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8"/>
  </p:notesMasterIdLst>
  <p:sldIdLst>
    <p:sldId id="256" r:id="rId5"/>
    <p:sldId id="257" r:id="rId6"/>
    <p:sldId id="2134806917" r:id="rId7"/>
    <p:sldId id="2134806889" r:id="rId8"/>
    <p:sldId id="2134806912" r:id="rId9"/>
    <p:sldId id="2134806916" r:id="rId10"/>
    <p:sldId id="924" r:id="rId11"/>
    <p:sldId id="2134806900" r:id="rId12"/>
    <p:sldId id="2134806894" r:id="rId13"/>
    <p:sldId id="2134806903" r:id="rId14"/>
    <p:sldId id="2147481982" r:id="rId15"/>
    <p:sldId id="298" r:id="rId16"/>
    <p:sldId id="931" r:id="rId17"/>
    <p:sldId id="926" r:id="rId18"/>
    <p:sldId id="263" r:id="rId19"/>
    <p:sldId id="2134806901" r:id="rId20"/>
    <p:sldId id="927" r:id="rId21"/>
    <p:sldId id="883" r:id="rId22"/>
    <p:sldId id="2134806902" r:id="rId23"/>
    <p:sldId id="932" r:id="rId24"/>
    <p:sldId id="2134806910" r:id="rId25"/>
    <p:sldId id="264" r:id="rId26"/>
    <p:sldId id="923" r:id="rId27"/>
    <p:sldId id="2147482002" r:id="rId28"/>
    <p:sldId id="2147482003" r:id="rId29"/>
    <p:sldId id="2147482004" r:id="rId30"/>
    <p:sldId id="2134806913" r:id="rId31"/>
    <p:sldId id="2147482001" r:id="rId32"/>
    <p:sldId id="2147481988" r:id="rId33"/>
    <p:sldId id="2147481984" r:id="rId34"/>
    <p:sldId id="2134806914" r:id="rId35"/>
    <p:sldId id="2134806911" r:id="rId36"/>
    <p:sldId id="2134806915" r:id="rId3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49438B17-7066-4EFE-AC1B-2F8B029F08D7}">
          <p14:sldIdLst>
            <p14:sldId id="256"/>
          </p14:sldIdLst>
        </p14:section>
        <p14:section name="Contacts équipes AUBAY" id="{C406FE03-AC3D-43FD-B652-8E325F0AFB64}">
          <p14:sldIdLst>
            <p14:sldId id="257"/>
            <p14:sldId id="2134806917"/>
            <p14:sldId id="2134806889"/>
            <p14:sldId id="2134806912"/>
            <p14:sldId id="2134806916"/>
          </p14:sldIdLst>
        </p14:section>
        <p14:section name="Présentation AUBAY" id="{36BC450C-8124-416F-AB99-C684757E86ED}">
          <p14:sldIdLst>
            <p14:sldId id="924"/>
            <p14:sldId id="2134806900"/>
          </p14:sldIdLst>
        </p14:section>
        <p14:section name="Nos offres" id="{39AC0E3B-1FE2-4ADC-9CE1-B2656F5E5098}">
          <p14:sldIdLst>
            <p14:sldId id="2134806894"/>
            <p14:sldId id="2134806903"/>
            <p14:sldId id="2147481982"/>
          </p14:sldIdLst>
        </p14:section>
        <p14:section name="Chiffres clés" id="{B729B7E1-6683-43A7-9E19-4BCE603A76E9}">
          <p14:sldIdLst>
            <p14:sldId id="298"/>
            <p14:sldId id="931"/>
            <p14:sldId id="926"/>
            <p14:sldId id="263"/>
            <p14:sldId id="2134806901"/>
            <p14:sldId id="927"/>
          </p14:sldIdLst>
        </p14:section>
        <p14:section name="Nos clients" id="{C5EB4FF7-E53A-4443-9D86-BDB99F6B245B}">
          <p14:sldIdLst>
            <p14:sldId id="883"/>
            <p14:sldId id="2134806902"/>
            <p14:sldId id="932"/>
            <p14:sldId id="2134806910"/>
            <p14:sldId id="264"/>
          </p14:sldIdLst>
        </p14:section>
        <p14:section name="Les Bureaux Aubay" id="{57574153-DCF5-4551-8282-23D5B65560FC}">
          <p14:sldIdLst>
            <p14:sldId id="923"/>
          </p14:sldIdLst>
        </p14:section>
        <p14:section name="Nos Offres &amp; références" id="{91071F8D-6DB2-4121-9D19-AA1638AF6ED1}">
          <p14:sldIdLst>
            <p14:sldId id="2147482002"/>
            <p14:sldId id="2147482003"/>
            <p14:sldId id="2147482004"/>
            <p14:sldId id="2134806913"/>
          </p14:sldIdLst>
        </p14:section>
        <p14:section name="Nos engagements RSE" id="{58BE8C6E-DFA4-449B-A00F-6C53328A9574}">
          <p14:sldIdLst>
            <p14:sldId id="2147482001"/>
            <p14:sldId id="2147481988"/>
            <p14:sldId id="2147481984"/>
          </p14:sldIdLst>
        </p14:section>
        <p14:section name="Icônes et visuels" id="{0638682B-022B-43E9-89FA-243EABE822E7}">
          <p14:sldIdLst>
            <p14:sldId id="2134806914"/>
            <p14:sldId id="2134806911"/>
            <p14:sldId id="2134806915"/>
          </p14:sldIdLst>
        </p14:section>
      </p14:sectionLst>
    </p:ext>
    <p:ext uri="{EFAFB233-063F-42B5-8137-9DF3F51BA10A}">
      <p15:sldGuideLst xmlns:p15="http://schemas.microsoft.com/office/powerpoint/2012/main">
        <p15:guide id="1" orient="horz" pos="4224" userDrawn="1">
          <p15:clr>
            <a:srgbClr val="A4A3A4"/>
          </p15:clr>
        </p15:guide>
        <p15:guide id="2" pos="3863"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358693E-5C43-9EF0-E916-04A34835DAAD}" name="Maryline MAINGAM" initials="MM" userId="S::mmaingam@aubay.com::a1bec7e4-b50f-495c-bdb9-40cb253a7bde" providerId="AD"/>
  <p188:author id="{38B9879E-3B71-9A50-7B16-FB90CE930DD9}" name="Laetitia DELLUS" initials="LD" userId="S::ldellus@aubay.com::aed3de7d-6d20-4084-a451-a7599d05381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430D"/>
    <a:srgbClr val="52C491"/>
    <a:srgbClr val="E9460D"/>
    <a:srgbClr val="F5A243"/>
    <a:srgbClr val="FFFFFF"/>
    <a:srgbClr val="E95A21"/>
    <a:srgbClr val="051425"/>
    <a:srgbClr val="5582D2"/>
    <a:srgbClr val="E8470D"/>
    <a:srgbClr val="F986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D70BE4-A202-4694-844F-8907C3C40184}" v="1" dt="2024-11-03T09:36:21.997"/>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884" y="48"/>
      </p:cViewPr>
      <p:guideLst>
        <p:guide orient="horz" pos="4224"/>
        <p:guide pos="3863"/>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Feuil1!$B$1</c:f>
              <c:strCache>
                <c:ptCount val="1"/>
                <c:pt idx="0">
                  <c:v>chiffres</c:v>
                </c:pt>
              </c:strCache>
            </c:strRef>
          </c:tx>
          <c:explosion val="13"/>
          <c:dPt>
            <c:idx val="0"/>
            <c:bubble3D val="0"/>
            <c:spPr>
              <a:solidFill>
                <a:srgbClr val="F5A243"/>
              </a:solidFill>
              <a:ln w="19050">
                <a:solidFill>
                  <a:schemeClr val="lt1"/>
                </a:solidFill>
              </a:ln>
              <a:effectLst/>
            </c:spPr>
            <c:extLst>
              <c:ext xmlns:c16="http://schemas.microsoft.com/office/drawing/2014/chart" uri="{C3380CC4-5D6E-409C-BE32-E72D297353CC}">
                <c16:uniqueId val="{00000002-D4DB-F144-9F6D-F875996F07D1}"/>
              </c:ext>
            </c:extLst>
          </c:dPt>
          <c:dPt>
            <c:idx val="1"/>
            <c:bubble3D val="0"/>
            <c:spPr>
              <a:solidFill>
                <a:srgbClr val="E8470D"/>
              </a:solidFill>
              <a:ln w="19050">
                <a:noFill/>
              </a:ln>
              <a:effectLst/>
            </c:spPr>
            <c:extLst>
              <c:ext xmlns:c16="http://schemas.microsoft.com/office/drawing/2014/chart" uri="{C3380CC4-5D6E-409C-BE32-E72D297353CC}">
                <c16:uniqueId val="{00000001-D4DB-F144-9F6D-F875996F07D1}"/>
              </c:ext>
            </c:extLst>
          </c:dPt>
          <c:dLbls>
            <c:dLbl>
              <c:idx val="0"/>
              <c:layout>
                <c:manualLayout>
                  <c:x val="3.3182076192056292E-2"/>
                  <c:y val="-8.194383685562788E-2"/>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rgbClr val="F5A243"/>
                      </a:solidFill>
                      <a:latin typeface="+mn-lt"/>
                      <a:ea typeface="+mn-ea"/>
                      <a:cs typeface="+mn-cs"/>
                    </a:defRPr>
                  </a:pPr>
                  <a:endParaRPr lang="fr-FR"/>
                </a:p>
              </c:txPr>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2-D4DB-F144-9F6D-F875996F07D1}"/>
                </c:ext>
              </c:extLst>
            </c:dLbl>
            <c:dLbl>
              <c:idx val="1"/>
              <c:layout>
                <c:manualLayout>
                  <c:x val="-0.22397901429637995"/>
                  <c:y val="9.0138220541190653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E8470D"/>
                      </a:solidFill>
                      <a:latin typeface="+mn-lt"/>
                      <a:ea typeface="+mn-ea"/>
                      <a:cs typeface="+mn-cs"/>
                    </a:defRPr>
                  </a:pPr>
                  <a:endParaRPr lang="fr-FR"/>
                </a:p>
              </c:txPr>
              <c:showLegendKey val="0"/>
              <c:showVal val="0"/>
              <c:showCatName val="0"/>
              <c:showSerName val="0"/>
              <c:showPercent val="1"/>
              <c:showBubbleSize val="0"/>
              <c:extLst>
                <c:ext xmlns:c15="http://schemas.microsoft.com/office/drawing/2012/chart" uri="{CE6537A1-D6FC-4f65-9D91-7224C49458BB}">
                  <c15:layout>
                    <c:manualLayout>
                      <c:w val="0.3245207051583105"/>
                      <c:h val="0.2128900881509212"/>
                    </c:manualLayout>
                  </c15:layout>
                </c:ext>
                <c:ext xmlns:c16="http://schemas.microsoft.com/office/drawing/2014/chart" uri="{C3380CC4-5D6E-409C-BE32-E72D297353CC}">
                  <c16:uniqueId val="{00000001-D4DB-F144-9F6D-F875996F07D1}"/>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1"/>
            <c:showBubbleSize val="0"/>
            <c:showLeaderLines val="0"/>
            <c:extLst>
              <c:ext xmlns:c15="http://schemas.microsoft.com/office/drawing/2012/chart" uri="{CE6537A1-D6FC-4f65-9D91-7224C49458BB}"/>
            </c:extLst>
          </c:dLbls>
          <c:cat>
            <c:strRef>
              <c:f>Feuil1!$A$2:$A$3</c:f>
              <c:strCache>
                <c:ptCount val="2"/>
                <c:pt idx="0">
                  <c:v>Autres Pays</c:v>
                </c:pt>
                <c:pt idx="1">
                  <c:v>France</c:v>
                </c:pt>
              </c:strCache>
            </c:strRef>
          </c:cat>
          <c:val>
            <c:numRef>
              <c:f>Feuil1!$B$2:$B$3</c:f>
              <c:numCache>
                <c:formatCode>General</c:formatCode>
                <c:ptCount val="2"/>
                <c:pt idx="0">
                  <c:v>6.31</c:v>
                </c:pt>
                <c:pt idx="1">
                  <c:v>93.69</c:v>
                </c:pt>
              </c:numCache>
            </c:numRef>
          </c:val>
          <c:extLst>
            <c:ext xmlns:c16="http://schemas.microsoft.com/office/drawing/2014/chart" uri="{C3380CC4-5D6E-409C-BE32-E72D297353CC}">
              <c16:uniqueId val="{00000000-D4DB-F144-9F6D-F875996F07D1}"/>
            </c:ext>
          </c:extLst>
        </c:ser>
        <c:dLbls>
          <c:showLegendKey val="0"/>
          <c:showVal val="0"/>
          <c:showCatName val="0"/>
          <c:showSerName val="0"/>
          <c:showPercent val="1"/>
          <c:showBubbleSize val="0"/>
          <c:showLeaderLines val="0"/>
        </c:dLbls>
        <c:firstSliceAng val="0"/>
        <c:holeSize val="76"/>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Feuil1!$B$1</c:f>
              <c:strCache>
                <c:ptCount val="1"/>
                <c:pt idx="0">
                  <c:v>chiffres</c:v>
                </c:pt>
              </c:strCache>
            </c:strRef>
          </c:tx>
          <c:spPr>
            <a:solidFill>
              <a:srgbClr val="E8470D"/>
            </a:solidFill>
          </c:spPr>
          <c:explosion val="13"/>
          <c:dPt>
            <c:idx val="0"/>
            <c:bubble3D val="0"/>
            <c:spPr>
              <a:solidFill>
                <a:srgbClr val="E8470D"/>
              </a:solidFill>
              <a:ln>
                <a:noFill/>
              </a:ln>
              <a:effectLst/>
            </c:spPr>
            <c:extLst>
              <c:ext xmlns:c16="http://schemas.microsoft.com/office/drawing/2014/chart" uri="{C3380CC4-5D6E-409C-BE32-E72D297353CC}">
                <c16:uniqueId val="{00000002-D4DB-F144-9F6D-F875996F07D1}"/>
              </c:ext>
            </c:extLst>
          </c:dPt>
          <c:dPt>
            <c:idx val="1"/>
            <c:bubble3D val="0"/>
            <c:spPr>
              <a:solidFill>
                <a:srgbClr val="E8470D"/>
              </a:solidFill>
              <a:ln>
                <a:noFill/>
              </a:ln>
              <a:effectLst/>
            </c:spPr>
            <c:extLst>
              <c:ext xmlns:c16="http://schemas.microsoft.com/office/drawing/2014/chart" uri="{C3380CC4-5D6E-409C-BE32-E72D297353CC}">
                <c16:uniqueId val="{00000001-D4DB-F144-9F6D-F875996F07D1}"/>
              </c:ext>
            </c:extLst>
          </c:dPt>
          <c:dLbls>
            <c:dLbl>
              <c:idx val="0"/>
              <c:delete val="1"/>
              <c:extLst>
                <c:ext xmlns:c15="http://schemas.microsoft.com/office/drawing/2012/chart" uri="{CE6537A1-D6FC-4f65-9D91-7224C49458BB}"/>
                <c:ext xmlns:c16="http://schemas.microsoft.com/office/drawing/2014/chart" uri="{C3380CC4-5D6E-409C-BE32-E72D297353CC}">
                  <c16:uniqueId val="{00000002-D4DB-F144-9F6D-F875996F07D1}"/>
                </c:ext>
              </c:extLst>
            </c:dLbl>
            <c:dLbl>
              <c:idx val="1"/>
              <c:layout>
                <c:manualLayout>
                  <c:x val="-0.27734794215606418"/>
                  <c:y val="6.5555069484502293E-2"/>
                </c:manualLayout>
              </c:layout>
              <c:spPr>
                <a:noFill/>
                <a:ln>
                  <a:noFill/>
                </a:ln>
                <a:effectLst/>
              </c:spPr>
              <c:txPr>
                <a:bodyPr rot="0" spcFirstLastPara="1" vertOverflow="ellipsis" vert="horz" wrap="square" lIns="38100" tIns="19050" rIns="38100" bIns="19050" anchor="ctr" anchorCtr="1">
                  <a:noAutofit/>
                </a:bodyPr>
                <a:lstStyle/>
                <a:p>
                  <a:pPr>
                    <a:defRPr sz="1000" b="1" i="0" u="none" strike="noStrike" kern="1200" baseline="0">
                      <a:solidFill>
                        <a:srgbClr val="E8470D"/>
                      </a:solidFill>
                      <a:latin typeface="+mn-lt"/>
                      <a:ea typeface="+mn-ea"/>
                      <a:cs typeface="+mn-cs"/>
                    </a:defRPr>
                  </a:pPr>
                  <a:endParaRPr lang="fr-FR"/>
                </a:p>
              </c:txPr>
              <c:showLegendKey val="0"/>
              <c:showVal val="0"/>
              <c:showCatName val="0"/>
              <c:showSerName val="0"/>
              <c:showPercent val="1"/>
              <c:showBubbleSize val="0"/>
              <c:extLst>
                <c:ext xmlns:c15="http://schemas.microsoft.com/office/drawing/2012/chart" uri="{CE6537A1-D6FC-4f65-9D91-7224C49458BB}">
                  <c15:layout>
                    <c:manualLayout>
                      <c:w val="0.44530346249739539"/>
                      <c:h val="0.1473350186664189"/>
                    </c:manualLayout>
                  </c15:layout>
                </c:ext>
                <c:ext xmlns:c16="http://schemas.microsoft.com/office/drawing/2014/chart" uri="{C3380CC4-5D6E-409C-BE32-E72D297353CC}">
                  <c16:uniqueId val="{00000001-D4DB-F144-9F6D-F875996F07D1}"/>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1"/>
            <c:showBubbleSize val="0"/>
            <c:showLeaderLines val="0"/>
            <c:extLst>
              <c:ext xmlns:c15="http://schemas.microsoft.com/office/drawing/2012/chart" uri="{CE6537A1-D6FC-4f65-9D91-7224C49458BB}"/>
            </c:extLst>
          </c:dLbls>
          <c:cat>
            <c:strRef>
              <c:f>Feuil1!$A$2:$A$3</c:f>
              <c:strCache>
                <c:ptCount val="2"/>
                <c:pt idx="0">
                  <c:v>Autres Pays</c:v>
                </c:pt>
                <c:pt idx="1">
                  <c:v>France</c:v>
                </c:pt>
              </c:strCache>
            </c:strRef>
          </c:cat>
          <c:val>
            <c:numRef>
              <c:f>Feuil1!$B$2:$B$3</c:f>
              <c:numCache>
                <c:formatCode>General</c:formatCode>
                <c:ptCount val="2"/>
                <c:pt idx="0">
                  <c:v>0</c:v>
                </c:pt>
                <c:pt idx="1">
                  <c:v>100</c:v>
                </c:pt>
              </c:numCache>
            </c:numRef>
          </c:val>
          <c:extLst>
            <c:ext xmlns:c16="http://schemas.microsoft.com/office/drawing/2014/chart" uri="{C3380CC4-5D6E-409C-BE32-E72D297353CC}">
              <c16:uniqueId val="{00000000-D4DB-F144-9F6D-F875996F07D1}"/>
            </c:ext>
          </c:extLst>
        </c:ser>
        <c:dLbls>
          <c:showLegendKey val="0"/>
          <c:showVal val="0"/>
          <c:showCatName val="0"/>
          <c:showSerName val="0"/>
          <c:showPercent val="1"/>
          <c:showBubbleSize val="0"/>
          <c:showLeaderLines val="0"/>
        </c:dLbls>
        <c:firstSliceAng val="0"/>
        <c:holeSize val="76"/>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Feuil1!$B$1</c:f>
              <c:strCache>
                <c:ptCount val="1"/>
                <c:pt idx="0">
                  <c:v>chiffres</c:v>
                </c:pt>
              </c:strCache>
            </c:strRef>
          </c:tx>
          <c:spPr>
            <a:solidFill>
              <a:srgbClr val="F5A243"/>
            </a:solidFill>
          </c:spPr>
          <c:explosion val="13"/>
          <c:dPt>
            <c:idx val="0"/>
            <c:bubble3D val="0"/>
            <c:spPr>
              <a:solidFill>
                <a:srgbClr val="F5A243"/>
              </a:solidFill>
              <a:ln>
                <a:noFill/>
              </a:ln>
              <a:effectLst/>
            </c:spPr>
            <c:extLst>
              <c:ext xmlns:c16="http://schemas.microsoft.com/office/drawing/2014/chart" uri="{C3380CC4-5D6E-409C-BE32-E72D297353CC}">
                <c16:uniqueId val="{00000002-D4DB-F144-9F6D-F875996F07D1}"/>
              </c:ext>
            </c:extLst>
          </c:dPt>
          <c:dPt>
            <c:idx val="1"/>
            <c:bubble3D val="0"/>
            <c:spPr>
              <a:solidFill>
                <a:srgbClr val="F5A243"/>
              </a:solidFill>
              <a:ln>
                <a:noFill/>
              </a:ln>
              <a:effectLst/>
            </c:spPr>
            <c:extLst>
              <c:ext xmlns:c16="http://schemas.microsoft.com/office/drawing/2014/chart" uri="{C3380CC4-5D6E-409C-BE32-E72D297353CC}">
                <c16:uniqueId val="{00000001-D4DB-F144-9F6D-F875996F07D1}"/>
              </c:ext>
            </c:extLst>
          </c:dPt>
          <c:dLbls>
            <c:dLbl>
              <c:idx val="0"/>
              <c:layout>
                <c:manualLayout>
                  <c:x val="0.28591976077551995"/>
                  <c:y val="-0.55721809061826955"/>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F5A243"/>
                      </a:solidFill>
                      <a:latin typeface="+mn-lt"/>
                      <a:ea typeface="+mn-ea"/>
                      <a:cs typeface="+mn-cs"/>
                    </a:defRPr>
                  </a:pPr>
                  <a:endParaRPr lang="fr-FR"/>
                </a:p>
              </c:txPr>
              <c:showLegendKey val="0"/>
              <c:showVal val="0"/>
              <c:showCatName val="0"/>
              <c:showSerName val="0"/>
              <c:showPercent val="1"/>
              <c:showBubbleSize val="0"/>
              <c:extLst>
                <c:ext xmlns:c15="http://schemas.microsoft.com/office/drawing/2012/chart" uri="{CE6537A1-D6FC-4f65-9D91-7224C49458BB}">
                  <c15:layout>
                    <c:manualLayout>
                      <c:w val="0.42816113163943625"/>
                      <c:h val="0.2128900881509212"/>
                    </c:manualLayout>
                  </c15:layout>
                </c:ext>
                <c:ext xmlns:c16="http://schemas.microsoft.com/office/drawing/2014/chart" uri="{C3380CC4-5D6E-409C-BE32-E72D297353CC}">
                  <c16:uniqueId val="{00000002-D4DB-F144-9F6D-F875996F07D1}"/>
                </c:ext>
              </c:extLst>
            </c:dLbl>
            <c:dLbl>
              <c:idx val="1"/>
              <c:delete val="1"/>
              <c:extLst>
                <c:ext xmlns:c15="http://schemas.microsoft.com/office/drawing/2012/chart" uri="{CE6537A1-D6FC-4f65-9D91-7224C49458BB}"/>
                <c:ext xmlns:c16="http://schemas.microsoft.com/office/drawing/2014/chart" uri="{C3380CC4-5D6E-409C-BE32-E72D297353CC}">
                  <c16:uniqueId val="{00000001-D4DB-F144-9F6D-F875996F07D1}"/>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1"/>
            <c:showBubbleSize val="0"/>
            <c:showLeaderLines val="0"/>
            <c:extLst>
              <c:ext xmlns:c15="http://schemas.microsoft.com/office/drawing/2012/chart" uri="{CE6537A1-D6FC-4f65-9D91-7224C49458BB}"/>
            </c:extLst>
          </c:dLbls>
          <c:cat>
            <c:strRef>
              <c:f>Feuil1!$A$2:$A$3</c:f>
              <c:strCache>
                <c:ptCount val="2"/>
                <c:pt idx="0">
                  <c:v>Autres Pays</c:v>
                </c:pt>
                <c:pt idx="1">
                  <c:v>France</c:v>
                </c:pt>
              </c:strCache>
            </c:strRef>
          </c:cat>
          <c:val>
            <c:numRef>
              <c:f>Feuil1!$B$2:$B$3</c:f>
              <c:numCache>
                <c:formatCode>General</c:formatCode>
                <c:ptCount val="2"/>
                <c:pt idx="0">
                  <c:v>100</c:v>
                </c:pt>
                <c:pt idx="1">
                  <c:v>0</c:v>
                </c:pt>
              </c:numCache>
            </c:numRef>
          </c:val>
          <c:extLst>
            <c:ext xmlns:c16="http://schemas.microsoft.com/office/drawing/2014/chart" uri="{C3380CC4-5D6E-409C-BE32-E72D297353CC}">
              <c16:uniqueId val="{00000000-D4DB-F144-9F6D-F875996F07D1}"/>
            </c:ext>
          </c:extLst>
        </c:ser>
        <c:dLbls>
          <c:showLegendKey val="0"/>
          <c:showVal val="0"/>
          <c:showCatName val="0"/>
          <c:showSerName val="0"/>
          <c:showPercent val="1"/>
          <c:showBubbleSize val="0"/>
          <c:showLeaderLines val="0"/>
        </c:dLbls>
        <c:firstSliceAng val="0"/>
        <c:holeSize val="76"/>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Feuil1!$B$1</c:f>
              <c:strCache>
                <c:ptCount val="1"/>
                <c:pt idx="0">
                  <c:v>chiffres</c:v>
                </c:pt>
              </c:strCache>
            </c:strRef>
          </c:tx>
          <c:spPr>
            <a:solidFill>
              <a:srgbClr val="E8470D"/>
            </a:solidFill>
          </c:spPr>
          <c:explosion val="13"/>
          <c:dPt>
            <c:idx val="0"/>
            <c:bubble3D val="0"/>
            <c:spPr>
              <a:solidFill>
                <a:srgbClr val="E8470D"/>
              </a:solidFill>
              <a:ln>
                <a:noFill/>
              </a:ln>
              <a:effectLst/>
            </c:spPr>
            <c:extLst>
              <c:ext xmlns:c16="http://schemas.microsoft.com/office/drawing/2014/chart" uri="{C3380CC4-5D6E-409C-BE32-E72D297353CC}">
                <c16:uniqueId val="{00000002-D4DB-F144-9F6D-F875996F07D1}"/>
              </c:ext>
            </c:extLst>
          </c:dPt>
          <c:dPt>
            <c:idx val="1"/>
            <c:bubble3D val="0"/>
            <c:spPr>
              <a:solidFill>
                <a:srgbClr val="E8470D"/>
              </a:solidFill>
              <a:ln>
                <a:noFill/>
              </a:ln>
              <a:effectLst/>
            </c:spPr>
            <c:extLst>
              <c:ext xmlns:c16="http://schemas.microsoft.com/office/drawing/2014/chart" uri="{C3380CC4-5D6E-409C-BE32-E72D297353CC}">
                <c16:uniqueId val="{00000001-D4DB-F144-9F6D-F875996F07D1}"/>
              </c:ext>
            </c:extLst>
          </c:dPt>
          <c:dLbls>
            <c:dLbl>
              <c:idx val="0"/>
              <c:delete val="1"/>
              <c:extLst>
                <c:ext xmlns:c15="http://schemas.microsoft.com/office/drawing/2012/chart" uri="{CE6537A1-D6FC-4f65-9D91-7224C49458BB}"/>
                <c:ext xmlns:c16="http://schemas.microsoft.com/office/drawing/2014/chart" uri="{C3380CC4-5D6E-409C-BE32-E72D297353CC}">
                  <c16:uniqueId val="{00000002-D4DB-F144-9F6D-F875996F07D1}"/>
                </c:ext>
              </c:extLst>
            </c:dLbl>
            <c:dLbl>
              <c:idx val="1"/>
              <c:layout>
                <c:manualLayout>
                  <c:x val="-0.26960436906045737"/>
                  <c:y val="7.3749453170064927E-2"/>
                </c:manualLayout>
              </c:layout>
              <c:showLegendKey val="0"/>
              <c:showVal val="0"/>
              <c:showCatName val="0"/>
              <c:showSerName val="0"/>
              <c:showPercent val="1"/>
              <c:showBubbleSize val="0"/>
              <c:extLst>
                <c:ext xmlns:c15="http://schemas.microsoft.com/office/drawing/2012/chart" uri="{CE6537A1-D6FC-4f65-9D91-7224C49458BB}">
                  <c15:layout>
                    <c:manualLayout>
                      <c:w val="0.27939308153711395"/>
                      <c:h val="0.2128900881509212"/>
                    </c:manualLayout>
                  </c15:layout>
                </c:ext>
                <c:ext xmlns:c16="http://schemas.microsoft.com/office/drawing/2014/chart" uri="{C3380CC4-5D6E-409C-BE32-E72D297353CC}">
                  <c16:uniqueId val="{00000001-D4DB-F144-9F6D-F875996F07D1}"/>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E8470D"/>
                    </a:solidFill>
                    <a:latin typeface="+mn-lt"/>
                    <a:ea typeface="+mn-ea"/>
                    <a:cs typeface="+mn-cs"/>
                  </a:defRPr>
                </a:pPr>
                <a:endParaRPr lang="fr-FR"/>
              </a:p>
            </c:txPr>
            <c:showLegendKey val="0"/>
            <c:showVal val="0"/>
            <c:showCatName val="0"/>
            <c:showSerName val="0"/>
            <c:showPercent val="1"/>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Feuil1!$A$2:$A$3</c:f>
              <c:strCache>
                <c:ptCount val="2"/>
                <c:pt idx="0">
                  <c:v>Autres Pays</c:v>
                </c:pt>
                <c:pt idx="1">
                  <c:v>France</c:v>
                </c:pt>
              </c:strCache>
            </c:strRef>
          </c:cat>
          <c:val>
            <c:numRef>
              <c:f>Feuil1!$B$2:$B$3</c:f>
              <c:numCache>
                <c:formatCode>General</c:formatCode>
                <c:ptCount val="2"/>
                <c:pt idx="0">
                  <c:v>0</c:v>
                </c:pt>
                <c:pt idx="1">
                  <c:v>100</c:v>
                </c:pt>
              </c:numCache>
            </c:numRef>
          </c:val>
          <c:extLst>
            <c:ext xmlns:c16="http://schemas.microsoft.com/office/drawing/2014/chart" uri="{C3380CC4-5D6E-409C-BE32-E72D297353CC}">
              <c16:uniqueId val="{00000000-D4DB-F144-9F6D-F875996F07D1}"/>
            </c:ext>
          </c:extLst>
        </c:ser>
        <c:dLbls>
          <c:showLegendKey val="0"/>
          <c:showVal val="0"/>
          <c:showCatName val="0"/>
          <c:showSerName val="0"/>
          <c:showPercent val="1"/>
          <c:showBubbleSize val="0"/>
          <c:showLeaderLines val="1"/>
        </c:dLbls>
        <c:firstSliceAng val="0"/>
        <c:holeSize val="76"/>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Feuil1!$B$1</c:f>
              <c:strCache>
                <c:ptCount val="1"/>
                <c:pt idx="0">
                  <c:v>Chiffres</c:v>
                </c:pt>
              </c:strCache>
            </c:strRef>
          </c:tx>
          <c:spPr>
            <a:ln>
              <a:noFill/>
            </a:ln>
          </c:spPr>
          <c:explosion val="13"/>
          <c:dPt>
            <c:idx val="0"/>
            <c:bubble3D val="0"/>
            <c:spPr>
              <a:solidFill>
                <a:srgbClr val="F5A243"/>
              </a:solidFill>
              <a:ln w="19050">
                <a:noFill/>
              </a:ln>
              <a:effectLst/>
            </c:spPr>
            <c:extLst>
              <c:ext xmlns:c16="http://schemas.microsoft.com/office/drawing/2014/chart" uri="{C3380CC4-5D6E-409C-BE32-E72D297353CC}">
                <c16:uniqueId val="{00000002-D4DB-F144-9F6D-F875996F07D1}"/>
              </c:ext>
            </c:extLst>
          </c:dPt>
          <c:dPt>
            <c:idx val="1"/>
            <c:bubble3D val="0"/>
            <c:spPr>
              <a:solidFill>
                <a:srgbClr val="E8470D"/>
              </a:solidFill>
              <a:ln w="19050">
                <a:noFill/>
              </a:ln>
              <a:effectLst/>
            </c:spPr>
            <c:extLst>
              <c:ext xmlns:c16="http://schemas.microsoft.com/office/drawing/2014/chart" uri="{C3380CC4-5D6E-409C-BE32-E72D297353CC}">
                <c16:uniqueId val="{00000001-D4DB-F144-9F6D-F875996F07D1}"/>
              </c:ext>
            </c:extLst>
          </c:dPt>
          <c:dLbls>
            <c:dLbl>
              <c:idx val="0"/>
              <c:layout>
                <c:manualLayout>
                  <c:x val="0.26545660953645034"/>
                  <c:y val="-0.58999562536052064"/>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F5A243"/>
                      </a:solidFill>
                      <a:latin typeface="+mn-lt"/>
                      <a:ea typeface="+mn-ea"/>
                      <a:cs typeface="+mn-cs"/>
                    </a:defRPr>
                  </a:pPr>
                  <a:endParaRPr lang="fr-FR"/>
                </a:p>
              </c:txPr>
              <c:showLegendKey val="0"/>
              <c:showVal val="0"/>
              <c:showCatName val="0"/>
              <c:showSerName val="0"/>
              <c:showPercent val="1"/>
              <c:showBubbleSize val="0"/>
              <c:extLst>
                <c:ext xmlns:c15="http://schemas.microsoft.com/office/drawing/2012/chart" uri="{CE6537A1-D6FC-4f65-9D91-7224C49458BB}">
                  <c15:layout>
                    <c:manualLayout>
                      <c:w val="0.31257515772917027"/>
                      <c:h val="0.2128900881509212"/>
                    </c:manualLayout>
                  </c15:layout>
                </c:ext>
                <c:ext xmlns:c16="http://schemas.microsoft.com/office/drawing/2014/chart" uri="{C3380CC4-5D6E-409C-BE32-E72D297353CC}">
                  <c16:uniqueId val="{00000002-D4DB-F144-9F6D-F875996F07D1}"/>
                </c:ext>
              </c:extLst>
            </c:dLbl>
            <c:dLbl>
              <c:idx val="1"/>
              <c:delete val="1"/>
              <c:extLst>
                <c:ext xmlns:c15="http://schemas.microsoft.com/office/drawing/2012/chart" uri="{CE6537A1-D6FC-4f65-9D91-7224C49458BB}"/>
                <c:ext xmlns:c16="http://schemas.microsoft.com/office/drawing/2014/chart" uri="{C3380CC4-5D6E-409C-BE32-E72D297353CC}">
                  <c16:uniqueId val="{00000001-D4DB-F144-9F6D-F875996F07D1}"/>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Feuil1!$A$2:$A$3</c:f>
              <c:strCache>
                <c:ptCount val="2"/>
                <c:pt idx="0">
                  <c:v>Autres Pays</c:v>
                </c:pt>
                <c:pt idx="1">
                  <c:v>France</c:v>
                </c:pt>
              </c:strCache>
            </c:strRef>
          </c:cat>
          <c:val>
            <c:numRef>
              <c:f>Feuil1!$B$2:$B$3</c:f>
              <c:numCache>
                <c:formatCode>General</c:formatCode>
                <c:ptCount val="2"/>
                <c:pt idx="0">
                  <c:v>100</c:v>
                </c:pt>
                <c:pt idx="1">
                  <c:v>0</c:v>
                </c:pt>
              </c:numCache>
            </c:numRef>
          </c:val>
          <c:extLst>
            <c:ext xmlns:c16="http://schemas.microsoft.com/office/drawing/2014/chart" uri="{C3380CC4-5D6E-409C-BE32-E72D297353CC}">
              <c16:uniqueId val="{00000000-D4DB-F144-9F6D-F875996F07D1}"/>
            </c:ext>
          </c:extLst>
        </c:ser>
        <c:dLbls>
          <c:showLegendKey val="0"/>
          <c:showVal val="0"/>
          <c:showCatName val="0"/>
          <c:showSerName val="0"/>
          <c:showPercent val="1"/>
          <c:showBubbleSize val="0"/>
          <c:showLeaderLines val="1"/>
        </c:dLbls>
        <c:firstSliceAng val="0"/>
        <c:holeSize val="76"/>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Feuil1!$B$1</c:f>
              <c:strCache>
                <c:ptCount val="1"/>
                <c:pt idx="0">
                  <c:v>chiffres</c:v>
                </c:pt>
              </c:strCache>
            </c:strRef>
          </c:tx>
          <c:spPr>
            <a:solidFill>
              <a:srgbClr val="F5A243"/>
            </a:solidFill>
            <a:ln>
              <a:noFill/>
            </a:ln>
          </c:spPr>
          <c:explosion val="13"/>
          <c:dPt>
            <c:idx val="0"/>
            <c:bubble3D val="0"/>
            <c:spPr>
              <a:solidFill>
                <a:srgbClr val="F5A243"/>
              </a:solidFill>
              <a:ln>
                <a:noFill/>
              </a:ln>
              <a:effectLst/>
            </c:spPr>
            <c:extLst>
              <c:ext xmlns:c16="http://schemas.microsoft.com/office/drawing/2014/chart" uri="{C3380CC4-5D6E-409C-BE32-E72D297353CC}">
                <c16:uniqueId val="{00000002-D4DB-F144-9F6D-F875996F07D1}"/>
              </c:ext>
            </c:extLst>
          </c:dPt>
          <c:dPt>
            <c:idx val="1"/>
            <c:bubble3D val="0"/>
            <c:spPr>
              <a:solidFill>
                <a:srgbClr val="E8470D"/>
              </a:solidFill>
              <a:ln>
                <a:noFill/>
              </a:ln>
              <a:effectLst/>
            </c:spPr>
            <c:extLst>
              <c:ext xmlns:c16="http://schemas.microsoft.com/office/drawing/2014/chart" uri="{C3380CC4-5D6E-409C-BE32-E72D297353CC}">
                <c16:uniqueId val="{00000001-D4DB-F144-9F6D-F875996F07D1}"/>
              </c:ext>
            </c:extLst>
          </c:dPt>
          <c:dLbls>
            <c:dLbl>
              <c:idx val="0"/>
              <c:layout>
                <c:manualLayout>
                  <c:x val="9.1250709528154644E-2"/>
                  <c:y val="0.1229157552834418"/>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F5A243"/>
                      </a:solidFill>
                      <a:latin typeface="+mn-lt"/>
                      <a:ea typeface="+mn-ea"/>
                      <a:cs typeface="+mn-cs"/>
                    </a:defRPr>
                  </a:pPr>
                  <a:endParaRPr lang="fr-FR"/>
                </a:p>
              </c:txPr>
              <c:showLegendKey val="0"/>
              <c:showVal val="0"/>
              <c:showCatName val="0"/>
              <c:showSerName val="0"/>
              <c:showPercent val="1"/>
              <c:showBubbleSize val="0"/>
              <c:extLst>
                <c:ext xmlns:c15="http://schemas.microsoft.com/office/drawing/2012/chart" uri="{CE6537A1-D6FC-4f65-9D91-7224C49458BB}">
                  <c15:layout>
                    <c:manualLayout>
                      <c:w val="0.33964010511141146"/>
                      <c:h val="0.2128900881509212"/>
                    </c:manualLayout>
                  </c15:layout>
                </c:ext>
                <c:ext xmlns:c16="http://schemas.microsoft.com/office/drawing/2014/chart" uri="{C3380CC4-5D6E-409C-BE32-E72D297353CC}">
                  <c16:uniqueId val="{00000002-D4DB-F144-9F6D-F875996F07D1}"/>
                </c:ext>
              </c:extLst>
            </c:dLbl>
            <c:dLbl>
              <c:idx val="1"/>
              <c:layout>
                <c:manualLayout>
                  <c:x val="-9.1250382932916679E-2"/>
                  <c:y val="-9.0138220541190653E-2"/>
                </c:manualLayout>
              </c:layout>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rgbClr val="E8470D"/>
                      </a:solidFill>
                      <a:latin typeface="+mn-lt"/>
                      <a:ea typeface="+mn-ea"/>
                      <a:cs typeface="+mn-cs"/>
                    </a:defRPr>
                  </a:pPr>
                  <a:endParaRPr lang="fr-FR"/>
                </a:p>
              </c:txPr>
              <c:showLegendKey val="0"/>
              <c:showVal val="0"/>
              <c:showCatName val="0"/>
              <c:showSerName val="0"/>
              <c:showPercent val="1"/>
              <c:showBubbleSize val="0"/>
              <c:extLst>
                <c:ext xmlns:c15="http://schemas.microsoft.com/office/drawing/2012/chart" uri="{CE6537A1-D6FC-4f65-9D91-7224C49458BB}">
                  <c15:layout>
                    <c:manualLayout>
                      <c:w val="0.34111174325433863"/>
                      <c:h val="0.22927885552204677"/>
                    </c:manualLayout>
                  </c15:layout>
                </c:ext>
                <c:ext xmlns:c16="http://schemas.microsoft.com/office/drawing/2014/chart" uri="{C3380CC4-5D6E-409C-BE32-E72D297353CC}">
                  <c16:uniqueId val="{00000001-D4DB-F144-9F6D-F875996F07D1}"/>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1"/>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Feuil1!$A$2:$A$3</c:f>
              <c:strCache>
                <c:ptCount val="2"/>
                <c:pt idx="0">
                  <c:v>Autres Pays</c:v>
                </c:pt>
                <c:pt idx="1">
                  <c:v>France</c:v>
                </c:pt>
              </c:strCache>
            </c:strRef>
          </c:cat>
          <c:val>
            <c:numRef>
              <c:f>Feuil1!$B$2:$B$3</c:f>
              <c:numCache>
                <c:formatCode>General</c:formatCode>
                <c:ptCount val="2"/>
                <c:pt idx="0">
                  <c:v>73.12</c:v>
                </c:pt>
                <c:pt idx="1">
                  <c:v>26.88</c:v>
                </c:pt>
              </c:numCache>
            </c:numRef>
          </c:val>
          <c:extLst>
            <c:ext xmlns:c16="http://schemas.microsoft.com/office/drawing/2014/chart" uri="{C3380CC4-5D6E-409C-BE32-E72D297353CC}">
              <c16:uniqueId val="{00000000-D4DB-F144-9F6D-F875996F07D1}"/>
            </c:ext>
          </c:extLst>
        </c:ser>
        <c:dLbls>
          <c:showLegendKey val="0"/>
          <c:showVal val="0"/>
          <c:showCatName val="0"/>
          <c:showSerName val="0"/>
          <c:showPercent val="1"/>
          <c:showBubbleSize val="0"/>
          <c:showLeaderLines val="1"/>
        </c:dLbls>
        <c:firstSliceAng val="0"/>
        <c:holeSize val="76"/>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Feuil1!$B$1</c:f>
              <c:strCache>
                <c:ptCount val="1"/>
                <c:pt idx="0">
                  <c:v>chiffres</c:v>
                </c:pt>
              </c:strCache>
            </c:strRef>
          </c:tx>
          <c:spPr>
            <a:solidFill>
              <a:srgbClr val="F5A243"/>
            </a:solidFill>
          </c:spPr>
          <c:explosion val="13"/>
          <c:dPt>
            <c:idx val="0"/>
            <c:bubble3D val="0"/>
            <c:spPr>
              <a:solidFill>
                <a:srgbClr val="F5A243"/>
              </a:solidFill>
              <a:ln>
                <a:noFill/>
              </a:ln>
              <a:effectLst/>
            </c:spPr>
            <c:extLst>
              <c:ext xmlns:c16="http://schemas.microsoft.com/office/drawing/2014/chart" uri="{C3380CC4-5D6E-409C-BE32-E72D297353CC}">
                <c16:uniqueId val="{00000002-D4DB-F144-9F6D-F875996F07D1}"/>
              </c:ext>
            </c:extLst>
          </c:dPt>
          <c:dPt>
            <c:idx val="1"/>
            <c:bubble3D val="0"/>
            <c:spPr>
              <a:solidFill>
                <a:srgbClr val="F5A243"/>
              </a:solidFill>
              <a:ln>
                <a:noFill/>
              </a:ln>
              <a:effectLst/>
            </c:spPr>
            <c:extLst>
              <c:ext xmlns:c16="http://schemas.microsoft.com/office/drawing/2014/chart" uri="{C3380CC4-5D6E-409C-BE32-E72D297353CC}">
                <c16:uniqueId val="{00000001-D4DB-F144-9F6D-F875996F07D1}"/>
              </c:ext>
            </c:extLst>
          </c:dPt>
          <c:dLbls>
            <c:dLbl>
              <c:idx val="0"/>
              <c:layout>
                <c:manualLayout>
                  <c:x val="0.2737521285844644"/>
                  <c:y val="-0.58999562536052064"/>
                </c:manualLayout>
              </c:layout>
              <c:showLegendKey val="0"/>
              <c:showVal val="0"/>
              <c:showCatName val="0"/>
              <c:showSerName val="0"/>
              <c:showPercent val="1"/>
              <c:showBubbleSize val="0"/>
              <c:extLst>
                <c:ext xmlns:c15="http://schemas.microsoft.com/office/drawing/2012/chart" uri="{CE6537A1-D6FC-4f65-9D91-7224C49458BB}">
                  <c15:layout>
                    <c:manualLayout>
                      <c:w val="0.30427963868115621"/>
                      <c:h val="0.2128900881509212"/>
                    </c:manualLayout>
                  </c15:layout>
                </c:ext>
                <c:ext xmlns:c16="http://schemas.microsoft.com/office/drawing/2014/chart" uri="{C3380CC4-5D6E-409C-BE32-E72D297353CC}">
                  <c16:uniqueId val="{00000002-D4DB-F144-9F6D-F875996F07D1}"/>
                </c:ext>
              </c:extLst>
            </c:dLbl>
            <c:dLbl>
              <c:idx val="1"/>
              <c:delete val="1"/>
              <c:extLst>
                <c:ext xmlns:c15="http://schemas.microsoft.com/office/drawing/2012/chart" uri="{CE6537A1-D6FC-4f65-9D91-7224C49458BB}"/>
                <c:ext xmlns:c16="http://schemas.microsoft.com/office/drawing/2014/chart" uri="{C3380CC4-5D6E-409C-BE32-E72D297353CC}">
                  <c16:uniqueId val="{00000001-D4DB-F144-9F6D-F875996F07D1}"/>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F5A243"/>
                    </a:solidFill>
                    <a:latin typeface="+mn-lt"/>
                    <a:ea typeface="+mn-ea"/>
                    <a:cs typeface="+mn-cs"/>
                  </a:defRPr>
                </a:pPr>
                <a:endParaRPr lang="fr-FR"/>
              </a:p>
            </c:txPr>
            <c:showLegendKey val="0"/>
            <c:showVal val="0"/>
            <c:showCatName val="0"/>
            <c:showSerName val="0"/>
            <c:showPercent val="1"/>
            <c:showBubbleSize val="0"/>
            <c:showLeaderLines val="0"/>
            <c:extLst>
              <c:ext xmlns:c15="http://schemas.microsoft.com/office/drawing/2012/chart" uri="{CE6537A1-D6FC-4f65-9D91-7224C49458BB}"/>
            </c:extLst>
          </c:dLbls>
          <c:cat>
            <c:strRef>
              <c:f>Feuil1!$A$2:$A$3</c:f>
              <c:strCache>
                <c:ptCount val="2"/>
                <c:pt idx="0">
                  <c:v>Autres Pays</c:v>
                </c:pt>
                <c:pt idx="1">
                  <c:v>France</c:v>
                </c:pt>
              </c:strCache>
            </c:strRef>
          </c:cat>
          <c:val>
            <c:numRef>
              <c:f>Feuil1!$B$2:$B$3</c:f>
              <c:numCache>
                <c:formatCode>General</c:formatCode>
                <c:ptCount val="2"/>
                <c:pt idx="0">
                  <c:v>100</c:v>
                </c:pt>
                <c:pt idx="1">
                  <c:v>0</c:v>
                </c:pt>
              </c:numCache>
            </c:numRef>
          </c:val>
          <c:extLst>
            <c:ext xmlns:c16="http://schemas.microsoft.com/office/drawing/2014/chart" uri="{C3380CC4-5D6E-409C-BE32-E72D297353CC}">
              <c16:uniqueId val="{00000000-D4DB-F144-9F6D-F875996F07D1}"/>
            </c:ext>
          </c:extLst>
        </c:ser>
        <c:dLbls>
          <c:showLegendKey val="0"/>
          <c:showVal val="0"/>
          <c:showCatName val="0"/>
          <c:showSerName val="0"/>
          <c:showPercent val="1"/>
          <c:showBubbleSize val="0"/>
          <c:showLeaderLines val="0"/>
        </c:dLbls>
        <c:firstSliceAng val="0"/>
        <c:holeSize val="76"/>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Feuil1!$B$1</c:f>
              <c:strCache>
                <c:ptCount val="1"/>
                <c:pt idx="0">
                  <c:v>chiffres</c:v>
                </c:pt>
              </c:strCache>
            </c:strRef>
          </c:tx>
          <c:spPr>
            <a:solidFill>
              <a:srgbClr val="F5A243"/>
            </a:solidFill>
          </c:spPr>
          <c:explosion val="13"/>
          <c:dPt>
            <c:idx val="0"/>
            <c:bubble3D val="0"/>
            <c:spPr>
              <a:solidFill>
                <a:srgbClr val="F5A243"/>
              </a:solidFill>
              <a:ln>
                <a:noFill/>
              </a:ln>
              <a:effectLst/>
            </c:spPr>
            <c:extLst>
              <c:ext xmlns:c16="http://schemas.microsoft.com/office/drawing/2014/chart" uri="{C3380CC4-5D6E-409C-BE32-E72D297353CC}">
                <c16:uniqueId val="{00000002-D4DB-F144-9F6D-F875996F07D1}"/>
              </c:ext>
            </c:extLst>
          </c:dPt>
          <c:dPt>
            <c:idx val="1"/>
            <c:bubble3D val="0"/>
            <c:spPr>
              <a:solidFill>
                <a:srgbClr val="F5A243"/>
              </a:solidFill>
              <a:ln>
                <a:noFill/>
              </a:ln>
              <a:effectLst/>
            </c:spPr>
            <c:extLst>
              <c:ext xmlns:c16="http://schemas.microsoft.com/office/drawing/2014/chart" uri="{C3380CC4-5D6E-409C-BE32-E72D297353CC}">
                <c16:uniqueId val="{00000001-D4DB-F144-9F6D-F875996F07D1}"/>
              </c:ext>
            </c:extLst>
          </c:dPt>
          <c:dLbls>
            <c:dLbl>
              <c:idx val="0"/>
              <c:layout>
                <c:manualLayout>
                  <c:x val="0.29006752029952704"/>
                  <c:y val="-0.56541247430383235"/>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F5A243"/>
                      </a:solidFill>
                      <a:latin typeface="+mn-lt"/>
                      <a:ea typeface="+mn-ea"/>
                      <a:cs typeface="+mn-cs"/>
                    </a:defRPr>
                  </a:pPr>
                  <a:endParaRPr lang="fr-FR"/>
                </a:p>
              </c:txPr>
              <c:showLegendKey val="0"/>
              <c:showVal val="0"/>
              <c:showCatName val="0"/>
              <c:showSerName val="0"/>
              <c:showPercent val="1"/>
              <c:showBubbleSize val="0"/>
              <c:extLst>
                <c:ext xmlns:c15="http://schemas.microsoft.com/office/drawing/2012/chart" uri="{CE6537A1-D6FC-4f65-9D91-7224C49458BB}">
                  <c15:layout>
                    <c:manualLayout>
                      <c:w val="0.41986561259142219"/>
                      <c:h val="0.2128900881509212"/>
                    </c:manualLayout>
                  </c15:layout>
                </c:ext>
                <c:ext xmlns:c16="http://schemas.microsoft.com/office/drawing/2014/chart" uri="{C3380CC4-5D6E-409C-BE32-E72D297353CC}">
                  <c16:uniqueId val="{00000002-D4DB-F144-9F6D-F875996F07D1}"/>
                </c:ext>
              </c:extLst>
            </c:dLbl>
            <c:dLbl>
              <c:idx val="1"/>
              <c:delete val="1"/>
              <c:extLst>
                <c:ext xmlns:c15="http://schemas.microsoft.com/office/drawing/2012/chart" uri="{CE6537A1-D6FC-4f65-9D91-7224C49458BB}"/>
                <c:ext xmlns:c16="http://schemas.microsoft.com/office/drawing/2014/chart" uri="{C3380CC4-5D6E-409C-BE32-E72D297353CC}">
                  <c16:uniqueId val="{00000001-D4DB-F144-9F6D-F875996F07D1}"/>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1"/>
            <c:showBubbleSize val="0"/>
            <c:showLeaderLines val="0"/>
            <c:extLst>
              <c:ext xmlns:c15="http://schemas.microsoft.com/office/drawing/2012/chart" uri="{CE6537A1-D6FC-4f65-9D91-7224C49458BB}"/>
            </c:extLst>
          </c:dLbls>
          <c:cat>
            <c:strRef>
              <c:f>Feuil1!$A$2:$A$3</c:f>
              <c:strCache>
                <c:ptCount val="2"/>
                <c:pt idx="0">
                  <c:v>Autres Pays</c:v>
                </c:pt>
                <c:pt idx="1">
                  <c:v>France</c:v>
                </c:pt>
              </c:strCache>
            </c:strRef>
          </c:cat>
          <c:val>
            <c:numRef>
              <c:f>Feuil1!$B$2:$B$3</c:f>
              <c:numCache>
                <c:formatCode>General</c:formatCode>
                <c:ptCount val="2"/>
                <c:pt idx="0">
                  <c:v>100</c:v>
                </c:pt>
                <c:pt idx="1">
                  <c:v>0</c:v>
                </c:pt>
              </c:numCache>
            </c:numRef>
          </c:val>
          <c:extLst>
            <c:ext xmlns:c16="http://schemas.microsoft.com/office/drawing/2014/chart" uri="{C3380CC4-5D6E-409C-BE32-E72D297353CC}">
              <c16:uniqueId val="{00000000-D4DB-F144-9F6D-F875996F07D1}"/>
            </c:ext>
          </c:extLst>
        </c:ser>
        <c:dLbls>
          <c:showLegendKey val="0"/>
          <c:showVal val="0"/>
          <c:showCatName val="0"/>
          <c:showSerName val="0"/>
          <c:showPercent val="1"/>
          <c:showBubbleSize val="0"/>
          <c:showLeaderLines val="0"/>
        </c:dLbls>
        <c:firstSliceAng val="0"/>
        <c:holeSize val="76"/>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Feuil1!$B$1</c:f>
              <c:strCache>
                <c:ptCount val="1"/>
                <c:pt idx="0">
                  <c:v>chiffres</c:v>
                </c:pt>
              </c:strCache>
            </c:strRef>
          </c:tx>
          <c:explosion val="13"/>
          <c:dPt>
            <c:idx val="0"/>
            <c:bubble3D val="0"/>
            <c:spPr>
              <a:solidFill>
                <a:srgbClr val="F5A243"/>
              </a:solidFill>
              <a:ln w="19050">
                <a:solidFill>
                  <a:schemeClr val="lt1"/>
                </a:solidFill>
              </a:ln>
              <a:effectLst/>
            </c:spPr>
            <c:extLst>
              <c:ext xmlns:c16="http://schemas.microsoft.com/office/drawing/2014/chart" uri="{C3380CC4-5D6E-409C-BE32-E72D297353CC}">
                <c16:uniqueId val="{00000002-D4DB-F144-9F6D-F875996F07D1}"/>
              </c:ext>
            </c:extLst>
          </c:dPt>
          <c:dPt>
            <c:idx val="1"/>
            <c:bubble3D val="0"/>
            <c:spPr>
              <a:solidFill>
                <a:srgbClr val="E8470D"/>
              </a:solidFill>
              <a:ln w="19050">
                <a:solidFill>
                  <a:schemeClr val="lt1"/>
                </a:solidFill>
              </a:ln>
              <a:effectLst/>
            </c:spPr>
            <c:extLst>
              <c:ext xmlns:c16="http://schemas.microsoft.com/office/drawing/2014/chart" uri="{C3380CC4-5D6E-409C-BE32-E72D297353CC}">
                <c16:uniqueId val="{00000001-D4DB-F144-9F6D-F875996F07D1}"/>
              </c:ext>
            </c:extLst>
          </c:dPt>
          <c:dLbls>
            <c:dLbl>
              <c:idx val="0"/>
              <c:layout>
                <c:manualLayout>
                  <c:x val="0.10784142102894476"/>
                  <c:y val="-7.374945317006508E-2"/>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rgbClr val="F5A243"/>
                      </a:solidFill>
                      <a:latin typeface="+mn-lt"/>
                      <a:ea typeface="+mn-ea"/>
                      <a:cs typeface="+mn-cs"/>
                    </a:defRPr>
                  </a:pPr>
                  <a:endParaRPr lang="fr-FR"/>
                </a:p>
              </c:txPr>
              <c:showLegendKey val="0"/>
              <c:showVal val="0"/>
              <c:showCatName val="0"/>
              <c:showSerName val="0"/>
              <c:showPercent val="1"/>
              <c:showBubbleSize val="0"/>
              <c:extLst>
                <c:ext xmlns:c15="http://schemas.microsoft.com/office/drawing/2012/chart" uri="{CE6537A1-D6FC-4f65-9D91-7224C49458BB}">
                  <c15:layout>
                    <c:manualLayout>
                      <c:w val="0.27474759087022604"/>
                      <c:h val="0.2128900881509212"/>
                    </c:manualLayout>
                  </c15:layout>
                </c:ext>
                <c:ext xmlns:c16="http://schemas.microsoft.com/office/drawing/2014/chart" uri="{C3380CC4-5D6E-409C-BE32-E72D297353CC}">
                  <c16:uniqueId val="{00000002-D4DB-F144-9F6D-F875996F07D1}"/>
                </c:ext>
              </c:extLst>
            </c:dLbl>
            <c:dLbl>
              <c:idx val="1"/>
              <c:layout>
                <c:manualLayout>
                  <c:x val="-0.124432459124973"/>
                  <c:y val="7.3749453170064927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E8470D"/>
                      </a:solidFill>
                      <a:latin typeface="+mn-lt"/>
                      <a:ea typeface="+mn-ea"/>
                      <a:cs typeface="+mn-cs"/>
                    </a:defRPr>
                  </a:pPr>
                  <a:endParaRPr lang="fr-FR"/>
                </a:p>
              </c:txPr>
              <c:showLegendKey val="0"/>
              <c:showVal val="0"/>
              <c:showCatName val="0"/>
              <c:showSerName val="0"/>
              <c:showPercent val="1"/>
              <c:showBubbleSize val="0"/>
              <c:extLst>
                <c:ext xmlns:c15="http://schemas.microsoft.com/office/drawing/2012/chart" uri="{CE6537A1-D6FC-4f65-9D91-7224C49458BB}">
                  <c15:layout>
                    <c:manualLayout>
                      <c:w val="0.29963414801426824"/>
                      <c:h val="0.2128900881509212"/>
                    </c:manualLayout>
                  </c15:layout>
                </c:ext>
                <c:ext xmlns:c16="http://schemas.microsoft.com/office/drawing/2014/chart" uri="{C3380CC4-5D6E-409C-BE32-E72D297353CC}">
                  <c16:uniqueId val="{00000001-D4DB-F144-9F6D-F875996F07D1}"/>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Feuil1!$A$2:$A$3</c:f>
              <c:strCache>
                <c:ptCount val="2"/>
                <c:pt idx="0">
                  <c:v>Autres Pays</c:v>
                </c:pt>
                <c:pt idx="1">
                  <c:v>France</c:v>
                </c:pt>
              </c:strCache>
            </c:strRef>
          </c:cat>
          <c:val>
            <c:numRef>
              <c:f>Feuil1!$B$2:$B$3</c:f>
              <c:numCache>
                <c:formatCode>General</c:formatCode>
                <c:ptCount val="2"/>
                <c:pt idx="0">
                  <c:v>13.34</c:v>
                </c:pt>
                <c:pt idx="1">
                  <c:v>86.66</c:v>
                </c:pt>
              </c:numCache>
            </c:numRef>
          </c:val>
          <c:extLst>
            <c:ext xmlns:c16="http://schemas.microsoft.com/office/drawing/2014/chart" uri="{C3380CC4-5D6E-409C-BE32-E72D297353CC}">
              <c16:uniqueId val="{00000000-D4DB-F144-9F6D-F875996F07D1}"/>
            </c:ext>
          </c:extLst>
        </c:ser>
        <c:dLbls>
          <c:showLegendKey val="0"/>
          <c:showVal val="0"/>
          <c:showCatName val="0"/>
          <c:showSerName val="0"/>
          <c:showPercent val="1"/>
          <c:showBubbleSize val="0"/>
          <c:showLeaderLines val="1"/>
        </c:dLbls>
        <c:firstSliceAng val="0"/>
        <c:holeSize val="76"/>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Feuil1!$B$1</c:f>
              <c:strCache>
                <c:ptCount val="1"/>
                <c:pt idx="0">
                  <c:v>chiffres</c:v>
                </c:pt>
              </c:strCache>
            </c:strRef>
          </c:tx>
          <c:explosion val="13"/>
          <c:dPt>
            <c:idx val="0"/>
            <c:bubble3D val="0"/>
            <c:spPr>
              <a:solidFill>
                <a:srgbClr val="F5A243"/>
              </a:solidFill>
              <a:ln w="19050">
                <a:solidFill>
                  <a:schemeClr val="lt1"/>
                </a:solidFill>
              </a:ln>
              <a:effectLst/>
            </c:spPr>
            <c:extLst>
              <c:ext xmlns:c16="http://schemas.microsoft.com/office/drawing/2014/chart" uri="{C3380CC4-5D6E-409C-BE32-E72D297353CC}">
                <c16:uniqueId val="{00000002-D4DB-F144-9F6D-F875996F07D1}"/>
              </c:ext>
            </c:extLst>
          </c:dPt>
          <c:dPt>
            <c:idx val="1"/>
            <c:bubble3D val="0"/>
            <c:spPr>
              <a:solidFill>
                <a:srgbClr val="E8470D"/>
              </a:solidFill>
              <a:ln w="19050">
                <a:solidFill>
                  <a:schemeClr val="lt1"/>
                </a:solidFill>
              </a:ln>
              <a:effectLst/>
            </c:spPr>
            <c:extLst>
              <c:ext xmlns:c16="http://schemas.microsoft.com/office/drawing/2014/chart" uri="{C3380CC4-5D6E-409C-BE32-E72D297353CC}">
                <c16:uniqueId val="{00000001-D4DB-F144-9F6D-F875996F07D1}"/>
              </c:ext>
            </c:extLst>
          </c:dPt>
          <c:dLbls>
            <c:dLbl>
              <c:idx val="0"/>
              <c:layout>
                <c:manualLayout>
                  <c:x val="0.13272830476822509"/>
                  <c:y val="-7.3749453170065093E-2"/>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rgbClr val="F5A243"/>
                      </a:solidFill>
                      <a:latin typeface="+mn-lt"/>
                      <a:ea typeface="+mn-ea"/>
                      <a:cs typeface="+mn-cs"/>
                    </a:defRPr>
                  </a:pPr>
                  <a:endParaRPr lang="fr-FR"/>
                </a:p>
              </c:txPr>
              <c:showLegendKey val="0"/>
              <c:showVal val="0"/>
              <c:showCatName val="0"/>
              <c:showSerName val="0"/>
              <c:showPercent val="1"/>
              <c:showBubbleSize val="0"/>
              <c:extLst>
                <c:ext xmlns:c15="http://schemas.microsoft.com/office/drawing/2012/chart" uri="{CE6537A1-D6FC-4f65-9D91-7224C49458BB}">
                  <c15:layout>
                    <c:manualLayout>
                      <c:w val="0.3245207051583105"/>
                      <c:h val="0.2128900881509212"/>
                    </c:manualLayout>
                  </c15:layout>
                </c:ext>
                <c:ext xmlns:c16="http://schemas.microsoft.com/office/drawing/2014/chart" uri="{C3380CC4-5D6E-409C-BE32-E72D297353CC}">
                  <c16:uniqueId val="{00000002-D4DB-F144-9F6D-F875996F07D1}"/>
                </c:ext>
              </c:extLst>
            </c:dLbl>
            <c:dLbl>
              <c:idx val="1"/>
              <c:layout>
                <c:manualLayout>
                  <c:x val="-9.9545901980930759E-2"/>
                  <c:y val="7.374945317006508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E8470D"/>
                      </a:solidFill>
                      <a:latin typeface="+mn-lt"/>
                      <a:ea typeface="+mn-ea"/>
                      <a:cs typeface="+mn-cs"/>
                    </a:defRPr>
                  </a:pPr>
                  <a:endParaRPr lang="fr-FR"/>
                </a:p>
              </c:txPr>
              <c:showLegendKey val="0"/>
              <c:showVal val="0"/>
              <c:showCatName val="0"/>
              <c:showSerName val="0"/>
              <c:showPercent val="1"/>
              <c:showBubbleSize val="0"/>
              <c:extLst>
                <c:ext xmlns:c15="http://schemas.microsoft.com/office/drawing/2012/chart" uri="{CE6537A1-D6FC-4f65-9D91-7224C49458BB}">
                  <c15:layout>
                    <c:manualLayout>
                      <c:w val="0.29963414801426824"/>
                      <c:h val="0.2128900881509212"/>
                    </c:manualLayout>
                  </c15:layout>
                </c:ext>
                <c:ext xmlns:c16="http://schemas.microsoft.com/office/drawing/2014/chart" uri="{C3380CC4-5D6E-409C-BE32-E72D297353CC}">
                  <c16:uniqueId val="{00000001-D4DB-F144-9F6D-F875996F07D1}"/>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Feuil1!$A$2:$A$3</c:f>
              <c:strCache>
                <c:ptCount val="2"/>
                <c:pt idx="0">
                  <c:v>Autres Pays</c:v>
                </c:pt>
                <c:pt idx="1">
                  <c:v>France</c:v>
                </c:pt>
              </c:strCache>
            </c:strRef>
          </c:cat>
          <c:val>
            <c:numRef>
              <c:f>Feuil1!$B$2:$B$3</c:f>
              <c:numCache>
                <c:formatCode>General</c:formatCode>
                <c:ptCount val="2"/>
                <c:pt idx="0">
                  <c:v>21.54</c:v>
                </c:pt>
                <c:pt idx="1">
                  <c:v>78.459999999999994</c:v>
                </c:pt>
              </c:numCache>
            </c:numRef>
          </c:val>
          <c:extLst>
            <c:ext xmlns:c16="http://schemas.microsoft.com/office/drawing/2014/chart" uri="{C3380CC4-5D6E-409C-BE32-E72D297353CC}">
              <c16:uniqueId val="{00000000-D4DB-F144-9F6D-F875996F07D1}"/>
            </c:ext>
          </c:extLst>
        </c:ser>
        <c:dLbls>
          <c:showLegendKey val="0"/>
          <c:showVal val="0"/>
          <c:showCatName val="0"/>
          <c:showSerName val="0"/>
          <c:showPercent val="1"/>
          <c:showBubbleSize val="0"/>
          <c:showLeaderLines val="1"/>
        </c:dLbls>
        <c:firstSliceAng val="0"/>
        <c:holeSize val="76"/>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Feuil1!$B$1</c:f>
              <c:strCache>
                <c:ptCount val="1"/>
                <c:pt idx="0">
                  <c:v>chiffres</c:v>
                </c:pt>
              </c:strCache>
            </c:strRef>
          </c:tx>
          <c:explosion val="13"/>
          <c:dPt>
            <c:idx val="0"/>
            <c:bubble3D val="0"/>
            <c:spPr>
              <a:solidFill>
                <a:srgbClr val="F5A243"/>
              </a:solidFill>
              <a:ln w="19050">
                <a:solidFill>
                  <a:schemeClr val="lt1"/>
                </a:solidFill>
              </a:ln>
              <a:effectLst/>
            </c:spPr>
            <c:extLst>
              <c:ext xmlns:c16="http://schemas.microsoft.com/office/drawing/2014/chart" uri="{C3380CC4-5D6E-409C-BE32-E72D297353CC}">
                <c16:uniqueId val="{00000002-D4DB-F144-9F6D-F875996F07D1}"/>
              </c:ext>
            </c:extLst>
          </c:dPt>
          <c:dPt>
            <c:idx val="1"/>
            <c:bubble3D val="0"/>
            <c:spPr>
              <a:solidFill>
                <a:srgbClr val="E8470D"/>
              </a:solidFill>
              <a:ln w="19050">
                <a:solidFill>
                  <a:schemeClr val="lt1"/>
                </a:solidFill>
              </a:ln>
              <a:effectLst/>
            </c:spPr>
            <c:extLst>
              <c:ext xmlns:c16="http://schemas.microsoft.com/office/drawing/2014/chart" uri="{C3380CC4-5D6E-409C-BE32-E72D297353CC}">
                <c16:uniqueId val="{00000001-D4DB-F144-9F6D-F875996F07D1}"/>
              </c:ext>
            </c:extLst>
          </c:dPt>
          <c:dLbls>
            <c:dLbl>
              <c:idx val="0"/>
              <c:layout>
                <c:manualLayout>
                  <c:x val="0.12443311231544904"/>
                  <c:y val="-7.374945317006508E-2"/>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rgbClr val="F5A243"/>
                      </a:solidFill>
                      <a:latin typeface="+mn-lt"/>
                      <a:ea typeface="+mn-ea"/>
                      <a:cs typeface="+mn-cs"/>
                    </a:defRPr>
                  </a:pPr>
                  <a:endParaRPr lang="fr-FR"/>
                </a:p>
              </c:txPr>
              <c:showLegendKey val="0"/>
              <c:showVal val="0"/>
              <c:showCatName val="0"/>
              <c:showSerName val="0"/>
              <c:showPercent val="1"/>
              <c:showBubbleSize val="0"/>
              <c:extLst>
                <c:ext xmlns:c15="http://schemas.microsoft.com/office/drawing/2012/chart" uri="{CE6537A1-D6FC-4f65-9D91-7224C49458BB}">
                  <c15:layout>
                    <c:manualLayout>
                      <c:w val="0.24986103372618382"/>
                      <c:h val="0.2128900881509212"/>
                    </c:manualLayout>
                  </c15:layout>
                </c:ext>
                <c:ext xmlns:c16="http://schemas.microsoft.com/office/drawing/2014/chart" uri="{C3380CC4-5D6E-409C-BE32-E72D297353CC}">
                  <c16:uniqueId val="{00000002-D4DB-F144-9F6D-F875996F07D1}"/>
                </c:ext>
              </c:extLst>
            </c:dLbl>
            <c:dLbl>
              <c:idx val="1"/>
              <c:layout>
                <c:manualLayout>
                  <c:x val="-0.14931934286425333"/>
                  <c:y val="6.5555069484502293E-2"/>
                </c:manualLayout>
              </c:layout>
              <c:spPr>
                <a:noFill/>
                <a:ln>
                  <a:noFill/>
                </a:ln>
                <a:effectLst/>
              </c:spPr>
              <c:txPr>
                <a:bodyPr rot="0" spcFirstLastPara="1" vertOverflow="ellipsis" vert="horz" wrap="square" lIns="38100" tIns="19050" rIns="38100" bIns="19050" anchor="ctr" anchorCtr="1">
                  <a:noAutofit/>
                </a:bodyPr>
                <a:lstStyle/>
                <a:p>
                  <a:pPr>
                    <a:defRPr sz="1000" b="1" i="0" u="none" strike="noStrike" kern="1200" baseline="0">
                      <a:solidFill>
                        <a:srgbClr val="E8470D"/>
                      </a:solidFill>
                      <a:latin typeface="+mn-lt"/>
                      <a:ea typeface="+mn-ea"/>
                      <a:cs typeface="+mn-cs"/>
                    </a:defRPr>
                  </a:pPr>
                  <a:endParaRPr lang="fr-FR"/>
                </a:p>
              </c:txPr>
              <c:showLegendKey val="0"/>
              <c:showVal val="0"/>
              <c:showCatName val="0"/>
              <c:showSerName val="0"/>
              <c:showPercent val="1"/>
              <c:showBubbleSize val="0"/>
              <c:extLst>
                <c:ext xmlns:c15="http://schemas.microsoft.com/office/drawing/2012/chart" uri="{CE6537A1-D6FC-4f65-9D91-7224C49458BB}">
                  <c15:layout>
                    <c:manualLayout>
                      <c:w val="0.3245207051583105"/>
                      <c:h val="0.23747323920760954"/>
                    </c:manualLayout>
                  </c15:layout>
                </c:ext>
                <c:ext xmlns:c16="http://schemas.microsoft.com/office/drawing/2014/chart" uri="{C3380CC4-5D6E-409C-BE32-E72D297353CC}">
                  <c16:uniqueId val="{00000001-D4DB-F144-9F6D-F875996F07D1}"/>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Feuil1!$A$2:$A$3</c:f>
              <c:strCache>
                <c:ptCount val="2"/>
                <c:pt idx="0">
                  <c:v>Autres Pays</c:v>
                </c:pt>
                <c:pt idx="1">
                  <c:v>France</c:v>
                </c:pt>
              </c:strCache>
            </c:strRef>
          </c:cat>
          <c:val>
            <c:numRef>
              <c:f>Feuil1!$B$2:$B$3</c:f>
              <c:numCache>
                <c:formatCode>General</c:formatCode>
                <c:ptCount val="2"/>
                <c:pt idx="0">
                  <c:v>13.04</c:v>
                </c:pt>
                <c:pt idx="1">
                  <c:v>86.96</c:v>
                </c:pt>
              </c:numCache>
            </c:numRef>
          </c:val>
          <c:extLst>
            <c:ext xmlns:c16="http://schemas.microsoft.com/office/drawing/2014/chart" uri="{C3380CC4-5D6E-409C-BE32-E72D297353CC}">
              <c16:uniqueId val="{00000000-D4DB-F144-9F6D-F875996F07D1}"/>
            </c:ext>
          </c:extLst>
        </c:ser>
        <c:dLbls>
          <c:showLegendKey val="0"/>
          <c:showVal val="0"/>
          <c:showCatName val="0"/>
          <c:showSerName val="0"/>
          <c:showPercent val="1"/>
          <c:showBubbleSize val="0"/>
          <c:showLeaderLines val="1"/>
        </c:dLbls>
        <c:firstSliceAng val="0"/>
        <c:holeSize val="76"/>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Feuil1!$B$1</c:f>
              <c:strCache>
                <c:ptCount val="1"/>
                <c:pt idx="0">
                  <c:v>chiffres</c:v>
                </c:pt>
              </c:strCache>
            </c:strRef>
          </c:tx>
          <c:explosion val="13"/>
          <c:dPt>
            <c:idx val="0"/>
            <c:bubble3D val="0"/>
            <c:spPr>
              <a:solidFill>
                <a:srgbClr val="F5A243"/>
              </a:solidFill>
              <a:ln w="19050">
                <a:solidFill>
                  <a:schemeClr val="lt1"/>
                </a:solidFill>
              </a:ln>
              <a:effectLst/>
            </c:spPr>
            <c:extLst>
              <c:ext xmlns:c16="http://schemas.microsoft.com/office/drawing/2014/chart" uri="{C3380CC4-5D6E-409C-BE32-E72D297353CC}">
                <c16:uniqueId val="{00000002-D4DB-F144-9F6D-F875996F07D1}"/>
              </c:ext>
            </c:extLst>
          </c:dPt>
          <c:dPt>
            <c:idx val="1"/>
            <c:bubble3D val="0"/>
            <c:spPr>
              <a:solidFill>
                <a:srgbClr val="E8470D"/>
              </a:solidFill>
              <a:ln w="19050">
                <a:solidFill>
                  <a:schemeClr val="lt1"/>
                </a:solidFill>
              </a:ln>
              <a:effectLst/>
            </c:spPr>
            <c:extLst>
              <c:ext xmlns:c16="http://schemas.microsoft.com/office/drawing/2014/chart" uri="{C3380CC4-5D6E-409C-BE32-E72D297353CC}">
                <c16:uniqueId val="{00000001-D4DB-F144-9F6D-F875996F07D1}"/>
              </c:ext>
            </c:extLst>
          </c:dPt>
          <c:dLbls>
            <c:dLbl>
              <c:idx val="0"/>
              <c:layout>
                <c:manualLayout>
                  <c:x val="0.12443278572021109"/>
                  <c:y val="-9.0138220541190653E-2"/>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rgbClr val="F5A243"/>
                      </a:solidFill>
                      <a:latin typeface="+mn-lt"/>
                      <a:ea typeface="+mn-ea"/>
                      <a:cs typeface="+mn-cs"/>
                    </a:defRPr>
                  </a:pPr>
                  <a:endParaRPr lang="fr-FR"/>
                </a:p>
              </c:txPr>
              <c:showLegendKey val="0"/>
              <c:showVal val="0"/>
              <c:showCatName val="0"/>
              <c:showSerName val="0"/>
              <c:showPercent val="1"/>
              <c:showBubbleSize val="0"/>
              <c:extLst>
                <c:ext xmlns:c15="http://schemas.microsoft.com/office/drawing/2012/chart" uri="{CE6537A1-D6FC-4f65-9D91-7224C49458BB}">
                  <c15:layout>
                    <c:manualLayout>
                      <c:w val="0.24621100534505766"/>
                      <c:h val="0.22239557322617401"/>
                    </c:manualLayout>
                  </c15:layout>
                </c:ext>
                <c:ext xmlns:c16="http://schemas.microsoft.com/office/drawing/2014/chart" uri="{C3380CC4-5D6E-409C-BE32-E72D297353CC}">
                  <c16:uniqueId val="{00000002-D4DB-F144-9F6D-F875996F07D1}"/>
                </c:ext>
              </c:extLst>
            </c:dLbl>
            <c:dLbl>
              <c:idx val="1"/>
              <c:layout>
                <c:manualLayout>
                  <c:x val="-0.11613726667219705"/>
                  <c:y val="8.1944159469158798E-2"/>
                </c:manualLayout>
              </c:layout>
              <c:spPr>
                <a:noFill/>
                <a:ln>
                  <a:noFill/>
                </a:ln>
                <a:effectLst/>
              </c:spPr>
              <c:txPr>
                <a:bodyPr rot="0" spcFirstLastPara="1" vertOverflow="ellipsis" vert="horz" wrap="square" lIns="38100" tIns="19050" rIns="38100" bIns="19050" anchor="ctr" anchorCtr="1">
                  <a:noAutofit/>
                </a:bodyPr>
                <a:lstStyle/>
                <a:p>
                  <a:pPr>
                    <a:defRPr sz="1000" b="1" i="0" u="none" strike="noStrike" kern="1200" baseline="0">
                      <a:solidFill>
                        <a:srgbClr val="E8470D"/>
                      </a:solidFill>
                      <a:latin typeface="+mn-lt"/>
                      <a:ea typeface="+mn-ea"/>
                      <a:cs typeface="+mn-cs"/>
                    </a:defRPr>
                  </a:pPr>
                  <a:endParaRPr lang="fr-FR"/>
                </a:p>
              </c:txPr>
              <c:showLegendKey val="0"/>
              <c:showVal val="0"/>
              <c:showCatName val="0"/>
              <c:showSerName val="0"/>
              <c:showPercent val="1"/>
              <c:showBubbleSize val="0"/>
              <c:extLst>
                <c:ext xmlns:c15="http://schemas.microsoft.com/office/drawing/2012/chart" uri="{CE6537A1-D6FC-4f65-9D91-7224C49458BB}">
                  <c15:layout>
                    <c:manualLayout>
                      <c:w val="0.27109756248909989"/>
                      <c:h val="0.25517310796842513"/>
                    </c:manualLayout>
                  </c15:layout>
                </c:ext>
                <c:ext xmlns:c16="http://schemas.microsoft.com/office/drawing/2014/chart" uri="{C3380CC4-5D6E-409C-BE32-E72D297353CC}">
                  <c16:uniqueId val="{00000001-D4DB-F144-9F6D-F875996F07D1}"/>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Feuil1!$A$2:$A$3</c:f>
              <c:strCache>
                <c:ptCount val="2"/>
                <c:pt idx="0">
                  <c:v>Autres Pays</c:v>
                </c:pt>
                <c:pt idx="1">
                  <c:v>France</c:v>
                </c:pt>
              </c:strCache>
            </c:strRef>
          </c:cat>
          <c:val>
            <c:numRef>
              <c:f>Feuil1!$B$2:$B$3</c:f>
              <c:numCache>
                <c:formatCode>General</c:formatCode>
                <c:ptCount val="2"/>
                <c:pt idx="0">
                  <c:v>15.85</c:v>
                </c:pt>
                <c:pt idx="1">
                  <c:v>84.15</c:v>
                </c:pt>
              </c:numCache>
            </c:numRef>
          </c:val>
          <c:extLst>
            <c:ext xmlns:c16="http://schemas.microsoft.com/office/drawing/2014/chart" uri="{C3380CC4-5D6E-409C-BE32-E72D297353CC}">
              <c16:uniqueId val="{00000000-D4DB-F144-9F6D-F875996F07D1}"/>
            </c:ext>
          </c:extLst>
        </c:ser>
        <c:dLbls>
          <c:showLegendKey val="0"/>
          <c:showVal val="0"/>
          <c:showCatName val="0"/>
          <c:showSerName val="0"/>
          <c:showPercent val="1"/>
          <c:showBubbleSize val="0"/>
          <c:showLeaderLines val="1"/>
        </c:dLbls>
        <c:firstSliceAng val="0"/>
        <c:holeSize val="76"/>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Feuil1!$B$1</c:f>
              <c:strCache>
                <c:ptCount val="1"/>
                <c:pt idx="0">
                  <c:v>chiffres</c:v>
                </c:pt>
              </c:strCache>
            </c:strRef>
          </c:tx>
          <c:explosion val="13"/>
          <c:dPt>
            <c:idx val="0"/>
            <c:bubble3D val="0"/>
            <c:spPr>
              <a:solidFill>
                <a:srgbClr val="F5A243"/>
              </a:solidFill>
              <a:ln w="19050">
                <a:solidFill>
                  <a:schemeClr val="lt1"/>
                </a:solidFill>
              </a:ln>
              <a:effectLst/>
            </c:spPr>
            <c:extLst>
              <c:ext xmlns:c16="http://schemas.microsoft.com/office/drawing/2014/chart" uri="{C3380CC4-5D6E-409C-BE32-E72D297353CC}">
                <c16:uniqueId val="{00000002-D4DB-F144-9F6D-F875996F07D1}"/>
              </c:ext>
            </c:extLst>
          </c:dPt>
          <c:dPt>
            <c:idx val="1"/>
            <c:bubble3D val="0"/>
            <c:spPr>
              <a:solidFill>
                <a:srgbClr val="E8470D"/>
              </a:solidFill>
              <a:ln w="19050">
                <a:solidFill>
                  <a:schemeClr val="lt1"/>
                </a:solidFill>
              </a:ln>
              <a:effectLst/>
            </c:spPr>
            <c:extLst>
              <c:ext xmlns:c16="http://schemas.microsoft.com/office/drawing/2014/chart" uri="{C3380CC4-5D6E-409C-BE32-E72D297353CC}">
                <c16:uniqueId val="{00000001-D4DB-F144-9F6D-F875996F07D1}"/>
              </c:ext>
            </c:extLst>
          </c:dPt>
          <c:dLbls>
            <c:dLbl>
              <c:idx val="0"/>
              <c:layout>
                <c:manualLayout>
                  <c:x val="8.2955517075378751E-2"/>
                  <c:y val="-9.8332604226753439E-2"/>
                </c:manualLayout>
              </c:layout>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rgbClr val="F5A243"/>
                      </a:solidFill>
                      <a:latin typeface="+mn-lt"/>
                      <a:ea typeface="+mn-ea"/>
                      <a:cs typeface="+mn-cs"/>
                    </a:defRPr>
                  </a:pPr>
                  <a:endParaRPr lang="fr-FR"/>
                </a:p>
              </c:txPr>
              <c:showLegendKey val="0"/>
              <c:showVal val="0"/>
              <c:showCatName val="0"/>
              <c:showSerName val="0"/>
              <c:showPercent val="1"/>
              <c:showBubbleSize val="0"/>
              <c:extLst>
                <c:ext xmlns:c15="http://schemas.microsoft.com/office/drawing/2012/chart" uri="{CE6537A1-D6FC-4f65-9D91-7224C49458BB}">
                  <c15:layout>
                    <c:manualLayout>
                      <c:w val="0.26645207182221198"/>
                      <c:h val="0.1555294023519817"/>
                    </c:manualLayout>
                  </c15:layout>
                </c:ext>
                <c:ext xmlns:c16="http://schemas.microsoft.com/office/drawing/2014/chart" uri="{C3380CC4-5D6E-409C-BE32-E72D297353CC}">
                  <c16:uniqueId val="{00000002-D4DB-F144-9F6D-F875996F07D1}"/>
                </c:ext>
              </c:extLst>
            </c:dLbl>
            <c:dLbl>
              <c:idx val="1"/>
              <c:layout>
                <c:manualLayout>
                  <c:x val="-0.10784142102894485"/>
                  <c:y val="0.10652698791231623"/>
                </c:manualLayout>
              </c:layout>
              <c:spPr>
                <a:noFill/>
                <a:ln>
                  <a:noFill/>
                </a:ln>
                <a:effectLst/>
              </c:spPr>
              <c:txPr>
                <a:bodyPr rot="0" spcFirstLastPara="1" vertOverflow="ellipsis" vert="horz" wrap="square" lIns="38100" tIns="19050" rIns="38100" bIns="19050" anchor="ctr" anchorCtr="1">
                  <a:noAutofit/>
                </a:bodyPr>
                <a:lstStyle/>
                <a:p>
                  <a:pPr>
                    <a:defRPr sz="1000" b="1" i="0" u="none" strike="noStrike" kern="1200" baseline="0">
                      <a:solidFill>
                        <a:srgbClr val="E8470D"/>
                      </a:solidFill>
                      <a:latin typeface="+mn-lt"/>
                      <a:ea typeface="+mn-ea"/>
                      <a:cs typeface="+mn-cs"/>
                    </a:defRPr>
                  </a:pPr>
                  <a:endParaRPr lang="fr-FR"/>
                </a:p>
              </c:txPr>
              <c:showLegendKey val="0"/>
              <c:showVal val="0"/>
              <c:showCatName val="0"/>
              <c:showSerName val="0"/>
              <c:showPercent val="1"/>
              <c:showBubbleSize val="0"/>
              <c:extLst>
                <c:ext xmlns:c15="http://schemas.microsoft.com/office/drawing/2012/chart" uri="{CE6537A1-D6FC-4f65-9D91-7224C49458BB}">
                  <c15:layout>
                    <c:manualLayout>
                      <c:w val="0.27474759087022604"/>
                      <c:h val="0.28663954132098629"/>
                    </c:manualLayout>
                  </c15:layout>
                </c:ext>
                <c:ext xmlns:c16="http://schemas.microsoft.com/office/drawing/2014/chart" uri="{C3380CC4-5D6E-409C-BE32-E72D297353CC}">
                  <c16:uniqueId val="{00000001-D4DB-F144-9F6D-F875996F07D1}"/>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Feuil1!$A$2:$A$3</c:f>
              <c:strCache>
                <c:ptCount val="2"/>
                <c:pt idx="0">
                  <c:v>Autres Pays</c:v>
                </c:pt>
                <c:pt idx="1">
                  <c:v>France</c:v>
                </c:pt>
              </c:strCache>
            </c:strRef>
          </c:cat>
          <c:val>
            <c:numRef>
              <c:f>Feuil1!$B$2:$B$3</c:f>
              <c:numCache>
                <c:formatCode>General</c:formatCode>
                <c:ptCount val="2"/>
                <c:pt idx="0">
                  <c:v>24.81</c:v>
                </c:pt>
                <c:pt idx="1">
                  <c:v>75.19</c:v>
                </c:pt>
              </c:numCache>
            </c:numRef>
          </c:val>
          <c:extLst>
            <c:ext xmlns:c16="http://schemas.microsoft.com/office/drawing/2014/chart" uri="{C3380CC4-5D6E-409C-BE32-E72D297353CC}">
              <c16:uniqueId val="{00000000-D4DB-F144-9F6D-F875996F07D1}"/>
            </c:ext>
          </c:extLst>
        </c:ser>
        <c:dLbls>
          <c:showLegendKey val="0"/>
          <c:showVal val="0"/>
          <c:showCatName val="0"/>
          <c:showSerName val="0"/>
          <c:showPercent val="1"/>
          <c:showBubbleSize val="0"/>
          <c:showLeaderLines val="1"/>
        </c:dLbls>
        <c:firstSliceAng val="0"/>
        <c:holeSize val="76"/>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Feuil1!$B$1</c:f>
              <c:strCache>
                <c:ptCount val="1"/>
                <c:pt idx="0">
                  <c:v>Chiffres</c:v>
                </c:pt>
              </c:strCache>
            </c:strRef>
          </c:tx>
          <c:spPr>
            <a:ln>
              <a:noFill/>
            </a:ln>
          </c:spPr>
          <c:explosion val="13"/>
          <c:dPt>
            <c:idx val="0"/>
            <c:bubble3D val="0"/>
            <c:spPr>
              <a:solidFill>
                <a:srgbClr val="F5A243"/>
              </a:solidFill>
              <a:ln w="19050">
                <a:noFill/>
              </a:ln>
              <a:effectLst/>
            </c:spPr>
            <c:extLst>
              <c:ext xmlns:c16="http://schemas.microsoft.com/office/drawing/2014/chart" uri="{C3380CC4-5D6E-409C-BE32-E72D297353CC}">
                <c16:uniqueId val="{00000002-D4DB-F144-9F6D-F875996F07D1}"/>
              </c:ext>
            </c:extLst>
          </c:dPt>
          <c:dPt>
            <c:idx val="1"/>
            <c:bubble3D val="0"/>
            <c:spPr>
              <a:solidFill>
                <a:srgbClr val="E8470D"/>
              </a:solidFill>
              <a:ln w="19050">
                <a:noFill/>
              </a:ln>
              <a:effectLst/>
            </c:spPr>
            <c:extLst>
              <c:ext xmlns:c16="http://schemas.microsoft.com/office/drawing/2014/chart" uri="{C3380CC4-5D6E-409C-BE32-E72D297353CC}">
                <c16:uniqueId val="{00000001-D4DB-F144-9F6D-F875996F07D1}"/>
              </c:ext>
            </c:extLst>
          </c:dPt>
          <c:dLbls>
            <c:dLbl>
              <c:idx val="0"/>
              <c:layout>
                <c:manualLayout>
                  <c:x val="0.11613726667219701"/>
                  <c:y val="-8.1943836855628057E-3"/>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rgbClr val="F5A243"/>
                      </a:solidFill>
                      <a:latin typeface="+mn-lt"/>
                      <a:ea typeface="+mn-ea"/>
                      <a:cs typeface="+mn-cs"/>
                    </a:defRPr>
                  </a:pPr>
                  <a:endParaRPr lang="fr-FR"/>
                </a:p>
              </c:txPr>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2-D4DB-F144-9F6D-F875996F07D1}"/>
                </c:ext>
              </c:extLst>
            </c:dLbl>
            <c:dLbl>
              <c:idx val="1"/>
              <c:layout>
                <c:manualLayout>
                  <c:x val="-0.29034316668049254"/>
                  <c:y val="4.916630211337672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E8470D"/>
                      </a:solidFill>
                      <a:latin typeface="+mn-lt"/>
                      <a:ea typeface="+mn-ea"/>
                      <a:cs typeface="+mn-cs"/>
                    </a:defRPr>
                  </a:pPr>
                  <a:endParaRPr lang="fr-FR"/>
                </a:p>
              </c:txPr>
              <c:showLegendKey val="0"/>
              <c:showVal val="0"/>
              <c:showCatName val="0"/>
              <c:showSerName val="0"/>
              <c:showPercent val="1"/>
              <c:showBubbleSize val="0"/>
              <c:extLst>
                <c:ext xmlns:c15="http://schemas.microsoft.com/office/drawing/2012/chart" uri="{CE6537A1-D6FC-4f65-9D91-7224C49458BB}">
                  <c15:layout>
                    <c:manualLayout>
                      <c:w val="0.3245207051583105"/>
                      <c:h val="0.2128900881509212"/>
                    </c:manualLayout>
                  </c15:layout>
                </c:ext>
                <c:ext xmlns:c16="http://schemas.microsoft.com/office/drawing/2014/chart" uri="{C3380CC4-5D6E-409C-BE32-E72D297353CC}">
                  <c16:uniqueId val="{00000001-D4DB-F144-9F6D-F875996F07D1}"/>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1"/>
            <c:showBubbleSize val="0"/>
            <c:showLeaderLines val="0"/>
            <c:extLst>
              <c:ext xmlns:c15="http://schemas.microsoft.com/office/drawing/2012/chart" uri="{CE6537A1-D6FC-4f65-9D91-7224C49458BB}"/>
            </c:extLst>
          </c:dLbls>
          <c:cat>
            <c:strRef>
              <c:f>Feuil1!$A$2:$A$3</c:f>
              <c:strCache>
                <c:ptCount val="2"/>
                <c:pt idx="0">
                  <c:v>Autres Pays</c:v>
                </c:pt>
                <c:pt idx="1">
                  <c:v>France</c:v>
                </c:pt>
              </c:strCache>
            </c:strRef>
          </c:cat>
          <c:val>
            <c:numRef>
              <c:f>Feuil1!$B$2:$B$3</c:f>
              <c:numCache>
                <c:formatCode>General</c:formatCode>
                <c:ptCount val="2"/>
                <c:pt idx="0">
                  <c:v>2.2000000000000002</c:v>
                </c:pt>
                <c:pt idx="1">
                  <c:v>97.8</c:v>
                </c:pt>
              </c:numCache>
            </c:numRef>
          </c:val>
          <c:extLst>
            <c:ext xmlns:c16="http://schemas.microsoft.com/office/drawing/2014/chart" uri="{C3380CC4-5D6E-409C-BE32-E72D297353CC}">
              <c16:uniqueId val="{00000000-D4DB-F144-9F6D-F875996F07D1}"/>
            </c:ext>
          </c:extLst>
        </c:ser>
        <c:dLbls>
          <c:showLegendKey val="0"/>
          <c:showVal val="0"/>
          <c:showCatName val="0"/>
          <c:showSerName val="0"/>
          <c:showPercent val="1"/>
          <c:showBubbleSize val="0"/>
          <c:showLeaderLines val="0"/>
        </c:dLbls>
        <c:firstSliceAng val="0"/>
        <c:holeSize val="76"/>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Feuil1!$B$1</c:f>
              <c:strCache>
                <c:ptCount val="1"/>
                <c:pt idx="0">
                  <c:v>chiffres</c:v>
                </c:pt>
              </c:strCache>
            </c:strRef>
          </c:tx>
          <c:spPr>
            <a:solidFill>
              <a:srgbClr val="F5A243"/>
            </a:solidFill>
            <a:ln>
              <a:noFill/>
            </a:ln>
          </c:spPr>
          <c:explosion val="13"/>
          <c:dPt>
            <c:idx val="0"/>
            <c:bubble3D val="0"/>
            <c:spPr>
              <a:solidFill>
                <a:srgbClr val="F5A243"/>
              </a:solidFill>
              <a:ln>
                <a:noFill/>
              </a:ln>
              <a:effectLst/>
            </c:spPr>
            <c:extLst>
              <c:ext xmlns:c16="http://schemas.microsoft.com/office/drawing/2014/chart" uri="{C3380CC4-5D6E-409C-BE32-E72D297353CC}">
                <c16:uniqueId val="{00000002-D4DB-F144-9F6D-F875996F07D1}"/>
              </c:ext>
            </c:extLst>
          </c:dPt>
          <c:dPt>
            <c:idx val="1"/>
            <c:bubble3D val="0"/>
            <c:spPr>
              <a:solidFill>
                <a:srgbClr val="F5A243"/>
              </a:solidFill>
              <a:ln>
                <a:noFill/>
              </a:ln>
              <a:effectLst/>
            </c:spPr>
            <c:extLst>
              <c:ext xmlns:c16="http://schemas.microsoft.com/office/drawing/2014/chart" uri="{C3380CC4-5D6E-409C-BE32-E72D297353CC}">
                <c16:uniqueId val="{00000001-D4DB-F144-9F6D-F875996F07D1}"/>
              </c:ext>
            </c:extLst>
          </c:dPt>
          <c:dLbls>
            <c:dLbl>
              <c:idx val="0"/>
              <c:layout>
                <c:manualLayout>
                  <c:x val="0.26545660953645023"/>
                  <c:y val="-0.58180124167495784"/>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F5A243"/>
                      </a:solidFill>
                      <a:latin typeface="+mn-lt"/>
                      <a:ea typeface="+mn-ea"/>
                      <a:cs typeface="+mn-cs"/>
                    </a:defRPr>
                  </a:pPr>
                  <a:endParaRPr lang="fr-FR"/>
                </a:p>
              </c:txPr>
              <c:showLegendKey val="0"/>
              <c:showVal val="0"/>
              <c:showCatName val="0"/>
              <c:showSerName val="0"/>
              <c:showPercent val="1"/>
              <c:showBubbleSize val="0"/>
              <c:extLst>
                <c:ext xmlns:c15="http://schemas.microsoft.com/office/drawing/2012/chart" uri="{CE6537A1-D6FC-4f65-9D91-7224C49458BB}">
                  <c15:layout>
                    <c:manualLayout>
                      <c:w val="0.42041690535335319"/>
                      <c:h val="0.2128900881509212"/>
                    </c:manualLayout>
                  </c15:layout>
                </c:ext>
                <c:ext xmlns:c16="http://schemas.microsoft.com/office/drawing/2014/chart" uri="{C3380CC4-5D6E-409C-BE32-E72D297353CC}">
                  <c16:uniqueId val="{00000002-D4DB-F144-9F6D-F875996F07D1}"/>
                </c:ext>
              </c:extLst>
            </c:dLbl>
            <c:dLbl>
              <c:idx val="1"/>
              <c:delete val="1"/>
              <c:extLst>
                <c:ext xmlns:c15="http://schemas.microsoft.com/office/drawing/2012/chart" uri="{CE6537A1-D6FC-4f65-9D91-7224C49458BB}"/>
                <c:ext xmlns:c16="http://schemas.microsoft.com/office/drawing/2014/chart" uri="{C3380CC4-5D6E-409C-BE32-E72D297353CC}">
                  <c16:uniqueId val="{00000001-D4DB-F144-9F6D-F875996F07D1}"/>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1"/>
            <c:showBubbleSize val="0"/>
            <c:showLeaderLines val="0"/>
            <c:extLst>
              <c:ext xmlns:c15="http://schemas.microsoft.com/office/drawing/2012/chart" uri="{CE6537A1-D6FC-4f65-9D91-7224C49458BB}"/>
            </c:extLst>
          </c:dLbls>
          <c:cat>
            <c:strRef>
              <c:f>Feuil1!$A$2:$A$3</c:f>
              <c:strCache>
                <c:ptCount val="2"/>
                <c:pt idx="0">
                  <c:v>Autres Pays</c:v>
                </c:pt>
                <c:pt idx="1">
                  <c:v>France</c:v>
                </c:pt>
              </c:strCache>
            </c:strRef>
          </c:cat>
          <c:val>
            <c:numRef>
              <c:f>Feuil1!$B$2:$B$3</c:f>
              <c:numCache>
                <c:formatCode>General</c:formatCode>
                <c:ptCount val="2"/>
                <c:pt idx="0">
                  <c:v>100</c:v>
                </c:pt>
                <c:pt idx="1">
                  <c:v>0</c:v>
                </c:pt>
              </c:numCache>
            </c:numRef>
          </c:val>
          <c:extLst>
            <c:ext xmlns:c16="http://schemas.microsoft.com/office/drawing/2014/chart" uri="{C3380CC4-5D6E-409C-BE32-E72D297353CC}">
              <c16:uniqueId val="{00000000-D4DB-F144-9F6D-F875996F07D1}"/>
            </c:ext>
          </c:extLst>
        </c:ser>
        <c:dLbls>
          <c:showLegendKey val="0"/>
          <c:showVal val="0"/>
          <c:showCatName val="0"/>
          <c:showSerName val="0"/>
          <c:showPercent val="1"/>
          <c:showBubbleSize val="0"/>
          <c:showLeaderLines val="0"/>
        </c:dLbls>
        <c:firstSliceAng val="0"/>
        <c:holeSize val="76"/>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2.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5.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4FC7E1-DE59-4217-9A78-B4DBCA4D8D68}" type="datetimeFigureOut">
              <a:rPr lang="fr-FR" smtClean="0"/>
              <a:t>08/11/2024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3CF113-9C17-4F88-A664-B3D06F615E36}" type="slidenum">
              <a:rPr lang="fr-FR" smtClean="0"/>
              <a:t>‹N°›</a:t>
            </a:fld>
            <a:endParaRPr lang="fr-FR"/>
          </a:p>
        </p:txBody>
      </p:sp>
    </p:spTree>
    <p:extLst>
      <p:ext uri="{BB962C8B-B14F-4D97-AF65-F5344CB8AC3E}">
        <p14:creationId xmlns:p14="http://schemas.microsoft.com/office/powerpoint/2010/main" val="3422494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4ED5D0-F2FB-4B3D-A0F0-7D2454080F06}" type="slidenum">
              <a:rPr kumimoji="0" lang="en-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79550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73CF113-9C17-4F88-A664-B3D06F615E36}" type="slidenum">
              <a:rPr lang="fr-FR" smtClean="0"/>
              <a:t>16</a:t>
            </a:fld>
            <a:endParaRPr lang="fr-FR"/>
          </a:p>
        </p:txBody>
      </p:sp>
    </p:spTree>
    <p:extLst>
      <p:ext uri="{BB962C8B-B14F-4D97-AF65-F5344CB8AC3E}">
        <p14:creationId xmlns:p14="http://schemas.microsoft.com/office/powerpoint/2010/main" val="3653512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73CF113-9C17-4F88-A664-B3D06F615E36}" type="slidenum">
              <a:rPr lang="fr-FR" smtClean="0"/>
              <a:t>17</a:t>
            </a:fld>
            <a:endParaRPr lang="fr-FR"/>
          </a:p>
        </p:txBody>
      </p:sp>
    </p:spTree>
    <p:extLst>
      <p:ext uri="{BB962C8B-B14F-4D97-AF65-F5344CB8AC3E}">
        <p14:creationId xmlns:p14="http://schemas.microsoft.com/office/powerpoint/2010/main" val="3508059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73CF113-9C17-4F88-A664-B3D06F615E36}" type="slidenum">
              <a:rPr lang="fr-FR" smtClean="0"/>
              <a:t>19</a:t>
            </a:fld>
            <a:endParaRPr lang="fr-FR"/>
          </a:p>
        </p:txBody>
      </p:sp>
    </p:spTree>
    <p:extLst>
      <p:ext uri="{BB962C8B-B14F-4D97-AF65-F5344CB8AC3E}">
        <p14:creationId xmlns:p14="http://schemas.microsoft.com/office/powerpoint/2010/main" val="2545568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73CF113-9C17-4F88-A664-B3D06F615E36}" type="slidenum">
              <a:rPr lang="fr-FR" smtClean="0"/>
              <a:t>21</a:t>
            </a:fld>
            <a:endParaRPr lang="fr-FR"/>
          </a:p>
        </p:txBody>
      </p:sp>
    </p:spTree>
    <p:extLst>
      <p:ext uri="{BB962C8B-B14F-4D97-AF65-F5344CB8AC3E}">
        <p14:creationId xmlns:p14="http://schemas.microsoft.com/office/powerpoint/2010/main" val="69545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73CF113-9C17-4F88-A664-B3D06F615E36}" type="slidenum">
              <a:rPr lang="fr-FR" smtClean="0"/>
              <a:t>23</a:t>
            </a:fld>
            <a:endParaRPr lang="fr-FR"/>
          </a:p>
        </p:txBody>
      </p:sp>
    </p:spTree>
    <p:extLst>
      <p:ext uri="{BB962C8B-B14F-4D97-AF65-F5344CB8AC3E}">
        <p14:creationId xmlns:p14="http://schemas.microsoft.com/office/powerpoint/2010/main" val="588819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19CA51-0FC0-4DF2-81CB-421375955CC8}"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148414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19CA51-0FC0-4DF2-81CB-421375955CC8}"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388387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19CA51-0FC0-4DF2-81CB-421375955CC8}"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148414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19CA51-0FC0-4DF2-81CB-421375955CC8}"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9553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73CF113-9C17-4F88-A664-B3D06F615E36}" type="slidenum">
              <a:rPr lang="fr-FR" smtClean="0"/>
              <a:t>32</a:t>
            </a:fld>
            <a:endParaRPr lang="fr-FR"/>
          </a:p>
        </p:txBody>
      </p:sp>
    </p:spTree>
    <p:extLst>
      <p:ext uri="{BB962C8B-B14F-4D97-AF65-F5344CB8AC3E}">
        <p14:creationId xmlns:p14="http://schemas.microsoft.com/office/powerpoint/2010/main" val="2083284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4ED5D0-F2FB-4B3D-A0F0-7D2454080F06}" type="slidenum">
              <a:rPr kumimoji="0" lang="en-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735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4ED5D0-F2FB-4B3D-A0F0-7D2454080F06}" type="slidenum">
              <a:rPr kumimoji="0" lang="en-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3417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73CF113-9C17-4F88-A664-B3D06F615E36}" type="slidenum">
              <a:rPr lang="fr-FR" smtClean="0"/>
              <a:t>8</a:t>
            </a:fld>
            <a:endParaRPr lang="fr-FR"/>
          </a:p>
        </p:txBody>
      </p:sp>
    </p:spTree>
    <p:extLst>
      <p:ext uri="{BB962C8B-B14F-4D97-AF65-F5344CB8AC3E}">
        <p14:creationId xmlns:p14="http://schemas.microsoft.com/office/powerpoint/2010/main" val="1923394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cs typeface="Calibri"/>
              </a:rPr>
              <a:t>A titre indicatif pour l'équipe présentie. Pourra être adapté au lancement du marché ou au démarrage de la prestation ou lors de la soutenance.</a:t>
            </a:r>
          </a:p>
        </p:txBody>
      </p:sp>
      <p:sp>
        <p:nvSpPr>
          <p:cNvPr id="4" name="Espace réservé du numéro de diapositive 3"/>
          <p:cNvSpPr>
            <a:spLocks noGrp="1"/>
          </p:cNvSpPr>
          <p:nvPr>
            <p:ph type="sldNum" sz="quarter" idx="5"/>
          </p:nvPr>
        </p:nvSpPr>
        <p:spPr/>
        <p:txBody>
          <a:bodyPr/>
          <a:lstStyle/>
          <a:p>
            <a:fld id="{BE4ED5D0-F2FB-4B3D-A0F0-7D2454080F06}" type="slidenum">
              <a:rPr lang="en-ID" smtClean="0"/>
              <a:t>9</a:t>
            </a:fld>
            <a:endParaRPr lang="en-ID"/>
          </a:p>
        </p:txBody>
      </p:sp>
    </p:spTree>
    <p:extLst>
      <p:ext uri="{BB962C8B-B14F-4D97-AF65-F5344CB8AC3E}">
        <p14:creationId xmlns:p14="http://schemas.microsoft.com/office/powerpoint/2010/main" val="968304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CF113-9C17-4F88-A664-B3D06F615E36}"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9298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4ED5D0-F2FB-4B3D-A0F0-7D2454080F06}" type="slidenum">
              <a:rPr kumimoji="0" lang="en-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5242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BE4ED5D0-F2FB-4B3D-A0F0-7D2454080F06}" type="slidenum">
              <a:rPr lang="en-ID" smtClean="0"/>
              <a:t>12</a:t>
            </a:fld>
            <a:endParaRPr lang="en-ID"/>
          </a:p>
        </p:txBody>
      </p:sp>
    </p:spTree>
    <p:extLst>
      <p:ext uri="{BB962C8B-B14F-4D97-AF65-F5344CB8AC3E}">
        <p14:creationId xmlns:p14="http://schemas.microsoft.com/office/powerpoint/2010/main" val="3207588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73CF113-9C17-4F88-A664-B3D06F615E36}" type="slidenum">
              <a:rPr lang="fr-FR" smtClean="0"/>
              <a:t>14</a:t>
            </a:fld>
            <a:endParaRPr lang="fr-FR"/>
          </a:p>
        </p:txBody>
      </p:sp>
    </p:spTree>
    <p:extLst>
      <p:ext uri="{BB962C8B-B14F-4D97-AF65-F5344CB8AC3E}">
        <p14:creationId xmlns:p14="http://schemas.microsoft.com/office/powerpoint/2010/main" val="25996822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3C5297-6B90-8235-CF69-515E47C0CF63}"/>
              </a:ext>
            </a:extLst>
          </p:cNvPr>
          <p:cNvSpPr/>
          <p:nvPr userDrawn="1"/>
        </p:nvSpPr>
        <p:spPr>
          <a:xfrm>
            <a:off x="0" y="0"/>
            <a:ext cx="12192000" cy="6869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Graphique 2">
            <a:extLst>
              <a:ext uri="{FF2B5EF4-FFF2-40B4-BE49-F238E27FC236}">
                <a16:creationId xmlns:a16="http://schemas.microsoft.com/office/drawing/2014/main" id="{F5EE652F-CD18-EFD1-8469-F716C8EBB97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8784" y="526037"/>
            <a:ext cx="2533173" cy="884388"/>
          </a:xfrm>
          <a:prstGeom prst="rect">
            <a:avLst/>
          </a:prstGeom>
        </p:spPr>
      </p:pic>
      <p:sp>
        <p:nvSpPr>
          <p:cNvPr id="15" name="Arc plein 14">
            <a:extLst>
              <a:ext uri="{FF2B5EF4-FFF2-40B4-BE49-F238E27FC236}">
                <a16:creationId xmlns:a16="http://schemas.microsoft.com/office/drawing/2014/main" id="{DE2257E3-0D0D-CEAA-A402-00BE459243FC}"/>
              </a:ext>
            </a:extLst>
          </p:cNvPr>
          <p:cNvSpPr/>
          <p:nvPr userDrawn="1"/>
        </p:nvSpPr>
        <p:spPr>
          <a:xfrm rot="10800000">
            <a:off x="9281539" y="-1126092"/>
            <a:ext cx="2215154" cy="2215154"/>
          </a:xfrm>
          <a:prstGeom prst="blockArc">
            <a:avLst/>
          </a:prstGeom>
          <a:solidFill>
            <a:srgbClr val="E8470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10" name="Espace réservé du texte 13">
            <a:extLst>
              <a:ext uri="{FF2B5EF4-FFF2-40B4-BE49-F238E27FC236}">
                <a16:creationId xmlns:a16="http://schemas.microsoft.com/office/drawing/2014/main" id="{E45B85AF-5B72-DCB2-C808-21B661232E55}"/>
              </a:ext>
            </a:extLst>
          </p:cNvPr>
          <p:cNvSpPr>
            <a:spLocks noGrp="1"/>
          </p:cNvSpPr>
          <p:nvPr>
            <p:ph type="body" sz="quarter" idx="10" hasCustomPrompt="1"/>
          </p:nvPr>
        </p:nvSpPr>
        <p:spPr>
          <a:xfrm>
            <a:off x="498784" y="2704388"/>
            <a:ext cx="5589429" cy="1008063"/>
          </a:xfrm>
          <a:prstGeom prst="rect">
            <a:avLst/>
          </a:prstGeom>
        </p:spPr>
        <p:txBody>
          <a:bodyPr>
            <a:normAutofit/>
          </a:bodyPr>
          <a:lstStyle>
            <a:lvl1pPr marL="0" indent="0">
              <a:buNone/>
              <a:defRPr sz="4000">
                <a:solidFill>
                  <a:schemeClr val="tx1">
                    <a:lumMod val="75000"/>
                    <a:lumOff val="2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fr-FR"/>
              <a:t>Votre titre</a:t>
            </a:r>
          </a:p>
        </p:txBody>
      </p:sp>
      <p:sp>
        <p:nvSpPr>
          <p:cNvPr id="11" name="Espace réservé du texte 13">
            <a:extLst>
              <a:ext uri="{FF2B5EF4-FFF2-40B4-BE49-F238E27FC236}">
                <a16:creationId xmlns:a16="http://schemas.microsoft.com/office/drawing/2014/main" id="{12B32726-304E-8772-493C-49B2979BE90F}"/>
              </a:ext>
            </a:extLst>
          </p:cNvPr>
          <p:cNvSpPr>
            <a:spLocks noGrp="1"/>
          </p:cNvSpPr>
          <p:nvPr>
            <p:ph type="body" sz="quarter" idx="11" hasCustomPrompt="1"/>
          </p:nvPr>
        </p:nvSpPr>
        <p:spPr>
          <a:xfrm>
            <a:off x="641684" y="5133474"/>
            <a:ext cx="5589428" cy="1008063"/>
          </a:xfrm>
          <a:prstGeom prst="rect">
            <a:avLst/>
          </a:prstGeom>
        </p:spPr>
        <p:txBody>
          <a:bodyPr/>
          <a:lstStyle>
            <a:lvl1pPr marL="0" indent="0">
              <a:buNone/>
              <a:defRPr sz="1400" b="0">
                <a:solidFill>
                  <a:srgbClr val="E5430D"/>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fr-FR"/>
              <a:t>Date</a:t>
            </a:r>
          </a:p>
        </p:txBody>
      </p:sp>
      <p:sp>
        <p:nvSpPr>
          <p:cNvPr id="7" name="Larme 6">
            <a:extLst>
              <a:ext uri="{FF2B5EF4-FFF2-40B4-BE49-F238E27FC236}">
                <a16:creationId xmlns:a16="http://schemas.microsoft.com/office/drawing/2014/main" id="{0E079DD1-ED13-7B63-547D-C39F1C9263BA}"/>
              </a:ext>
            </a:extLst>
          </p:cNvPr>
          <p:cNvSpPr/>
          <p:nvPr userDrawn="1"/>
        </p:nvSpPr>
        <p:spPr>
          <a:xfrm rot="10800000" flipH="1">
            <a:off x="8325853" y="3208420"/>
            <a:ext cx="3866147" cy="3712018"/>
          </a:xfrm>
          <a:prstGeom prst="teardrop">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 name="Graphique 29">
            <a:extLst>
              <a:ext uri="{FF2B5EF4-FFF2-40B4-BE49-F238E27FC236}">
                <a16:creationId xmlns:a16="http://schemas.microsoft.com/office/drawing/2014/main" id="{9755E0FB-EC9F-ABD4-A8CF-F72C9278846C}"/>
              </a:ext>
            </a:extLst>
          </p:cNvPr>
          <p:cNvGrpSpPr/>
          <p:nvPr userDrawn="1"/>
        </p:nvGrpSpPr>
        <p:grpSpPr>
          <a:xfrm>
            <a:off x="6783520" y="1526156"/>
            <a:ext cx="4713173" cy="4751939"/>
            <a:chOff x="671908" y="2893373"/>
            <a:chExt cx="4415345" cy="4246745"/>
          </a:xfrm>
          <a:blipFill>
            <a:blip r:embed="rId4"/>
            <a:stretch>
              <a:fillRect l="-43000"/>
            </a:stretch>
          </a:blipFill>
        </p:grpSpPr>
        <p:sp>
          <p:nvSpPr>
            <p:cNvPr id="5" name="Forme libre 4">
              <a:extLst>
                <a:ext uri="{FF2B5EF4-FFF2-40B4-BE49-F238E27FC236}">
                  <a16:creationId xmlns:a16="http://schemas.microsoft.com/office/drawing/2014/main" id="{49A914CA-AA69-933E-8360-36A8F00DD066}"/>
                </a:ext>
              </a:extLst>
            </p:cNvPr>
            <p:cNvSpPr/>
            <p:nvPr/>
          </p:nvSpPr>
          <p:spPr>
            <a:xfrm>
              <a:off x="2922197" y="6953629"/>
              <a:ext cx="196850" cy="186489"/>
            </a:xfrm>
            <a:custGeom>
              <a:avLst/>
              <a:gdLst>
                <a:gd name="connsiteX0" fmla="*/ 0 w 196850"/>
                <a:gd name="connsiteY0" fmla="*/ 0 h 186489"/>
                <a:gd name="connsiteX1" fmla="*/ 0 w 196850"/>
                <a:gd name="connsiteY1" fmla="*/ 0 h 186489"/>
                <a:gd name="connsiteX2" fmla="*/ 0 w 196850"/>
                <a:gd name="connsiteY2" fmla="*/ 0 h 186489"/>
                <a:gd name="connsiteX3" fmla="*/ 0 w 196850"/>
                <a:gd name="connsiteY3" fmla="*/ 0 h 186489"/>
              </a:gdLst>
              <a:ahLst/>
              <a:cxnLst>
                <a:cxn ang="0">
                  <a:pos x="connsiteX0" y="connsiteY0"/>
                </a:cxn>
                <a:cxn ang="0">
                  <a:pos x="connsiteX1" y="connsiteY1"/>
                </a:cxn>
                <a:cxn ang="0">
                  <a:pos x="connsiteX2" y="connsiteY2"/>
                </a:cxn>
                <a:cxn ang="0">
                  <a:pos x="connsiteX3" y="connsiteY3"/>
                </a:cxn>
              </a:cxnLst>
              <a:rect l="l" t="t" r="r" b="b"/>
              <a:pathLst>
                <a:path w="196850" h="186489">
                  <a:moveTo>
                    <a:pt x="0" y="0"/>
                  </a:moveTo>
                  <a:lnTo>
                    <a:pt x="0" y="0"/>
                  </a:lnTo>
                  <a:lnTo>
                    <a:pt x="0" y="0"/>
                  </a:lnTo>
                  <a:lnTo>
                    <a:pt x="0" y="0"/>
                  </a:lnTo>
                  <a:close/>
                </a:path>
              </a:pathLst>
            </a:custGeom>
            <a:grpFill/>
            <a:ln w="0" cap="flat">
              <a:noFill/>
              <a:prstDash val="solid"/>
              <a:miter/>
            </a:ln>
          </p:spPr>
          <p:txBody>
            <a:bodyPr rtlCol="0" anchor="ctr"/>
            <a:lstStyle/>
            <a:p>
              <a:endParaRPr lang="fr-FR"/>
            </a:p>
          </p:txBody>
        </p:sp>
        <p:sp>
          <p:nvSpPr>
            <p:cNvPr id="12" name="Forme libre 11">
              <a:extLst>
                <a:ext uri="{FF2B5EF4-FFF2-40B4-BE49-F238E27FC236}">
                  <a16:creationId xmlns:a16="http://schemas.microsoft.com/office/drawing/2014/main" id="{F7EABB2C-CD24-4DB3-D823-711EAFE83A51}"/>
                </a:ext>
              </a:extLst>
            </p:cNvPr>
            <p:cNvSpPr/>
            <p:nvPr/>
          </p:nvSpPr>
          <p:spPr>
            <a:xfrm>
              <a:off x="671908" y="2893373"/>
              <a:ext cx="4415345" cy="3511596"/>
            </a:xfrm>
            <a:custGeom>
              <a:avLst/>
              <a:gdLst>
                <a:gd name="connsiteX0" fmla="*/ 3749992 w 4415345"/>
                <a:gd name="connsiteY0" fmla="*/ 1648567 h 3511596"/>
                <a:gd name="connsiteX1" fmla="*/ 3122041 w 4415345"/>
                <a:gd name="connsiteY1" fmla="*/ 496062 h 3511596"/>
                <a:gd name="connsiteX2" fmla="*/ 1814957 w 4415345"/>
                <a:gd name="connsiteY2" fmla="*/ 0 h 3511596"/>
                <a:gd name="connsiteX3" fmla="*/ 529527 w 4415345"/>
                <a:gd name="connsiteY3" fmla="*/ 516576 h 3511596"/>
                <a:gd name="connsiteX4" fmla="*/ 0 w 4415345"/>
                <a:gd name="connsiteY4" fmla="*/ 1756731 h 3511596"/>
                <a:gd name="connsiteX5" fmla="*/ 529527 w 4415345"/>
                <a:gd name="connsiteY5" fmla="*/ 2995021 h 3511596"/>
                <a:gd name="connsiteX6" fmla="*/ 1814957 w 4415345"/>
                <a:gd name="connsiteY6" fmla="*/ 3511597 h 3511596"/>
                <a:gd name="connsiteX7" fmla="*/ 3496056 w 4415345"/>
                <a:gd name="connsiteY7" fmla="*/ 2456067 h 3511596"/>
                <a:gd name="connsiteX8" fmla="*/ 3891725 w 4415345"/>
                <a:gd name="connsiteY8" fmla="*/ 3420217 h 3511596"/>
                <a:gd name="connsiteX9" fmla="*/ 4415346 w 4415345"/>
                <a:gd name="connsiteY9" fmla="*/ 3420217 h 3511596"/>
                <a:gd name="connsiteX10" fmla="*/ 3749992 w 4415345"/>
                <a:gd name="connsiteY10" fmla="*/ 1650432 h 3511596"/>
                <a:gd name="connsiteX11" fmla="*/ 1814957 w 4415345"/>
                <a:gd name="connsiteY11" fmla="*/ 3037914 h 3511596"/>
                <a:gd name="connsiteX12" fmla="*/ 492125 w 4415345"/>
                <a:gd name="connsiteY12" fmla="*/ 1756731 h 3511596"/>
                <a:gd name="connsiteX13" fmla="*/ 1814957 w 4415345"/>
                <a:gd name="connsiteY13" fmla="*/ 483008 h 3511596"/>
                <a:gd name="connsiteX14" fmla="*/ 3129915 w 4415345"/>
                <a:gd name="connsiteY14" fmla="*/ 1756731 h 3511596"/>
                <a:gd name="connsiteX15" fmla="*/ 1814957 w 4415345"/>
                <a:gd name="connsiteY15" fmla="*/ 3037914 h 351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5345" h="3511596">
                  <a:moveTo>
                    <a:pt x="3749992" y="1648567"/>
                  </a:moveTo>
                  <a:cubicBezTo>
                    <a:pt x="3578733" y="1189803"/>
                    <a:pt x="3435033" y="785121"/>
                    <a:pt x="3122041" y="496062"/>
                  </a:cubicBezTo>
                  <a:cubicBezTo>
                    <a:pt x="2771648" y="169705"/>
                    <a:pt x="2330704" y="0"/>
                    <a:pt x="1814957" y="0"/>
                  </a:cubicBezTo>
                  <a:cubicBezTo>
                    <a:pt x="1336612" y="0"/>
                    <a:pt x="874014" y="184625"/>
                    <a:pt x="529527" y="516576"/>
                  </a:cubicBezTo>
                  <a:cubicBezTo>
                    <a:pt x="187008" y="842932"/>
                    <a:pt x="0" y="1281183"/>
                    <a:pt x="0" y="1756731"/>
                  </a:cubicBezTo>
                  <a:cubicBezTo>
                    <a:pt x="0" y="2232279"/>
                    <a:pt x="187008" y="2668665"/>
                    <a:pt x="529527" y="2995021"/>
                  </a:cubicBezTo>
                  <a:cubicBezTo>
                    <a:pt x="874014" y="3328837"/>
                    <a:pt x="1328738" y="3511597"/>
                    <a:pt x="1814957" y="3511597"/>
                  </a:cubicBezTo>
                  <a:cubicBezTo>
                    <a:pt x="2547239" y="3511597"/>
                    <a:pt x="3159442" y="3136753"/>
                    <a:pt x="3496056" y="2456067"/>
                  </a:cubicBezTo>
                  <a:lnTo>
                    <a:pt x="3891725" y="3420217"/>
                  </a:lnTo>
                  <a:lnTo>
                    <a:pt x="4415346" y="3420217"/>
                  </a:lnTo>
                  <a:lnTo>
                    <a:pt x="3749992" y="1650432"/>
                  </a:lnTo>
                  <a:close/>
                  <a:moveTo>
                    <a:pt x="1814957" y="3037914"/>
                  </a:moveTo>
                  <a:cubicBezTo>
                    <a:pt x="1082675" y="3037914"/>
                    <a:pt x="492125" y="2465391"/>
                    <a:pt x="492125" y="1756731"/>
                  </a:cubicBezTo>
                  <a:cubicBezTo>
                    <a:pt x="492125" y="1048071"/>
                    <a:pt x="1082675" y="483008"/>
                    <a:pt x="1814957" y="483008"/>
                  </a:cubicBezTo>
                  <a:cubicBezTo>
                    <a:pt x="2547239" y="483008"/>
                    <a:pt x="3129915" y="1035017"/>
                    <a:pt x="3129915" y="1756731"/>
                  </a:cubicBezTo>
                  <a:cubicBezTo>
                    <a:pt x="3129915" y="2478445"/>
                    <a:pt x="2547239" y="3037914"/>
                    <a:pt x="1814957" y="3037914"/>
                  </a:cubicBezTo>
                  <a:close/>
                </a:path>
              </a:pathLst>
            </a:custGeom>
            <a:grpFill/>
            <a:ln w="0" cap="flat">
              <a:noFill/>
              <a:prstDash val="solid"/>
              <a:miter/>
            </a:ln>
          </p:spPr>
          <p:txBody>
            <a:bodyPr rtlCol="0" anchor="ctr"/>
            <a:lstStyle/>
            <a:p>
              <a:endParaRPr lang="fr-FR"/>
            </a:p>
          </p:txBody>
        </p:sp>
        <p:sp>
          <p:nvSpPr>
            <p:cNvPr id="13" name="Forme libre 12">
              <a:extLst>
                <a:ext uri="{FF2B5EF4-FFF2-40B4-BE49-F238E27FC236}">
                  <a16:creationId xmlns:a16="http://schemas.microsoft.com/office/drawing/2014/main" id="{A7237BF5-277C-3C54-E665-EEFAC5A145D4}"/>
                </a:ext>
              </a:extLst>
            </p:cNvPr>
            <p:cNvSpPr/>
            <p:nvPr/>
          </p:nvSpPr>
          <p:spPr>
            <a:xfrm>
              <a:off x="1691589" y="3904145"/>
              <a:ext cx="1590548" cy="1506834"/>
            </a:xfrm>
            <a:custGeom>
              <a:avLst/>
              <a:gdLst>
                <a:gd name="connsiteX0" fmla="*/ 795274 w 1590548"/>
                <a:gd name="connsiteY0" fmla="*/ 0 h 1506834"/>
                <a:gd name="connsiteX1" fmla="*/ 0 w 1590548"/>
                <a:gd name="connsiteY1" fmla="*/ 753417 h 1506834"/>
                <a:gd name="connsiteX2" fmla="*/ 795274 w 1590548"/>
                <a:gd name="connsiteY2" fmla="*/ 1506835 h 1506834"/>
                <a:gd name="connsiteX3" fmla="*/ 1590548 w 1590548"/>
                <a:gd name="connsiteY3" fmla="*/ 753417 h 1506834"/>
                <a:gd name="connsiteX4" fmla="*/ 795274 w 1590548"/>
                <a:gd name="connsiteY4" fmla="*/ 0 h 150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548" h="1506834">
                  <a:moveTo>
                    <a:pt x="795274" y="0"/>
                  </a:moveTo>
                  <a:cubicBezTo>
                    <a:pt x="356299" y="0"/>
                    <a:pt x="0" y="337546"/>
                    <a:pt x="0" y="753417"/>
                  </a:cubicBezTo>
                  <a:cubicBezTo>
                    <a:pt x="0" y="1169289"/>
                    <a:pt x="354330" y="1506835"/>
                    <a:pt x="795274" y="1506835"/>
                  </a:cubicBezTo>
                  <a:cubicBezTo>
                    <a:pt x="1236218" y="1506835"/>
                    <a:pt x="1590548" y="1169289"/>
                    <a:pt x="1590548" y="753417"/>
                  </a:cubicBezTo>
                  <a:cubicBezTo>
                    <a:pt x="1590548" y="337546"/>
                    <a:pt x="1234250" y="0"/>
                    <a:pt x="795274" y="0"/>
                  </a:cubicBezTo>
                  <a:close/>
                </a:path>
              </a:pathLst>
            </a:custGeom>
            <a:grpFill/>
            <a:ln w="0" cap="flat">
              <a:noFill/>
              <a:prstDash val="solid"/>
              <a:miter/>
            </a:ln>
          </p:spPr>
          <p:txBody>
            <a:bodyPr rtlCol="0" anchor="ctr"/>
            <a:lstStyle/>
            <a:p>
              <a:endParaRPr lang="fr-FR"/>
            </a:p>
          </p:txBody>
        </p:sp>
      </p:grpSp>
      <p:cxnSp>
        <p:nvCxnSpPr>
          <p:cNvPr id="19" name="Connecteur droit 18">
            <a:extLst>
              <a:ext uri="{FF2B5EF4-FFF2-40B4-BE49-F238E27FC236}">
                <a16:creationId xmlns:a16="http://schemas.microsoft.com/office/drawing/2014/main" id="{1824C127-5F88-A1E8-40ED-E414040FFA62}"/>
              </a:ext>
            </a:extLst>
          </p:cNvPr>
          <p:cNvCxnSpPr>
            <a:cxnSpLocks/>
          </p:cNvCxnSpPr>
          <p:nvPr userDrawn="1"/>
        </p:nvCxnSpPr>
        <p:spPr>
          <a:xfrm>
            <a:off x="641684" y="5133474"/>
            <a:ext cx="0" cy="320842"/>
          </a:xfrm>
          <a:prstGeom prst="line">
            <a:avLst/>
          </a:prstGeom>
          <a:ln w="28575">
            <a:solidFill>
              <a:srgbClr val="E5430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57633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res+Sous-titr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DEA9024-BE06-1398-BC49-1D151035952E}"/>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968C5C33-1C88-DE00-1FFE-BA0A5253230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5" name="Espace réservé du texte 14">
            <a:extLst>
              <a:ext uri="{FF2B5EF4-FFF2-40B4-BE49-F238E27FC236}">
                <a16:creationId xmlns:a16="http://schemas.microsoft.com/office/drawing/2014/main" id="{7969743E-15EB-D983-0D20-80000A5E45D7}"/>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0">
                <a:solidFill>
                  <a:srgbClr val="E5430D"/>
                </a:solidFill>
              </a:defRPr>
            </a:lvl1pPr>
          </a:lstStyle>
          <a:p>
            <a:pPr lvl="0"/>
            <a:r>
              <a:rPr lang="fr-FR"/>
              <a:t>Sous-titre</a:t>
            </a:r>
          </a:p>
        </p:txBody>
      </p:sp>
      <p:sp>
        <p:nvSpPr>
          <p:cNvPr id="6" name="Espace réservé du texte 14">
            <a:extLst>
              <a:ext uri="{FF2B5EF4-FFF2-40B4-BE49-F238E27FC236}">
                <a16:creationId xmlns:a16="http://schemas.microsoft.com/office/drawing/2014/main" id="{CA001DB7-0DC2-BAEF-67D1-1A7E087B52E6}"/>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sp>
        <p:nvSpPr>
          <p:cNvPr id="7" name="Rectangle: Rounded Corners 10">
            <a:extLst>
              <a:ext uri="{FF2B5EF4-FFF2-40B4-BE49-F238E27FC236}">
                <a16:creationId xmlns:a16="http://schemas.microsoft.com/office/drawing/2014/main" id="{68D479E7-23C6-78AC-A8D2-7C8D4370E71B}"/>
              </a:ext>
            </a:extLst>
          </p:cNvPr>
          <p:cNvSpPr/>
          <p:nvPr userDrawn="1"/>
        </p:nvSpPr>
        <p:spPr>
          <a:xfrm>
            <a:off x="363621" y="990094"/>
            <a:ext cx="2732570" cy="2576528"/>
          </a:xfrm>
          <a:prstGeom prst="roundRect">
            <a:avLst>
              <a:gd name="adj" fmla="val 11439"/>
            </a:avLst>
          </a:prstGeom>
          <a:solidFill>
            <a:srgbClr val="F5A243"/>
          </a:solidFill>
          <a:ln>
            <a:noFill/>
          </a:ln>
          <a:effectLst>
            <a:outerShdw blurRad="457200" dist="368300" dir="264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9">
            <a:extLst>
              <a:ext uri="{FF2B5EF4-FFF2-40B4-BE49-F238E27FC236}">
                <a16:creationId xmlns:a16="http://schemas.microsoft.com/office/drawing/2014/main" id="{373248F7-1D71-E38F-6025-229707FA19D5}"/>
              </a:ext>
            </a:extLst>
          </p:cNvPr>
          <p:cNvSpPr/>
          <p:nvPr userDrawn="1"/>
        </p:nvSpPr>
        <p:spPr>
          <a:xfrm>
            <a:off x="363621" y="3836629"/>
            <a:ext cx="2732570" cy="2576528"/>
          </a:xfrm>
          <a:prstGeom prst="roundRect">
            <a:avLst>
              <a:gd name="adj" fmla="val 948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0">
            <a:extLst>
              <a:ext uri="{FF2B5EF4-FFF2-40B4-BE49-F238E27FC236}">
                <a16:creationId xmlns:a16="http://schemas.microsoft.com/office/drawing/2014/main" id="{9F66C83F-ADF4-E2E7-4344-219C4D4C85FE}"/>
              </a:ext>
            </a:extLst>
          </p:cNvPr>
          <p:cNvSpPr/>
          <p:nvPr userDrawn="1"/>
        </p:nvSpPr>
        <p:spPr>
          <a:xfrm>
            <a:off x="3363431" y="3836629"/>
            <a:ext cx="2732570" cy="2576529"/>
          </a:xfrm>
          <a:prstGeom prst="roundRect">
            <a:avLst>
              <a:gd name="adj" fmla="val 11439"/>
            </a:avLst>
          </a:prstGeom>
          <a:solidFill>
            <a:srgbClr val="E8470D"/>
          </a:solidFill>
          <a:ln>
            <a:noFill/>
          </a:ln>
          <a:effectLst>
            <a:outerShdw blurRad="457200" dist="368300" dir="264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9">
            <a:extLst>
              <a:ext uri="{FF2B5EF4-FFF2-40B4-BE49-F238E27FC236}">
                <a16:creationId xmlns:a16="http://schemas.microsoft.com/office/drawing/2014/main" id="{F1FFB0DF-5D30-985D-053D-A352D19A9891}"/>
              </a:ext>
            </a:extLst>
          </p:cNvPr>
          <p:cNvSpPr/>
          <p:nvPr userDrawn="1"/>
        </p:nvSpPr>
        <p:spPr>
          <a:xfrm>
            <a:off x="3363430" y="990094"/>
            <a:ext cx="2732570" cy="2576528"/>
          </a:xfrm>
          <a:prstGeom prst="roundRect">
            <a:avLst>
              <a:gd name="adj" fmla="val 948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1101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res+Sous-titre V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6CFB572-1033-6FAD-A410-A43A8ABEFDFC}"/>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F9B97C2A-BA6B-32B5-D60F-5D61A0A496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4" name="Espace réservé du texte 14">
            <a:extLst>
              <a:ext uri="{FF2B5EF4-FFF2-40B4-BE49-F238E27FC236}">
                <a16:creationId xmlns:a16="http://schemas.microsoft.com/office/drawing/2014/main" id="{42342E28-CAB1-41B3-59DB-3F39BA0CE035}"/>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0">
                <a:solidFill>
                  <a:srgbClr val="E5430D"/>
                </a:solidFill>
              </a:defRPr>
            </a:lvl1pPr>
          </a:lstStyle>
          <a:p>
            <a:pPr lvl="0"/>
            <a:r>
              <a:rPr lang="fr-FR"/>
              <a:t>Sous-titre</a:t>
            </a:r>
          </a:p>
        </p:txBody>
      </p:sp>
      <p:sp>
        <p:nvSpPr>
          <p:cNvPr id="5" name="Espace réservé du texte 14">
            <a:extLst>
              <a:ext uri="{FF2B5EF4-FFF2-40B4-BE49-F238E27FC236}">
                <a16:creationId xmlns:a16="http://schemas.microsoft.com/office/drawing/2014/main" id="{CD23CD3F-2B0E-E338-D51C-1156991C1813}"/>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spTree>
    <p:extLst>
      <p:ext uri="{BB962C8B-B14F-4D97-AF65-F5344CB8AC3E}">
        <p14:creationId xmlns:p14="http://schemas.microsoft.com/office/powerpoint/2010/main" val="5156884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références 1">
    <p:spTree>
      <p:nvGrpSpPr>
        <p:cNvPr id="1" name=""/>
        <p:cNvGrpSpPr/>
        <p:nvPr/>
      </p:nvGrpSpPr>
      <p:grpSpPr>
        <a:xfrm>
          <a:off x="0" y="0"/>
          <a:ext cx="0" cy="0"/>
          <a:chOff x="0" y="0"/>
          <a:chExt cx="0" cy="0"/>
        </a:xfrm>
      </p:grpSpPr>
      <p:sp>
        <p:nvSpPr>
          <p:cNvPr id="40" name="Forme libre 39">
            <a:extLst>
              <a:ext uri="{FF2B5EF4-FFF2-40B4-BE49-F238E27FC236}">
                <a16:creationId xmlns:a16="http://schemas.microsoft.com/office/drawing/2014/main" id="{594FD2E0-0E77-464F-BFA8-C77336218E2C}"/>
              </a:ext>
            </a:extLst>
          </p:cNvPr>
          <p:cNvSpPr/>
          <p:nvPr userDrawn="1"/>
        </p:nvSpPr>
        <p:spPr>
          <a:xfrm>
            <a:off x="0" y="942975"/>
            <a:ext cx="4281509" cy="5559426"/>
          </a:xfrm>
          <a:custGeom>
            <a:avLst/>
            <a:gdLst>
              <a:gd name="connsiteX0" fmla="*/ 32652 w 4281509"/>
              <a:gd name="connsiteY0" fmla="*/ 0 h 5760501"/>
              <a:gd name="connsiteX1" fmla="*/ 2476172 w 4281509"/>
              <a:gd name="connsiteY1" fmla="*/ 0 h 5760501"/>
              <a:gd name="connsiteX2" fmla="*/ 2469426 w 4281509"/>
              <a:gd name="connsiteY2" fmla="*/ 18431 h 5760501"/>
              <a:gd name="connsiteX3" fmla="*/ 2412579 w 4281509"/>
              <a:gd name="connsiteY3" fmla="*/ 394438 h 5760501"/>
              <a:gd name="connsiteX4" fmla="*/ 3677023 w 4281509"/>
              <a:gd name="connsiteY4" fmla="*/ 1658882 h 5760501"/>
              <a:gd name="connsiteX5" fmla="*/ 4279732 w 4281509"/>
              <a:gd name="connsiteY5" fmla="*/ 1506270 h 5760501"/>
              <a:gd name="connsiteX6" fmla="*/ 4281509 w 4281509"/>
              <a:gd name="connsiteY6" fmla="*/ 1505191 h 5760501"/>
              <a:gd name="connsiteX7" fmla="*/ 4281509 w 4281509"/>
              <a:gd name="connsiteY7" fmla="*/ 4910709 h 5760501"/>
              <a:gd name="connsiteX8" fmla="*/ 3431717 w 4281509"/>
              <a:gd name="connsiteY8" fmla="*/ 5760501 h 5760501"/>
              <a:gd name="connsiteX9" fmla="*/ 32652 w 4281509"/>
              <a:gd name="connsiteY9" fmla="*/ 5760501 h 5760501"/>
              <a:gd name="connsiteX10" fmla="*/ 0 w 4281509"/>
              <a:gd name="connsiteY10" fmla="*/ 5758853 h 5760501"/>
              <a:gd name="connsiteX11" fmla="*/ 0 w 4281509"/>
              <a:gd name="connsiteY11" fmla="*/ 1649 h 5760501"/>
              <a:gd name="connsiteX12" fmla="*/ 32652 w 4281509"/>
              <a:gd name="connsiteY12" fmla="*/ 0 h 576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81509" h="5760501">
                <a:moveTo>
                  <a:pt x="32652" y="0"/>
                </a:moveTo>
                <a:lnTo>
                  <a:pt x="2476172" y="0"/>
                </a:lnTo>
                <a:lnTo>
                  <a:pt x="2469426" y="18431"/>
                </a:lnTo>
                <a:cubicBezTo>
                  <a:pt x="2432481" y="137212"/>
                  <a:pt x="2412579" y="263501"/>
                  <a:pt x="2412579" y="394438"/>
                </a:cubicBezTo>
                <a:cubicBezTo>
                  <a:pt x="2412579" y="1092771"/>
                  <a:pt x="2978690" y="1658882"/>
                  <a:pt x="3677023" y="1658882"/>
                </a:cubicBezTo>
                <a:cubicBezTo>
                  <a:pt x="3895252" y="1658882"/>
                  <a:pt x="4100569" y="1603598"/>
                  <a:pt x="4279732" y="1506270"/>
                </a:cubicBezTo>
                <a:lnTo>
                  <a:pt x="4281509" y="1505191"/>
                </a:lnTo>
                <a:lnTo>
                  <a:pt x="4281509" y="4910709"/>
                </a:lnTo>
                <a:cubicBezTo>
                  <a:pt x="4281509" y="5380036"/>
                  <a:pt x="3901044" y="5760501"/>
                  <a:pt x="3431717" y="5760501"/>
                </a:cubicBezTo>
                <a:lnTo>
                  <a:pt x="32652" y="5760501"/>
                </a:lnTo>
                <a:lnTo>
                  <a:pt x="0" y="5758853"/>
                </a:lnTo>
                <a:lnTo>
                  <a:pt x="0" y="1649"/>
                </a:lnTo>
                <a:lnTo>
                  <a:pt x="32652"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38" name="Espace réservé du texte 16">
            <a:extLst>
              <a:ext uri="{FF2B5EF4-FFF2-40B4-BE49-F238E27FC236}">
                <a16:creationId xmlns:a16="http://schemas.microsoft.com/office/drawing/2014/main" id="{77126910-B9CB-B25E-E347-D819D4D56362}"/>
              </a:ext>
            </a:extLst>
          </p:cNvPr>
          <p:cNvSpPr>
            <a:spLocks noGrp="1"/>
          </p:cNvSpPr>
          <p:nvPr>
            <p:ph type="body" sz="quarter" idx="12" hasCustomPrompt="1"/>
          </p:nvPr>
        </p:nvSpPr>
        <p:spPr>
          <a:xfrm>
            <a:off x="4621290" y="942975"/>
            <a:ext cx="7193935" cy="5559426"/>
          </a:xfrm>
        </p:spPr>
        <p:txBody>
          <a:bodyPr/>
          <a:lstStyle>
            <a:lvl1pPr marL="0" indent="0">
              <a:buNone/>
              <a:defRPr sz="1000" b="1">
                <a:solidFill>
                  <a:srgbClr val="E5430D"/>
                </a:solidFill>
              </a:defRPr>
            </a:lvl1pPr>
            <a:lvl2pPr marL="685800" indent="-228600">
              <a:buFont typeface="Courier New" panose="02070309020205020404" pitchFamily="49" charset="0"/>
              <a:buChar char="o"/>
              <a:defRPr sz="1000" b="0">
                <a:solidFill>
                  <a:schemeClr val="bg1">
                    <a:lumMod val="50000"/>
                  </a:schemeClr>
                </a:solidFill>
              </a:defRPr>
            </a:lvl2pPr>
            <a:lvl3pPr marL="1143000" indent="-228600">
              <a:buFont typeface="Wingdings" pitchFamily="2" charset="2"/>
              <a:buChar char="ü"/>
              <a:defRPr sz="900">
                <a:solidFill>
                  <a:schemeClr val="bg1">
                    <a:lumMod val="65000"/>
                  </a:schemeClr>
                </a:solidFill>
              </a:defRPr>
            </a:lvl3pPr>
            <a:lvl4pPr marL="1600200" indent="-228600">
              <a:buFont typeface="Wingdings" pitchFamily="2" charset="2"/>
              <a:buChar char="v"/>
              <a:defRPr sz="900">
                <a:solidFill>
                  <a:srgbClr val="F5A243"/>
                </a:solidFill>
              </a:defRPr>
            </a:lvl4pPr>
            <a:lvl5pPr marL="2057400" indent="-228600">
              <a:buFont typeface="+mj-lt"/>
              <a:buAutoNum type="arabicPeriod"/>
              <a:defRPr sz="800">
                <a:solidFill>
                  <a:schemeClr val="bg1">
                    <a:lumMod val="65000"/>
                  </a:schemeClr>
                </a:solidFill>
              </a:defRPr>
            </a:lvl5pPr>
          </a:lstStyle>
          <a:p>
            <a:pPr lvl="0"/>
            <a:r>
              <a:rPr lang="fr-FR"/>
              <a:t>CLIQUEZ POUR MODIFIER LES STYLES DU TEXTE DU MASQUE</a:t>
            </a:r>
          </a:p>
          <a:p>
            <a:pPr lvl="1"/>
            <a:r>
              <a:rPr lang="fr-FR"/>
              <a:t>Deuxième niveau</a:t>
            </a:r>
          </a:p>
        </p:txBody>
      </p:sp>
      <p:sp>
        <p:nvSpPr>
          <p:cNvPr id="27" name="Espace réservé pour une image  26">
            <a:extLst>
              <a:ext uri="{FF2B5EF4-FFF2-40B4-BE49-F238E27FC236}">
                <a16:creationId xmlns:a16="http://schemas.microsoft.com/office/drawing/2014/main" id="{E857496D-FEF3-5D99-6AC7-48C72324E4F3}"/>
              </a:ext>
            </a:extLst>
          </p:cNvPr>
          <p:cNvSpPr>
            <a:spLocks noGrp="1"/>
          </p:cNvSpPr>
          <p:nvPr>
            <p:ph type="pic" sz="quarter" idx="13" hasCustomPrompt="1"/>
          </p:nvPr>
        </p:nvSpPr>
        <p:spPr>
          <a:xfrm>
            <a:off x="2786063" y="942975"/>
            <a:ext cx="1495425" cy="857250"/>
          </a:xfrm>
        </p:spPr>
        <p:txBody>
          <a:bodyPr/>
          <a:lstStyle/>
          <a:p>
            <a:r>
              <a:rPr lang="fr-FR"/>
              <a:t>logo</a:t>
            </a:r>
          </a:p>
        </p:txBody>
      </p:sp>
      <p:sp>
        <p:nvSpPr>
          <p:cNvPr id="2" name="Rectangle 1">
            <a:extLst>
              <a:ext uri="{FF2B5EF4-FFF2-40B4-BE49-F238E27FC236}">
                <a16:creationId xmlns:a16="http://schemas.microsoft.com/office/drawing/2014/main" id="{5A340FA3-F4DB-A293-2194-F193BF7C0E0F}"/>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B3476098-4054-A93D-BB64-AF1B1DA397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4" name="Espace réservé du texte 14">
            <a:extLst>
              <a:ext uri="{FF2B5EF4-FFF2-40B4-BE49-F238E27FC236}">
                <a16:creationId xmlns:a16="http://schemas.microsoft.com/office/drawing/2014/main" id="{E097192E-DF7D-3200-C5D3-74FB09FC9A78}"/>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0">
                <a:solidFill>
                  <a:srgbClr val="E5430D"/>
                </a:solidFill>
              </a:defRPr>
            </a:lvl1pPr>
          </a:lstStyle>
          <a:p>
            <a:pPr lvl="0"/>
            <a:r>
              <a:rPr lang="fr-FR"/>
              <a:t>Sous-titre</a:t>
            </a:r>
          </a:p>
        </p:txBody>
      </p:sp>
      <p:sp>
        <p:nvSpPr>
          <p:cNvPr id="5" name="Espace réservé du texte 14">
            <a:extLst>
              <a:ext uri="{FF2B5EF4-FFF2-40B4-BE49-F238E27FC236}">
                <a16:creationId xmlns:a16="http://schemas.microsoft.com/office/drawing/2014/main" id="{92D6060B-F9CA-358B-DCA0-851C35E44F82}"/>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spTree>
    <p:extLst>
      <p:ext uri="{BB962C8B-B14F-4D97-AF65-F5344CB8AC3E}">
        <p14:creationId xmlns:p14="http://schemas.microsoft.com/office/powerpoint/2010/main" val="6624014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références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8EDBAC9-EB87-5E7B-623E-68B7D2689FF1}"/>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texte 14">
            <a:extLst>
              <a:ext uri="{FF2B5EF4-FFF2-40B4-BE49-F238E27FC236}">
                <a16:creationId xmlns:a16="http://schemas.microsoft.com/office/drawing/2014/main" id="{D3E1F1D7-1CC5-F6D7-C38A-D26B2B575781}"/>
              </a:ext>
            </a:extLst>
          </p:cNvPr>
          <p:cNvSpPr>
            <a:spLocks noGrp="1"/>
          </p:cNvSpPr>
          <p:nvPr>
            <p:ph type="body" sz="quarter" idx="11" hasCustomPrompt="1"/>
          </p:nvPr>
        </p:nvSpPr>
        <p:spPr>
          <a:xfrm>
            <a:off x="376775" y="336774"/>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pic>
        <p:nvPicPr>
          <p:cNvPr id="4" name="Image 3">
            <a:extLst>
              <a:ext uri="{FF2B5EF4-FFF2-40B4-BE49-F238E27FC236}">
                <a16:creationId xmlns:a16="http://schemas.microsoft.com/office/drawing/2014/main" id="{1BED7F01-D23E-5CFE-9ACE-2B7A98F10B6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2" name="Rectangle: Rounded Corners 15">
            <a:extLst>
              <a:ext uri="{FF2B5EF4-FFF2-40B4-BE49-F238E27FC236}">
                <a16:creationId xmlns:a16="http://schemas.microsoft.com/office/drawing/2014/main" id="{412B98B7-8C7E-D043-D0C0-970CA77B722D}"/>
              </a:ext>
            </a:extLst>
          </p:cNvPr>
          <p:cNvSpPr/>
          <p:nvPr userDrawn="1"/>
        </p:nvSpPr>
        <p:spPr>
          <a:xfrm>
            <a:off x="376775" y="1178921"/>
            <a:ext cx="2664158" cy="5049272"/>
          </a:xfrm>
          <a:prstGeom prst="roundRect">
            <a:avLst>
              <a:gd name="adj" fmla="val 7265"/>
            </a:avLst>
          </a:prstGeom>
          <a:solidFill>
            <a:schemeClr val="bg1"/>
          </a:solidFill>
          <a:ln>
            <a:noFill/>
          </a:ln>
          <a:effectLst>
            <a:outerShdw blurRad="647700" dist="190500" dir="3000000" sx="104000" sy="104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6">
            <a:extLst>
              <a:ext uri="{FF2B5EF4-FFF2-40B4-BE49-F238E27FC236}">
                <a16:creationId xmlns:a16="http://schemas.microsoft.com/office/drawing/2014/main" id="{9F8EDE0F-B2E8-2174-F90F-30703FB93E84}"/>
              </a:ext>
            </a:extLst>
          </p:cNvPr>
          <p:cNvSpPr>
            <a:spLocks noGrp="1"/>
          </p:cNvSpPr>
          <p:nvPr>
            <p:ph type="pic" sz="quarter" idx="16"/>
          </p:nvPr>
        </p:nvSpPr>
        <p:spPr>
          <a:xfrm>
            <a:off x="1773551" y="1461617"/>
            <a:ext cx="1065191" cy="1065191"/>
          </a:xfrm>
          <a:custGeom>
            <a:avLst/>
            <a:gdLst>
              <a:gd name="connsiteX0" fmla="*/ 492084 w 984168"/>
              <a:gd name="connsiteY0" fmla="*/ 0 h 984168"/>
              <a:gd name="connsiteX1" fmla="*/ 984168 w 984168"/>
              <a:gd name="connsiteY1" fmla="*/ 492084 h 984168"/>
              <a:gd name="connsiteX2" fmla="*/ 492084 w 984168"/>
              <a:gd name="connsiteY2" fmla="*/ 984168 h 984168"/>
              <a:gd name="connsiteX3" fmla="*/ 0 w 984168"/>
              <a:gd name="connsiteY3" fmla="*/ 492084 h 984168"/>
              <a:gd name="connsiteX4" fmla="*/ 492084 w 984168"/>
              <a:gd name="connsiteY4" fmla="*/ 0 h 984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168" h="984168">
                <a:moveTo>
                  <a:pt x="492084" y="0"/>
                </a:moveTo>
                <a:cubicBezTo>
                  <a:pt x="763854" y="0"/>
                  <a:pt x="984168" y="220314"/>
                  <a:pt x="984168" y="492084"/>
                </a:cubicBezTo>
                <a:cubicBezTo>
                  <a:pt x="984168" y="763854"/>
                  <a:pt x="763854" y="984168"/>
                  <a:pt x="492084" y="984168"/>
                </a:cubicBezTo>
                <a:cubicBezTo>
                  <a:pt x="220314" y="984168"/>
                  <a:pt x="0" y="763854"/>
                  <a:pt x="0" y="492084"/>
                </a:cubicBezTo>
                <a:cubicBezTo>
                  <a:pt x="0" y="220314"/>
                  <a:pt x="220314" y="0"/>
                  <a:pt x="492084" y="0"/>
                </a:cubicBezTo>
                <a:close/>
              </a:path>
            </a:pathLst>
          </a:custGeom>
          <a:pattFill prst="pct5">
            <a:fgClr>
              <a:schemeClr val="tx1">
                <a:lumMod val="85000"/>
                <a:lumOff val="15000"/>
              </a:schemeClr>
            </a:fgClr>
            <a:bgClr>
              <a:schemeClr val="bg1"/>
            </a:bgClr>
          </a:pattFill>
        </p:spPr>
        <p:txBody>
          <a:bodyPr wrap="square">
            <a:noAutofit/>
          </a:bodyPr>
          <a:lstStyle>
            <a:lvl1pPr marL="0" indent="0">
              <a:buNone/>
              <a:defRPr sz="1600">
                <a:latin typeface="Arial" panose="020B0604020202020204" pitchFamily="34" charset="0"/>
                <a:cs typeface="Arial" panose="020B0604020202020204" pitchFamily="34" charset="0"/>
              </a:defRPr>
            </a:lvl1pPr>
          </a:lstStyle>
          <a:p>
            <a:endParaRPr lang="en-US"/>
          </a:p>
        </p:txBody>
      </p:sp>
      <p:sp>
        <p:nvSpPr>
          <p:cNvPr id="6" name="Rectangle: Rounded Corners 17">
            <a:extLst>
              <a:ext uri="{FF2B5EF4-FFF2-40B4-BE49-F238E27FC236}">
                <a16:creationId xmlns:a16="http://schemas.microsoft.com/office/drawing/2014/main" id="{F15BAE6B-366D-6967-EC51-C1326D85AA6B}"/>
              </a:ext>
            </a:extLst>
          </p:cNvPr>
          <p:cNvSpPr/>
          <p:nvPr userDrawn="1"/>
        </p:nvSpPr>
        <p:spPr>
          <a:xfrm>
            <a:off x="644226" y="6144207"/>
            <a:ext cx="2129256" cy="94866"/>
          </a:xfrm>
          <a:prstGeom prst="roundRect">
            <a:avLst>
              <a:gd name="adj" fmla="val 50000"/>
            </a:avLst>
          </a:prstGeom>
          <a:solidFill>
            <a:srgbClr val="F5A24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15">
            <a:extLst>
              <a:ext uri="{FF2B5EF4-FFF2-40B4-BE49-F238E27FC236}">
                <a16:creationId xmlns:a16="http://schemas.microsoft.com/office/drawing/2014/main" id="{B262CE2D-4A92-E35C-8482-BD5CF9A6A77A}"/>
              </a:ext>
            </a:extLst>
          </p:cNvPr>
          <p:cNvSpPr/>
          <p:nvPr userDrawn="1"/>
        </p:nvSpPr>
        <p:spPr>
          <a:xfrm>
            <a:off x="3293595" y="1178921"/>
            <a:ext cx="2664158" cy="5049272"/>
          </a:xfrm>
          <a:prstGeom prst="roundRect">
            <a:avLst>
              <a:gd name="adj" fmla="val 7265"/>
            </a:avLst>
          </a:prstGeom>
          <a:solidFill>
            <a:schemeClr val="bg1"/>
          </a:solidFill>
          <a:ln>
            <a:noFill/>
          </a:ln>
          <a:effectLst>
            <a:outerShdw blurRad="647700" dist="190500" dir="3000000" sx="104000" sy="104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6">
            <a:extLst>
              <a:ext uri="{FF2B5EF4-FFF2-40B4-BE49-F238E27FC236}">
                <a16:creationId xmlns:a16="http://schemas.microsoft.com/office/drawing/2014/main" id="{FE481E25-8A31-3FB3-7622-4530CA0FC5E9}"/>
              </a:ext>
            </a:extLst>
          </p:cNvPr>
          <p:cNvSpPr>
            <a:spLocks noGrp="1"/>
          </p:cNvSpPr>
          <p:nvPr>
            <p:ph type="pic" sz="quarter" idx="17"/>
          </p:nvPr>
        </p:nvSpPr>
        <p:spPr>
          <a:xfrm>
            <a:off x="4690371" y="1461617"/>
            <a:ext cx="1065191" cy="1065191"/>
          </a:xfrm>
          <a:custGeom>
            <a:avLst/>
            <a:gdLst>
              <a:gd name="connsiteX0" fmla="*/ 492084 w 984168"/>
              <a:gd name="connsiteY0" fmla="*/ 0 h 984168"/>
              <a:gd name="connsiteX1" fmla="*/ 984168 w 984168"/>
              <a:gd name="connsiteY1" fmla="*/ 492084 h 984168"/>
              <a:gd name="connsiteX2" fmla="*/ 492084 w 984168"/>
              <a:gd name="connsiteY2" fmla="*/ 984168 h 984168"/>
              <a:gd name="connsiteX3" fmla="*/ 0 w 984168"/>
              <a:gd name="connsiteY3" fmla="*/ 492084 h 984168"/>
              <a:gd name="connsiteX4" fmla="*/ 492084 w 984168"/>
              <a:gd name="connsiteY4" fmla="*/ 0 h 984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168" h="984168">
                <a:moveTo>
                  <a:pt x="492084" y="0"/>
                </a:moveTo>
                <a:cubicBezTo>
                  <a:pt x="763854" y="0"/>
                  <a:pt x="984168" y="220314"/>
                  <a:pt x="984168" y="492084"/>
                </a:cubicBezTo>
                <a:cubicBezTo>
                  <a:pt x="984168" y="763854"/>
                  <a:pt x="763854" y="984168"/>
                  <a:pt x="492084" y="984168"/>
                </a:cubicBezTo>
                <a:cubicBezTo>
                  <a:pt x="220314" y="984168"/>
                  <a:pt x="0" y="763854"/>
                  <a:pt x="0" y="492084"/>
                </a:cubicBezTo>
                <a:cubicBezTo>
                  <a:pt x="0" y="220314"/>
                  <a:pt x="220314" y="0"/>
                  <a:pt x="492084" y="0"/>
                </a:cubicBezTo>
                <a:close/>
              </a:path>
            </a:pathLst>
          </a:custGeom>
          <a:pattFill prst="pct5">
            <a:fgClr>
              <a:schemeClr val="tx1">
                <a:lumMod val="85000"/>
                <a:lumOff val="15000"/>
              </a:schemeClr>
            </a:fgClr>
            <a:bgClr>
              <a:schemeClr val="bg1"/>
            </a:bgClr>
          </a:pattFill>
        </p:spPr>
        <p:txBody>
          <a:bodyPr wrap="square">
            <a:noAutofit/>
          </a:bodyPr>
          <a:lstStyle>
            <a:lvl1pPr>
              <a:defRPr sz="1600">
                <a:latin typeface="Arial" panose="020B0604020202020204" pitchFamily="34" charset="0"/>
                <a:cs typeface="Arial" panose="020B0604020202020204" pitchFamily="34" charset="0"/>
              </a:defRPr>
            </a:lvl1pPr>
          </a:lstStyle>
          <a:p>
            <a:endParaRPr lang="en-US"/>
          </a:p>
        </p:txBody>
      </p:sp>
      <p:sp>
        <p:nvSpPr>
          <p:cNvPr id="9" name="Rectangle: Rounded Corners 17">
            <a:extLst>
              <a:ext uri="{FF2B5EF4-FFF2-40B4-BE49-F238E27FC236}">
                <a16:creationId xmlns:a16="http://schemas.microsoft.com/office/drawing/2014/main" id="{6D0ACBDD-4670-E6CF-347D-A70271C18680}"/>
              </a:ext>
            </a:extLst>
          </p:cNvPr>
          <p:cNvSpPr/>
          <p:nvPr userDrawn="1"/>
        </p:nvSpPr>
        <p:spPr>
          <a:xfrm>
            <a:off x="3561046" y="6144207"/>
            <a:ext cx="2129256" cy="94866"/>
          </a:xfrm>
          <a:prstGeom prst="roundRect">
            <a:avLst>
              <a:gd name="adj" fmla="val 50000"/>
            </a:avLst>
          </a:prstGeom>
          <a:solidFill>
            <a:srgbClr val="F5A24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15">
            <a:extLst>
              <a:ext uri="{FF2B5EF4-FFF2-40B4-BE49-F238E27FC236}">
                <a16:creationId xmlns:a16="http://schemas.microsoft.com/office/drawing/2014/main" id="{1568BB98-EF22-5AEB-F76D-E3CFA88DFBDA}"/>
              </a:ext>
            </a:extLst>
          </p:cNvPr>
          <p:cNvSpPr/>
          <p:nvPr userDrawn="1"/>
        </p:nvSpPr>
        <p:spPr>
          <a:xfrm>
            <a:off x="6210415" y="1178921"/>
            <a:ext cx="2664158" cy="5049272"/>
          </a:xfrm>
          <a:prstGeom prst="roundRect">
            <a:avLst>
              <a:gd name="adj" fmla="val 7265"/>
            </a:avLst>
          </a:prstGeom>
          <a:solidFill>
            <a:schemeClr val="bg1"/>
          </a:solidFill>
          <a:ln>
            <a:noFill/>
          </a:ln>
          <a:effectLst>
            <a:outerShdw blurRad="647700" dist="190500" dir="3000000" sx="104000" sy="104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6">
            <a:extLst>
              <a:ext uri="{FF2B5EF4-FFF2-40B4-BE49-F238E27FC236}">
                <a16:creationId xmlns:a16="http://schemas.microsoft.com/office/drawing/2014/main" id="{70E6B664-BB35-059D-E1AA-53B376760695}"/>
              </a:ext>
            </a:extLst>
          </p:cNvPr>
          <p:cNvSpPr>
            <a:spLocks noGrp="1"/>
          </p:cNvSpPr>
          <p:nvPr>
            <p:ph type="pic" sz="quarter" idx="18"/>
          </p:nvPr>
        </p:nvSpPr>
        <p:spPr>
          <a:xfrm>
            <a:off x="7607191" y="1461617"/>
            <a:ext cx="1065191" cy="1065191"/>
          </a:xfrm>
          <a:custGeom>
            <a:avLst/>
            <a:gdLst>
              <a:gd name="connsiteX0" fmla="*/ 492084 w 984168"/>
              <a:gd name="connsiteY0" fmla="*/ 0 h 984168"/>
              <a:gd name="connsiteX1" fmla="*/ 984168 w 984168"/>
              <a:gd name="connsiteY1" fmla="*/ 492084 h 984168"/>
              <a:gd name="connsiteX2" fmla="*/ 492084 w 984168"/>
              <a:gd name="connsiteY2" fmla="*/ 984168 h 984168"/>
              <a:gd name="connsiteX3" fmla="*/ 0 w 984168"/>
              <a:gd name="connsiteY3" fmla="*/ 492084 h 984168"/>
              <a:gd name="connsiteX4" fmla="*/ 492084 w 984168"/>
              <a:gd name="connsiteY4" fmla="*/ 0 h 984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168" h="984168">
                <a:moveTo>
                  <a:pt x="492084" y="0"/>
                </a:moveTo>
                <a:cubicBezTo>
                  <a:pt x="763854" y="0"/>
                  <a:pt x="984168" y="220314"/>
                  <a:pt x="984168" y="492084"/>
                </a:cubicBezTo>
                <a:cubicBezTo>
                  <a:pt x="984168" y="763854"/>
                  <a:pt x="763854" y="984168"/>
                  <a:pt x="492084" y="984168"/>
                </a:cubicBezTo>
                <a:cubicBezTo>
                  <a:pt x="220314" y="984168"/>
                  <a:pt x="0" y="763854"/>
                  <a:pt x="0" y="492084"/>
                </a:cubicBezTo>
                <a:cubicBezTo>
                  <a:pt x="0" y="220314"/>
                  <a:pt x="220314" y="0"/>
                  <a:pt x="492084" y="0"/>
                </a:cubicBezTo>
                <a:close/>
              </a:path>
            </a:pathLst>
          </a:custGeom>
          <a:pattFill prst="pct5">
            <a:fgClr>
              <a:schemeClr val="tx1">
                <a:lumMod val="85000"/>
                <a:lumOff val="15000"/>
              </a:schemeClr>
            </a:fgClr>
            <a:bgClr>
              <a:schemeClr val="bg1"/>
            </a:bgClr>
          </a:pattFill>
        </p:spPr>
        <p:txBody>
          <a:bodyPr wrap="square">
            <a:noAutofit/>
          </a:bodyPr>
          <a:lstStyle>
            <a:lvl1pPr>
              <a:defRPr sz="1600">
                <a:latin typeface="Arial" panose="020B0604020202020204" pitchFamily="34" charset="0"/>
                <a:cs typeface="Arial" panose="020B0604020202020204" pitchFamily="34" charset="0"/>
              </a:defRPr>
            </a:lvl1pPr>
          </a:lstStyle>
          <a:p>
            <a:endParaRPr lang="en-US"/>
          </a:p>
        </p:txBody>
      </p:sp>
      <p:sp>
        <p:nvSpPr>
          <p:cNvPr id="12" name="Rectangle: Rounded Corners 17">
            <a:extLst>
              <a:ext uri="{FF2B5EF4-FFF2-40B4-BE49-F238E27FC236}">
                <a16:creationId xmlns:a16="http://schemas.microsoft.com/office/drawing/2014/main" id="{F1D37030-9E8B-86DA-BC72-8318C290C607}"/>
              </a:ext>
            </a:extLst>
          </p:cNvPr>
          <p:cNvSpPr/>
          <p:nvPr userDrawn="1"/>
        </p:nvSpPr>
        <p:spPr>
          <a:xfrm>
            <a:off x="6477866" y="6144207"/>
            <a:ext cx="2129256" cy="94866"/>
          </a:xfrm>
          <a:prstGeom prst="roundRect">
            <a:avLst>
              <a:gd name="adj" fmla="val 50000"/>
            </a:avLst>
          </a:prstGeom>
          <a:solidFill>
            <a:srgbClr val="F5A24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5">
            <a:extLst>
              <a:ext uri="{FF2B5EF4-FFF2-40B4-BE49-F238E27FC236}">
                <a16:creationId xmlns:a16="http://schemas.microsoft.com/office/drawing/2014/main" id="{3C252B5C-4085-5543-2D03-77CC086E9E78}"/>
              </a:ext>
            </a:extLst>
          </p:cNvPr>
          <p:cNvSpPr/>
          <p:nvPr userDrawn="1"/>
        </p:nvSpPr>
        <p:spPr>
          <a:xfrm>
            <a:off x="9150385" y="1178921"/>
            <a:ext cx="2664158" cy="5049272"/>
          </a:xfrm>
          <a:prstGeom prst="roundRect">
            <a:avLst>
              <a:gd name="adj" fmla="val 7265"/>
            </a:avLst>
          </a:prstGeom>
          <a:solidFill>
            <a:schemeClr val="bg1"/>
          </a:solidFill>
          <a:ln>
            <a:noFill/>
          </a:ln>
          <a:effectLst>
            <a:outerShdw blurRad="647700" dist="190500" dir="3000000" sx="104000" sy="104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6">
            <a:extLst>
              <a:ext uri="{FF2B5EF4-FFF2-40B4-BE49-F238E27FC236}">
                <a16:creationId xmlns:a16="http://schemas.microsoft.com/office/drawing/2014/main" id="{4A32C479-A1F1-6334-6ACE-30F451EDB2C7}"/>
              </a:ext>
            </a:extLst>
          </p:cNvPr>
          <p:cNvSpPr>
            <a:spLocks noGrp="1"/>
          </p:cNvSpPr>
          <p:nvPr>
            <p:ph type="pic" sz="quarter" idx="19"/>
          </p:nvPr>
        </p:nvSpPr>
        <p:spPr>
          <a:xfrm>
            <a:off x="10547161" y="1461617"/>
            <a:ext cx="1065191" cy="1065191"/>
          </a:xfrm>
          <a:custGeom>
            <a:avLst/>
            <a:gdLst>
              <a:gd name="connsiteX0" fmla="*/ 492084 w 984168"/>
              <a:gd name="connsiteY0" fmla="*/ 0 h 984168"/>
              <a:gd name="connsiteX1" fmla="*/ 984168 w 984168"/>
              <a:gd name="connsiteY1" fmla="*/ 492084 h 984168"/>
              <a:gd name="connsiteX2" fmla="*/ 492084 w 984168"/>
              <a:gd name="connsiteY2" fmla="*/ 984168 h 984168"/>
              <a:gd name="connsiteX3" fmla="*/ 0 w 984168"/>
              <a:gd name="connsiteY3" fmla="*/ 492084 h 984168"/>
              <a:gd name="connsiteX4" fmla="*/ 492084 w 984168"/>
              <a:gd name="connsiteY4" fmla="*/ 0 h 984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168" h="984168">
                <a:moveTo>
                  <a:pt x="492084" y="0"/>
                </a:moveTo>
                <a:cubicBezTo>
                  <a:pt x="763854" y="0"/>
                  <a:pt x="984168" y="220314"/>
                  <a:pt x="984168" y="492084"/>
                </a:cubicBezTo>
                <a:cubicBezTo>
                  <a:pt x="984168" y="763854"/>
                  <a:pt x="763854" y="984168"/>
                  <a:pt x="492084" y="984168"/>
                </a:cubicBezTo>
                <a:cubicBezTo>
                  <a:pt x="220314" y="984168"/>
                  <a:pt x="0" y="763854"/>
                  <a:pt x="0" y="492084"/>
                </a:cubicBezTo>
                <a:cubicBezTo>
                  <a:pt x="0" y="220314"/>
                  <a:pt x="220314" y="0"/>
                  <a:pt x="492084" y="0"/>
                </a:cubicBezTo>
                <a:close/>
              </a:path>
            </a:pathLst>
          </a:custGeom>
          <a:pattFill prst="pct5">
            <a:fgClr>
              <a:schemeClr val="tx1">
                <a:lumMod val="85000"/>
                <a:lumOff val="15000"/>
              </a:schemeClr>
            </a:fgClr>
            <a:bgClr>
              <a:schemeClr val="bg1"/>
            </a:bgClr>
          </a:pattFill>
        </p:spPr>
        <p:txBody>
          <a:bodyPr wrap="square">
            <a:noAutofit/>
          </a:bodyPr>
          <a:lstStyle>
            <a:lvl1pPr>
              <a:defRPr sz="1600">
                <a:latin typeface="Arial" panose="020B0604020202020204" pitchFamily="34" charset="0"/>
                <a:cs typeface="Arial" panose="020B0604020202020204" pitchFamily="34" charset="0"/>
              </a:defRPr>
            </a:lvl1pPr>
          </a:lstStyle>
          <a:p>
            <a:endParaRPr lang="en-US"/>
          </a:p>
        </p:txBody>
      </p:sp>
      <p:sp>
        <p:nvSpPr>
          <p:cNvPr id="15" name="Rectangle: Rounded Corners 17">
            <a:extLst>
              <a:ext uri="{FF2B5EF4-FFF2-40B4-BE49-F238E27FC236}">
                <a16:creationId xmlns:a16="http://schemas.microsoft.com/office/drawing/2014/main" id="{D262F064-C355-145E-2C81-9463F8A53ED8}"/>
              </a:ext>
            </a:extLst>
          </p:cNvPr>
          <p:cNvSpPr/>
          <p:nvPr userDrawn="1"/>
        </p:nvSpPr>
        <p:spPr>
          <a:xfrm>
            <a:off x="9417836" y="6144207"/>
            <a:ext cx="2129256" cy="94866"/>
          </a:xfrm>
          <a:prstGeom prst="roundRect">
            <a:avLst>
              <a:gd name="adj" fmla="val 50000"/>
            </a:avLst>
          </a:prstGeom>
          <a:solidFill>
            <a:srgbClr val="F5A24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17908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références 1">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4B9052C-F6AF-04B2-E3BC-5D64C9D269B9}"/>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texte 14">
            <a:extLst>
              <a:ext uri="{FF2B5EF4-FFF2-40B4-BE49-F238E27FC236}">
                <a16:creationId xmlns:a16="http://schemas.microsoft.com/office/drawing/2014/main" id="{D3E1F1D7-1CC5-F6D7-C38A-D26B2B575781}"/>
              </a:ext>
            </a:extLst>
          </p:cNvPr>
          <p:cNvSpPr>
            <a:spLocks noGrp="1"/>
          </p:cNvSpPr>
          <p:nvPr>
            <p:ph type="body" sz="quarter" idx="11" hasCustomPrompt="1"/>
          </p:nvPr>
        </p:nvSpPr>
        <p:spPr>
          <a:xfrm>
            <a:off x="376775" y="336774"/>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pic>
        <p:nvPicPr>
          <p:cNvPr id="4" name="Image 3">
            <a:extLst>
              <a:ext uri="{FF2B5EF4-FFF2-40B4-BE49-F238E27FC236}">
                <a16:creationId xmlns:a16="http://schemas.microsoft.com/office/drawing/2014/main" id="{1BED7F01-D23E-5CFE-9ACE-2B7A98F10B6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18" name="Rectangle: Rounded Corners 15">
            <a:extLst>
              <a:ext uri="{FF2B5EF4-FFF2-40B4-BE49-F238E27FC236}">
                <a16:creationId xmlns:a16="http://schemas.microsoft.com/office/drawing/2014/main" id="{BDC6B59A-2C66-5C2B-5F19-F76730391AE0}"/>
              </a:ext>
            </a:extLst>
          </p:cNvPr>
          <p:cNvSpPr/>
          <p:nvPr userDrawn="1"/>
        </p:nvSpPr>
        <p:spPr>
          <a:xfrm>
            <a:off x="376774" y="1142345"/>
            <a:ext cx="5280313" cy="5049272"/>
          </a:xfrm>
          <a:prstGeom prst="roundRect">
            <a:avLst>
              <a:gd name="adj" fmla="val 7265"/>
            </a:avLst>
          </a:prstGeom>
          <a:solidFill>
            <a:schemeClr val="bg1"/>
          </a:solidFill>
          <a:ln>
            <a:noFill/>
          </a:ln>
          <a:effectLst>
            <a:outerShdw blurRad="647700" dist="190500" dir="3000000" sx="104000" sy="104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cture Placeholder 6">
            <a:extLst>
              <a:ext uri="{FF2B5EF4-FFF2-40B4-BE49-F238E27FC236}">
                <a16:creationId xmlns:a16="http://schemas.microsoft.com/office/drawing/2014/main" id="{6AC67415-0254-81AA-5A36-20F9BC8D02A0}"/>
              </a:ext>
            </a:extLst>
          </p:cNvPr>
          <p:cNvSpPr>
            <a:spLocks noGrp="1"/>
          </p:cNvSpPr>
          <p:nvPr>
            <p:ph type="pic" sz="quarter" idx="19"/>
          </p:nvPr>
        </p:nvSpPr>
        <p:spPr>
          <a:xfrm>
            <a:off x="4363772" y="1437233"/>
            <a:ext cx="1065191" cy="1065191"/>
          </a:xfrm>
          <a:custGeom>
            <a:avLst/>
            <a:gdLst>
              <a:gd name="connsiteX0" fmla="*/ 492084 w 984168"/>
              <a:gd name="connsiteY0" fmla="*/ 0 h 984168"/>
              <a:gd name="connsiteX1" fmla="*/ 984168 w 984168"/>
              <a:gd name="connsiteY1" fmla="*/ 492084 h 984168"/>
              <a:gd name="connsiteX2" fmla="*/ 492084 w 984168"/>
              <a:gd name="connsiteY2" fmla="*/ 984168 h 984168"/>
              <a:gd name="connsiteX3" fmla="*/ 0 w 984168"/>
              <a:gd name="connsiteY3" fmla="*/ 492084 h 984168"/>
              <a:gd name="connsiteX4" fmla="*/ 492084 w 984168"/>
              <a:gd name="connsiteY4" fmla="*/ 0 h 984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168" h="984168">
                <a:moveTo>
                  <a:pt x="492084" y="0"/>
                </a:moveTo>
                <a:cubicBezTo>
                  <a:pt x="763854" y="0"/>
                  <a:pt x="984168" y="220314"/>
                  <a:pt x="984168" y="492084"/>
                </a:cubicBezTo>
                <a:cubicBezTo>
                  <a:pt x="984168" y="763854"/>
                  <a:pt x="763854" y="984168"/>
                  <a:pt x="492084" y="984168"/>
                </a:cubicBezTo>
                <a:cubicBezTo>
                  <a:pt x="220314" y="984168"/>
                  <a:pt x="0" y="763854"/>
                  <a:pt x="0" y="492084"/>
                </a:cubicBezTo>
                <a:cubicBezTo>
                  <a:pt x="0" y="220314"/>
                  <a:pt x="220314" y="0"/>
                  <a:pt x="492084" y="0"/>
                </a:cubicBezTo>
                <a:close/>
              </a:path>
            </a:pathLst>
          </a:custGeom>
          <a:pattFill prst="pct5">
            <a:fgClr>
              <a:schemeClr val="tx1">
                <a:lumMod val="85000"/>
                <a:lumOff val="15000"/>
              </a:schemeClr>
            </a:fgClr>
            <a:bgClr>
              <a:schemeClr val="bg1"/>
            </a:bgClr>
          </a:pattFill>
        </p:spPr>
        <p:txBody>
          <a:bodyPr wrap="square">
            <a:noAutofit/>
          </a:bodyPr>
          <a:lstStyle>
            <a:lvl1pPr>
              <a:defRPr sz="1600">
                <a:latin typeface="Arial" panose="020B0604020202020204" pitchFamily="34" charset="0"/>
                <a:cs typeface="Arial" panose="020B0604020202020204" pitchFamily="34" charset="0"/>
              </a:defRPr>
            </a:lvl1pPr>
          </a:lstStyle>
          <a:p>
            <a:endParaRPr lang="en-US"/>
          </a:p>
        </p:txBody>
      </p:sp>
      <p:sp>
        <p:nvSpPr>
          <p:cNvPr id="20" name="Rectangle: Rounded Corners 2">
            <a:extLst>
              <a:ext uri="{FF2B5EF4-FFF2-40B4-BE49-F238E27FC236}">
                <a16:creationId xmlns:a16="http://schemas.microsoft.com/office/drawing/2014/main" id="{9AAC7D02-1FC1-225E-89C8-56D75A57CB26}"/>
              </a:ext>
            </a:extLst>
          </p:cNvPr>
          <p:cNvSpPr/>
          <p:nvPr userDrawn="1"/>
        </p:nvSpPr>
        <p:spPr>
          <a:xfrm>
            <a:off x="1469485" y="6010674"/>
            <a:ext cx="3094891" cy="180943"/>
          </a:xfrm>
          <a:prstGeom prst="roundRect">
            <a:avLst>
              <a:gd name="adj" fmla="val 50000"/>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15">
            <a:extLst>
              <a:ext uri="{FF2B5EF4-FFF2-40B4-BE49-F238E27FC236}">
                <a16:creationId xmlns:a16="http://schemas.microsoft.com/office/drawing/2014/main" id="{D896BD1E-C130-E790-E47B-186726DE1B9B}"/>
              </a:ext>
            </a:extLst>
          </p:cNvPr>
          <p:cNvSpPr/>
          <p:nvPr userDrawn="1"/>
        </p:nvSpPr>
        <p:spPr>
          <a:xfrm>
            <a:off x="6521542" y="1142345"/>
            <a:ext cx="5280313" cy="5049272"/>
          </a:xfrm>
          <a:prstGeom prst="roundRect">
            <a:avLst>
              <a:gd name="adj" fmla="val 7265"/>
            </a:avLst>
          </a:prstGeom>
          <a:solidFill>
            <a:schemeClr val="bg1"/>
          </a:solidFill>
          <a:ln>
            <a:noFill/>
          </a:ln>
          <a:effectLst>
            <a:outerShdw blurRad="647700" dist="190500" dir="3000000" sx="104000" sy="104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cture Placeholder 6">
            <a:extLst>
              <a:ext uri="{FF2B5EF4-FFF2-40B4-BE49-F238E27FC236}">
                <a16:creationId xmlns:a16="http://schemas.microsoft.com/office/drawing/2014/main" id="{16CA0530-4FA1-04C8-6C96-3D56E6F17A5F}"/>
              </a:ext>
            </a:extLst>
          </p:cNvPr>
          <p:cNvSpPr>
            <a:spLocks noGrp="1"/>
          </p:cNvSpPr>
          <p:nvPr>
            <p:ph type="pic" sz="quarter" idx="20"/>
          </p:nvPr>
        </p:nvSpPr>
        <p:spPr>
          <a:xfrm>
            <a:off x="10508540" y="1437233"/>
            <a:ext cx="1065191" cy="1065191"/>
          </a:xfrm>
          <a:custGeom>
            <a:avLst/>
            <a:gdLst>
              <a:gd name="connsiteX0" fmla="*/ 492084 w 984168"/>
              <a:gd name="connsiteY0" fmla="*/ 0 h 984168"/>
              <a:gd name="connsiteX1" fmla="*/ 984168 w 984168"/>
              <a:gd name="connsiteY1" fmla="*/ 492084 h 984168"/>
              <a:gd name="connsiteX2" fmla="*/ 492084 w 984168"/>
              <a:gd name="connsiteY2" fmla="*/ 984168 h 984168"/>
              <a:gd name="connsiteX3" fmla="*/ 0 w 984168"/>
              <a:gd name="connsiteY3" fmla="*/ 492084 h 984168"/>
              <a:gd name="connsiteX4" fmla="*/ 492084 w 984168"/>
              <a:gd name="connsiteY4" fmla="*/ 0 h 984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168" h="984168">
                <a:moveTo>
                  <a:pt x="492084" y="0"/>
                </a:moveTo>
                <a:cubicBezTo>
                  <a:pt x="763854" y="0"/>
                  <a:pt x="984168" y="220314"/>
                  <a:pt x="984168" y="492084"/>
                </a:cubicBezTo>
                <a:cubicBezTo>
                  <a:pt x="984168" y="763854"/>
                  <a:pt x="763854" y="984168"/>
                  <a:pt x="492084" y="984168"/>
                </a:cubicBezTo>
                <a:cubicBezTo>
                  <a:pt x="220314" y="984168"/>
                  <a:pt x="0" y="763854"/>
                  <a:pt x="0" y="492084"/>
                </a:cubicBezTo>
                <a:cubicBezTo>
                  <a:pt x="0" y="220314"/>
                  <a:pt x="220314" y="0"/>
                  <a:pt x="492084" y="0"/>
                </a:cubicBezTo>
                <a:close/>
              </a:path>
            </a:pathLst>
          </a:custGeom>
          <a:pattFill prst="pct5">
            <a:fgClr>
              <a:schemeClr val="tx1">
                <a:lumMod val="85000"/>
                <a:lumOff val="15000"/>
              </a:schemeClr>
            </a:fgClr>
            <a:bgClr>
              <a:schemeClr val="bg1"/>
            </a:bgClr>
          </a:pattFill>
        </p:spPr>
        <p:txBody>
          <a:bodyPr wrap="square">
            <a:noAutofit/>
          </a:bodyPr>
          <a:lstStyle>
            <a:lvl1pPr>
              <a:defRPr sz="1600">
                <a:latin typeface="Arial" panose="020B0604020202020204" pitchFamily="34" charset="0"/>
                <a:cs typeface="Arial" panose="020B0604020202020204" pitchFamily="34" charset="0"/>
              </a:defRPr>
            </a:lvl1pPr>
          </a:lstStyle>
          <a:p>
            <a:endParaRPr lang="en-US"/>
          </a:p>
        </p:txBody>
      </p:sp>
      <p:sp>
        <p:nvSpPr>
          <p:cNvPr id="23" name="Rectangle: Rounded Corners 2">
            <a:extLst>
              <a:ext uri="{FF2B5EF4-FFF2-40B4-BE49-F238E27FC236}">
                <a16:creationId xmlns:a16="http://schemas.microsoft.com/office/drawing/2014/main" id="{ACE1AA47-08F9-47B5-86B2-E9BE836E044C}"/>
              </a:ext>
            </a:extLst>
          </p:cNvPr>
          <p:cNvSpPr/>
          <p:nvPr userDrawn="1"/>
        </p:nvSpPr>
        <p:spPr>
          <a:xfrm>
            <a:off x="7614253" y="6010674"/>
            <a:ext cx="3094891" cy="180943"/>
          </a:xfrm>
          <a:prstGeom prst="roundRect">
            <a:avLst>
              <a:gd name="adj" fmla="val 50000"/>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7257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références 1">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4B9052C-F6AF-04B2-E3BC-5D64C9D269B9}"/>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texte 14">
            <a:extLst>
              <a:ext uri="{FF2B5EF4-FFF2-40B4-BE49-F238E27FC236}">
                <a16:creationId xmlns:a16="http://schemas.microsoft.com/office/drawing/2014/main" id="{D3E1F1D7-1CC5-F6D7-C38A-D26B2B575781}"/>
              </a:ext>
            </a:extLst>
          </p:cNvPr>
          <p:cNvSpPr>
            <a:spLocks noGrp="1"/>
          </p:cNvSpPr>
          <p:nvPr>
            <p:ph type="body" sz="quarter" idx="11" hasCustomPrompt="1"/>
          </p:nvPr>
        </p:nvSpPr>
        <p:spPr>
          <a:xfrm>
            <a:off x="376775" y="336774"/>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pic>
        <p:nvPicPr>
          <p:cNvPr id="4" name="Image 3">
            <a:extLst>
              <a:ext uri="{FF2B5EF4-FFF2-40B4-BE49-F238E27FC236}">
                <a16:creationId xmlns:a16="http://schemas.microsoft.com/office/drawing/2014/main" id="{1BED7F01-D23E-5CFE-9ACE-2B7A98F10B6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18" name="Rectangle: Rounded Corners 15">
            <a:extLst>
              <a:ext uri="{FF2B5EF4-FFF2-40B4-BE49-F238E27FC236}">
                <a16:creationId xmlns:a16="http://schemas.microsoft.com/office/drawing/2014/main" id="{BDC6B59A-2C66-5C2B-5F19-F76730391AE0}"/>
              </a:ext>
            </a:extLst>
          </p:cNvPr>
          <p:cNvSpPr/>
          <p:nvPr userDrawn="1"/>
        </p:nvSpPr>
        <p:spPr>
          <a:xfrm>
            <a:off x="376776" y="1069192"/>
            <a:ext cx="11438450" cy="5378882"/>
          </a:xfrm>
          <a:prstGeom prst="roundRect">
            <a:avLst>
              <a:gd name="adj" fmla="val 7265"/>
            </a:avLst>
          </a:prstGeom>
          <a:solidFill>
            <a:schemeClr val="bg1"/>
          </a:solidFill>
          <a:ln>
            <a:noFill/>
          </a:ln>
          <a:effectLst>
            <a:outerShdw blurRad="647700" dist="190500" dir="3000000" sx="104000" sy="104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2">
            <a:extLst>
              <a:ext uri="{FF2B5EF4-FFF2-40B4-BE49-F238E27FC236}">
                <a16:creationId xmlns:a16="http://schemas.microsoft.com/office/drawing/2014/main" id="{9AAC7D02-1FC1-225E-89C8-56D75A57CB26}"/>
              </a:ext>
            </a:extLst>
          </p:cNvPr>
          <p:cNvSpPr/>
          <p:nvPr userDrawn="1"/>
        </p:nvSpPr>
        <p:spPr>
          <a:xfrm rot="5400000">
            <a:off x="10177308" y="3613085"/>
            <a:ext cx="3094891" cy="180943"/>
          </a:xfrm>
          <a:prstGeom prst="roundRect">
            <a:avLst>
              <a:gd name="adj" fmla="val 50000"/>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cture Placeholder 6">
            <a:extLst>
              <a:ext uri="{FF2B5EF4-FFF2-40B4-BE49-F238E27FC236}">
                <a16:creationId xmlns:a16="http://schemas.microsoft.com/office/drawing/2014/main" id="{9D08E54A-AA75-D429-53E5-73428C883D04}"/>
              </a:ext>
            </a:extLst>
          </p:cNvPr>
          <p:cNvSpPr>
            <a:spLocks noGrp="1" noChangeAspect="1"/>
          </p:cNvSpPr>
          <p:nvPr>
            <p:ph type="pic" sz="quarter" idx="16"/>
          </p:nvPr>
        </p:nvSpPr>
        <p:spPr>
          <a:xfrm>
            <a:off x="705147" y="1407716"/>
            <a:ext cx="1065191" cy="1065191"/>
          </a:xfrm>
          <a:custGeom>
            <a:avLst/>
            <a:gdLst>
              <a:gd name="connsiteX0" fmla="*/ 492084 w 984168"/>
              <a:gd name="connsiteY0" fmla="*/ 0 h 984168"/>
              <a:gd name="connsiteX1" fmla="*/ 984168 w 984168"/>
              <a:gd name="connsiteY1" fmla="*/ 492084 h 984168"/>
              <a:gd name="connsiteX2" fmla="*/ 492084 w 984168"/>
              <a:gd name="connsiteY2" fmla="*/ 984168 h 984168"/>
              <a:gd name="connsiteX3" fmla="*/ 0 w 984168"/>
              <a:gd name="connsiteY3" fmla="*/ 492084 h 984168"/>
              <a:gd name="connsiteX4" fmla="*/ 492084 w 984168"/>
              <a:gd name="connsiteY4" fmla="*/ 0 h 984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168" h="984168">
                <a:moveTo>
                  <a:pt x="492084" y="0"/>
                </a:moveTo>
                <a:cubicBezTo>
                  <a:pt x="763854" y="0"/>
                  <a:pt x="984168" y="220314"/>
                  <a:pt x="984168" y="492084"/>
                </a:cubicBezTo>
                <a:cubicBezTo>
                  <a:pt x="984168" y="763854"/>
                  <a:pt x="763854" y="984168"/>
                  <a:pt x="492084" y="984168"/>
                </a:cubicBezTo>
                <a:cubicBezTo>
                  <a:pt x="220314" y="984168"/>
                  <a:pt x="0" y="763854"/>
                  <a:pt x="0" y="492084"/>
                </a:cubicBezTo>
                <a:cubicBezTo>
                  <a:pt x="0" y="220314"/>
                  <a:pt x="220314" y="0"/>
                  <a:pt x="492084" y="0"/>
                </a:cubicBezTo>
                <a:close/>
              </a:path>
            </a:pathLst>
          </a:custGeom>
          <a:solidFill>
            <a:schemeClr val="bg1"/>
          </a:solidFill>
          <a:ln>
            <a:solidFill>
              <a:srgbClr val="E95A21"/>
            </a:solidFill>
          </a:ln>
        </p:spPr>
        <p:txBody>
          <a:bodyPr wrap="square">
            <a:noAutofit/>
          </a:bodyPr>
          <a:lstStyle>
            <a:lvl1pPr>
              <a:defRPr sz="16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3587889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nd titre oran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2CD2D6-ED19-4B1F-3B06-B9BBF92F2A3F}"/>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B1357D30-F1A3-C4A5-CCE0-5FF189F12F6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6" name="Espace réservé du texte 14">
            <a:extLst>
              <a:ext uri="{FF2B5EF4-FFF2-40B4-BE49-F238E27FC236}">
                <a16:creationId xmlns:a16="http://schemas.microsoft.com/office/drawing/2014/main" id="{87891859-B75B-934A-BFF6-F5DBD6FB2DE4}"/>
              </a:ext>
            </a:extLst>
          </p:cNvPr>
          <p:cNvSpPr>
            <a:spLocks noGrp="1"/>
          </p:cNvSpPr>
          <p:nvPr>
            <p:ph type="body" sz="quarter" idx="11" hasCustomPrompt="1"/>
          </p:nvPr>
        </p:nvSpPr>
        <p:spPr>
          <a:xfrm>
            <a:off x="376775" y="336774"/>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spTree>
    <p:extLst>
      <p:ext uri="{BB962C8B-B14F-4D97-AF65-F5344CB8AC3E}">
        <p14:creationId xmlns:p14="http://schemas.microsoft.com/office/powerpoint/2010/main" val="3539138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39B7FA45-F6BB-1F52-07FF-7A610393039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Tree>
    <p:extLst>
      <p:ext uri="{BB962C8B-B14F-4D97-AF65-F5344CB8AC3E}">
        <p14:creationId xmlns:p14="http://schemas.microsoft.com/office/powerpoint/2010/main" val="40386712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éléments textes">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F3E8B03-34CC-854A-77C2-E22379AB6585}"/>
              </a:ext>
            </a:extLst>
          </p:cNvPr>
          <p:cNvSpPr>
            <a:spLocks noGrp="1"/>
          </p:cNvSpPr>
          <p:nvPr>
            <p:ph type="body" idx="1" hasCustomPrompt="1"/>
          </p:nvPr>
        </p:nvSpPr>
        <p:spPr>
          <a:xfrm>
            <a:off x="1232996" y="1421559"/>
            <a:ext cx="4514008" cy="823912"/>
          </a:xfrm>
        </p:spPr>
        <p:txBody>
          <a:bodyPr anchor="ctr">
            <a:normAutofit/>
          </a:bodyPr>
          <a:lstStyle>
            <a:lvl1pPr marL="0" indent="0">
              <a:buNone/>
              <a:defRPr sz="1800" b="0">
                <a:solidFill>
                  <a:srgbClr val="E5430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Titre</a:t>
            </a:r>
          </a:p>
        </p:txBody>
      </p:sp>
      <p:sp>
        <p:nvSpPr>
          <p:cNvPr id="5" name="Espace réservé du texte 4">
            <a:extLst>
              <a:ext uri="{FF2B5EF4-FFF2-40B4-BE49-F238E27FC236}">
                <a16:creationId xmlns:a16="http://schemas.microsoft.com/office/drawing/2014/main" id="{E2A92C24-1637-DA04-9E67-4AB85CCF7115}"/>
              </a:ext>
            </a:extLst>
          </p:cNvPr>
          <p:cNvSpPr>
            <a:spLocks noGrp="1"/>
          </p:cNvSpPr>
          <p:nvPr>
            <p:ph type="body" sz="quarter" idx="3" hasCustomPrompt="1"/>
          </p:nvPr>
        </p:nvSpPr>
        <p:spPr>
          <a:xfrm>
            <a:off x="6839032" y="1419906"/>
            <a:ext cx="4516356" cy="823912"/>
          </a:xfrm>
        </p:spPr>
        <p:txBody>
          <a:bodyPr anchor="ctr">
            <a:normAutofit/>
          </a:bodyPr>
          <a:lstStyle>
            <a:lvl1pPr marL="0" indent="0">
              <a:buNone/>
              <a:defRPr sz="1800" b="0">
                <a:solidFill>
                  <a:srgbClr val="E5430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Titre</a:t>
            </a:r>
          </a:p>
        </p:txBody>
      </p:sp>
      <p:sp>
        <p:nvSpPr>
          <p:cNvPr id="14" name="Rectangle: Rounded Corners 17">
            <a:extLst>
              <a:ext uri="{FF2B5EF4-FFF2-40B4-BE49-F238E27FC236}">
                <a16:creationId xmlns:a16="http://schemas.microsoft.com/office/drawing/2014/main" id="{6A47BB5C-4DBB-4946-FAA1-8AA0825E5F5C}"/>
              </a:ext>
            </a:extLst>
          </p:cNvPr>
          <p:cNvSpPr/>
          <p:nvPr userDrawn="1"/>
        </p:nvSpPr>
        <p:spPr>
          <a:xfrm>
            <a:off x="785639" y="1604230"/>
            <a:ext cx="52640" cy="461917"/>
          </a:xfrm>
          <a:prstGeom prst="roundRect">
            <a:avLst>
              <a:gd name="adj" fmla="val 50000"/>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Rectangle: Rounded Corners 17">
            <a:extLst>
              <a:ext uri="{FF2B5EF4-FFF2-40B4-BE49-F238E27FC236}">
                <a16:creationId xmlns:a16="http://schemas.microsoft.com/office/drawing/2014/main" id="{AA101543-F9FB-F7DB-BC6F-13D604C6F24D}"/>
              </a:ext>
            </a:extLst>
          </p:cNvPr>
          <p:cNvSpPr/>
          <p:nvPr userDrawn="1"/>
        </p:nvSpPr>
        <p:spPr>
          <a:xfrm>
            <a:off x="6391983" y="1600904"/>
            <a:ext cx="52640" cy="461917"/>
          </a:xfrm>
          <a:prstGeom prst="roundRect">
            <a:avLst>
              <a:gd name="adj" fmla="val 50000"/>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 name="Espace réservé du texte 16">
            <a:extLst>
              <a:ext uri="{FF2B5EF4-FFF2-40B4-BE49-F238E27FC236}">
                <a16:creationId xmlns:a16="http://schemas.microsoft.com/office/drawing/2014/main" id="{648B160B-781B-7609-9737-004695A8EFF5}"/>
              </a:ext>
            </a:extLst>
          </p:cNvPr>
          <p:cNvSpPr>
            <a:spLocks noGrp="1"/>
          </p:cNvSpPr>
          <p:nvPr>
            <p:ph type="body" sz="quarter" idx="12"/>
          </p:nvPr>
        </p:nvSpPr>
        <p:spPr>
          <a:xfrm>
            <a:off x="1233488" y="2573338"/>
            <a:ext cx="4513262" cy="317817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8" name="Espace réservé du texte 16">
            <a:extLst>
              <a:ext uri="{FF2B5EF4-FFF2-40B4-BE49-F238E27FC236}">
                <a16:creationId xmlns:a16="http://schemas.microsoft.com/office/drawing/2014/main" id="{E1415CE1-36D1-25AC-6603-41FE3EBC6B19}"/>
              </a:ext>
            </a:extLst>
          </p:cNvPr>
          <p:cNvSpPr>
            <a:spLocks noGrp="1"/>
          </p:cNvSpPr>
          <p:nvPr>
            <p:ph type="body" sz="quarter" idx="13"/>
          </p:nvPr>
        </p:nvSpPr>
        <p:spPr>
          <a:xfrm>
            <a:off x="6836846" y="2584229"/>
            <a:ext cx="4513262" cy="317817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2" name="Rectangle 1">
            <a:extLst>
              <a:ext uri="{FF2B5EF4-FFF2-40B4-BE49-F238E27FC236}">
                <a16:creationId xmlns:a16="http://schemas.microsoft.com/office/drawing/2014/main" id="{3655ED42-B0C7-6E8B-ACDD-88AC549D9A87}"/>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312BAC61-7395-4BE2-1DE9-1119A1B46D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6" name="Espace réservé du texte 14">
            <a:extLst>
              <a:ext uri="{FF2B5EF4-FFF2-40B4-BE49-F238E27FC236}">
                <a16:creationId xmlns:a16="http://schemas.microsoft.com/office/drawing/2014/main" id="{1D168F7F-5247-BCBF-8D6E-61D73E2C4306}"/>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0">
                <a:solidFill>
                  <a:srgbClr val="E5430D"/>
                </a:solidFill>
              </a:defRPr>
            </a:lvl1pPr>
          </a:lstStyle>
          <a:p>
            <a:pPr lvl="0"/>
            <a:r>
              <a:rPr lang="fr-FR"/>
              <a:t>Sous-titre</a:t>
            </a:r>
          </a:p>
        </p:txBody>
      </p:sp>
      <p:sp>
        <p:nvSpPr>
          <p:cNvPr id="16" name="Espace réservé du texte 14">
            <a:extLst>
              <a:ext uri="{FF2B5EF4-FFF2-40B4-BE49-F238E27FC236}">
                <a16:creationId xmlns:a16="http://schemas.microsoft.com/office/drawing/2014/main" id="{CD46F6EB-B73C-6D10-F338-D189931929B2}"/>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spTree>
    <p:extLst>
      <p:ext uri="{BB962C8B-B14F-4D97-AF65-F5344CB8AC3E}">
        <p14:creationId xmlns:p14="http://schemas.microsoft.com/office/powerpoint/2010/main" val="7415420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NOV- Sommaire 1">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767B42F-DB32-9091-AD2C-0883C1714C47}"/>
              </a:ext>
            </a:extLst>
          </p:cNvPr>
          <p:cNvSpPr/>
          <p:nvPr userDrawn="1"/>
        </p:nvSpPr>
        <p:spPr>
          <a:xfrm>
            <a:off x="0" y="0"/>
            <a:ext cx="12192000" cy="6869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texte 8">
            <a:extLst>
              <a:ext uri="{FF2B5EF4-FFF2-40B4-BE49-F238E27FC236}">
                <a16:creationId xmlns:a16="http://schemas.microsoft.com/office/drawing/2014/main" id="{3FB37F8C-8CE7-9BE3-3003-6B166F4EF0C5}"/>
              </a:ext>
            </a:extLst>
          </p:cNvPr>
          <p:cNvSpPr>
            <a:spLocks noGrp="1"/>
          </p:cNvSpPr>
          <p:nvPr>
            <p:ph type="body" sz="quarter" idx="10" hasCustomPrompt="1"/>
          </p:nvPr>
        </p:nvSpPr>
        <p:spPr>
          <a:xfrm>
            <a:off x="808073" y="1285925"/>
            <a:ext cx="5287927" cy="4686943"/>
          </a:xfrm>
        </p:spPr>
        <p:txBody>
          <a:bodyPr/>
          <a:lstStyle>
            <a:lvl1pPr marL="514350" indent="-514350">
              <a:buFont typeface="+mj-lt"/>
              <a:buAutoNum type="romanUcPeriod"/>
              <a:defRPr/>
            </a:lvl1pPr>
            <a:lvl2pPr marL="457200" indent="0">
              <a:buFont typeface="+mj-lt"/>
              <a:buNone/>
              <a:defRPr>
                <a:solidFill>
                  <a:srgbClr val="5582D2"/>
                </a:solidFill>
              </a:defRPr>
            </a:lvl2pPr>
            <a:lvl3pPr marL="1314450" indent="-400050">
              <a:buFont typeface="+mj-lt"/>
              <a:buAutoNum type="romanUcPeriod"/>
              <a:defRPr/>
            </a:lvl3pPr>
            <a:lvl4pPr marL="1657350" indent="-285750">
              <a:buFont typeface="+mj-lt"/>
              <a:buAutoNum type="romanUcPeriod"/>
              <a:defRPr/>
            </a:lvl4pPr>
            <a:lvl5pPr marL="2114550" indent="-285750">
              <a:buFont typeface="+mj-lt"/>
              <a:buAutoNum type="romanUcPeriod"/>
              <a:defRPr/>
            </a:lvl5pPr>
          </a:lstStyle>
          <a:p>
            <a:pPr lvl="0"/>
            <a:r>
              <a:rPr lang="fr-FR"/>
              <a:t>Grand titre</a:t>
            </a:r>
          </a:p>
          <a:p>
            <a:pPr lvl="0"/>
            <a:r>
              <a:rPr lang="fr-FR"/>
              <a:t>Grand titre</a:t>
            </a:r>
          </a:p>
          <a:p>
            <a:pPr lvl="0"/>
            <a:r>
              <a:rPr lang="fr-FR"/>
              <a:t>…..</a:t>
            </a:r>
          </a:p>
          <a:p>
            <a:pPr lvl="0"/>
            <a:r>
              <a:rPr lang="fr-FR"/>
              <a:t>…..</a:t>
            </a:r>
          </a:p>
          <a:p>
            <a:pPr lvl="0"/>
            <a:r>
              <a:rPr lang="fr-FR"/>
              <a:t>…..</a:t>
            </a:r>
          </a:p>
          <a:p>
            <a:pPr lvl="0"/>
            <a:r>
              <a:rPr lang="fr-FR"/>
              <a:t> </a:t>
            </a:r>
          </a:p>
        </p:txBody>
      </p:sp>
      <p:sp>
        <p:nvSpPr>
          <p:cNvPr id="2" name="Larme 1">
            <a:extLst>
              <a:ext uri="{FF2B5EF4-FFF2-40B4-BE49-F238E27FC236}">
                <a16:creationId xmlns:a16="http://schemas.microsoft.com/office/drawing/2014/main" id="{E772EDE6-C749-2BC3-C9E9-9B6BEC579D09}"/>
              </a:ext>
            </a:extLst>
          </p:cNvPr>
          <p:cNvSpPr/>
          <p:nvPr userDrawn="1"/>
        </p:nvSpPr>
        <p:spPr>
          <a:xfrm rot="10800000" flipH="1">
            <a:off x="8325853" y="3154632"/>
            <a:ext cx="3866147" cy="3712018"/>
          </a:xfrm>
          <a:prstGeom prst="teardrop">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Forme libre 5">
            <a:extLst>
              <a:ext uri="{FF2B5EF4-FFF2-40B4-BE49-F238E27FC236}">
                <a16:creationId xmlns:a16="http://schemas.microsoft.com/office/drawing/2014/main" id="{C7083555-5199-C6D3-674F-E905278EEEFF}"/>
              </a:ext>
            </a:extLst>
          </p:cNvPr>
          <p:cNvSpPr>
            <a:spLocks/>
          </p:cNvSpPr>
          <p:nvPr userDrawn="1"/>
        </p:nvSpPr>
        <p:spPr>
          <a:xfrm>
            <a:off x="7508761" y="1675874"/>
            <a:ext cx="3852000" cy="3204000"/>
          </a:xfrm>
          <a:custGeom>
            <a:avLst/>
            <a:gdLst>
              <a:gd name="connsiteX0" fmla="*/ 3749992 w 4415345"/>
              <a:gd name="connsiteY0" fmla="*/ 1648567 h 3511596"/>
              <a:gd name="connsiteX1" fmla="*/ 3122041 w 4415345"/>
              <a:gd name="connsiteY1" fmla="*/ 496062 h 3511596"/>
              <a:gd name="connsiteX2" fmla="*/ 1814957 w 4415345"/>
              <a:gd name="connsiteY2" fmla="*/ 0 h 3511596"/>
              <a:gd name="connsiteX3" fmla="*/ 529527 w 4415345"/>
              <a:gd name="connsiteY3" fmla="*/ 516576 h 3511596"/>
              <a:gd name="connsiteX4" fmla="*/ 0 w 4415345"/>
              <a:gd name="connsiteY4" fmla="*/ 1756731 h 3511596"/>
              <a:gd name="connsiteX5" fmla="*/ 529527 w 4415345"/>
              <a:gd name="connsiteY5" fmla="*/ 2995021 h 3511596"/>
              <a:gd name="connsiteX6" fmla="*/ 1814957 w 4415345"/>
              <a:gd name="connsiteY6" fmla="*/ 3511597 h 3511596"/>
              <a:gd name="connsiteX7" fmla="*/ 3496056 w 4415345"/>
              <a:gd name="connsiteY7" fmla="*/ 2456067 h 3511596"/>
              <a:gd name="connsiteX8" fmla="*/ 3891725 w 4415345"/>
              <a:gd name="connsiteY8" fmla="*/ 3420217 h 3511596"/>
              <a:gd name="connsiteX9" fmla="*/ 4415346 w 4415345"/>
              <a:gd name="connsiteY9" fmla="*/ 3420217 h 3511596"/>
              <a:gd name="connsiteX10" fmla="*/ 3749992 w 4415345"/>
              <a:gd name="connsiteY10" fmla="*/ 1650432 h 3511596"/>
              <a:gd name="connsiteX11" fmla="*/ 1814957 w 4415345"/>
              <a:gd name="connsiteY11" fmla="*/ 3037914 h 3511596"/>
              <a:gd name="connsiteX12" fmla="*/ 492125 w 4415345"/>
              <a:gd name="connsiteY12" fmla="*/ 1756731 h 3511596"/>
              <a:gd name="connsiteX13" fmla="*/ 1814957 w 4415345"/>
              <a:gd name="connsiteY13" fmla="*/ 483008 h 3511596"/>
              <a:gd name="connsiteX14" fmla="*/ 3129915 w 4415345"/>
              <a:gd name="connsiteY14" fmla="*/ 1756731 h 3511596"/>
              <a:gd name="connsiteX15" fmla="*/ 1814957 w 4415345"/>
              <a:gd name="connsiteY15" fmla="*/ 3037914 h 351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5345" h="3511596">
                <a:moveTo>
                  <a:pt x="3749992" y="1648567"/>
                </a:moveTo>
                <a:cubicBezTo>
                  <a:pt x="3578733" y="1189803"/>
                  <a:pt x="3435033" y="785121"/>
                  <a:pt x="3122041" y="496062"/>
                </a:cubicBezTo>
                <a:cubicBezTo>
                  <a:pt x="2771648" y="169705"/>
                  <a:pt x="2330704" y="0"/>
                  <a:pt x="1814957" y="0"/>
                </a:cubicBezTo>
                <a:cubicBezTo>
                  <a:pt x="1336612" y="0"/>
                  <a:pt x="874014" y="184625"/>
                  <a:pt x="529527" y="516576"/>
                </a:cubicBezTo>
                <a:cubicBezTo>
                  <a:pt x="187008" y="842932"/>
                  <a:pt x="0" y="1281183"/>
                  <a:pt x="0" y="1756731"/>
                </a:cubicBezTo>
                <a:cubicBezTo>
                  <a:pt x="0" y="2232279"/>
                  <a:pt x="187008" y="2668665"/>
                  <a:pt x="529527" y="2995021"/>
                </a:cubicBezTo>
                <a:cubicBezTo>
                  <a:pt x="874014" y="3328837"/>
                  <a:pt x="1328738" y="3511597"/>
                  <a:pt x="1814957" y="3511597"/>
                </a:cubicBezTo>
                <a:cubicBezTo>
                  <a:pt x="2547239" y="3511597"/>
                  <a:pt x="3159442" y="3136753"/>
                  <a:pt x="3496056" y="2456067"/>
                </a:cubicBezTo>
                <a:lnTo>
                  <a:pt x="3891725" y="3420217"/>
                </a:lnTo>
                <a:lnTo>
                  <a:pt x="4415346" y="3420217"/>
                </a:lnTo>
                <a:lnTo>
                  <a:pt x="3749992" y="1650432"/>
                </a:lnTo>
                <a:close/>
                <a:moveTo>
                  <a:pt x="1814957" y="3037914"/>
                </a:moveTo>
                <a:cubicBezTo>
                  <a:pt x="1082675" y="3037914"/>
                  <a:pt x="492125" y="2465391"/>
                  <a:pt x="492125" y="1756731"/>
                </a:cubicBezTo>
                <a:cubicBezTo>
                  <a:pt x="492125" y="1048071"/>
                  <a:pt x="1082675" y="483008"/>
                  <a:pt x="1814957" y="483008"/>
                </a:cubicBezTo>
                <a:cubicBezTo>
                  <a:pt x="2547239" y="483008"/>
                  <a:pt x="3129915" y="1035017"/>
                  <a:pt x="3129915" y="1756731"/>
                </a:cubicBezTo>
                <a:cubicBezTo>
                  <a:pt x="3129915" y="2478445"/>
                  <a:pt x="2547239" y="3037914"/>
                  <a:pt x="1814957" y="3037914"/>
                </a:cubicBez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w="0" cap="flat">
            <a:noFill/>
            <a:prstDash val="solid"/>
            <a:miter/>
          </a:ln>
        </p:spPr>
        <p:txBody>
          <a:bodyPr rtlCol="0" anchor="ctr"/>
          <a:lstStyle/>
          <a:p>
            <a:endParaRPr lang="fr-FR"/>
          </a:p>
        </p:txBody>
      </p:sp>
      <p:sp>
        <p:nvSpPr>
          <p:cNvPr id="8" name="Forme libre 7">
            <a:extLst>
              <a:ext uri="{FF2B5EF4-FFF2-40B4-BE49-F238E27FC236}">
                <a16:creationId xmlns:a16="http://schemas.microsoft.com/office/drawing/2014/main" id="{8EF6804B-E9F3-5C19-5BAB-68CF92F7A890}"/>
              </a:ext>
            </a:extLst>
          </p:cNvPr>
          <p:cNvSpPr/>
          <p:nvPr userDrawn="1"/>
        </p:nvSpPr>
        <p:spPr>
          <a:xfrm>
            <a:off x="8398343" y="2601262"/>
            <a:ext cx="1387613" cy="1379544"/>
          </a:xfrm>
          <a:custGeom>
            <a:avLst/>
            <a:gdLst>
              <a:gd name="connsiteX0" fmla="*/ 795274 w 1590548"/>
              <a:gd name="connsiteY0" fmla="*/ 0 h 1506834"/>
              <a:gd name="connsiteX1" fmla="*/ 0 w 1590548"/>
              <a:gd name="connsiteY1" fmla="*/ 753417 h 1506834"/>
              <a:gd name="connsiteX2" fmla="*/ 795274 w 1590548"/>
              <a:gd name="connsiteY2" fmla="*/ 1506835 h 1506834"/>
              <a:gd name="connsiteX3" fmla="*/ 1590548 w 1590548"/>
              <a:gd name="connsiteY3" fmla="*/ 753417 h 1506834"/>
              <a:gd name="connsiteX4" fmla="*/ 795274 w 1590548"/>
              <a:gd name="connsiteY4" fmla="*/ 0 h 150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548" h="1506834">
                <a:moveTo>
                  <a:pt x="795274" y="0"/>
                </a:moveTo>
                <a:cubicBezTo>
                  <a:pt x="356299" y="0"/>
                  <a:pt x="0" y="337546"/>
                  <a:pt x="0" y="753417"/>
                </a:cubicBezTo>
                <a:cubicBezTo>
                  <a:pt x="0" y="1169289"/>
                  <a:pt x="354330" y="1506835"/>
                  <a:pt x="795274" y="1506835"/>
                </a:cubicBezTo>
                <a:cubicBezTo>
                  <a:pt x="1236218" y="1506835"/>
                  <a:pt x="1590548" y="1169289"/>
                  <a:pt x="1590548" y="753417"/>
                </a:cubicBezTo>
                <a:cubicBezTo>
                  <a:pt x="1590548" y="337546"/>
                  <a:pt x="1234250" y="0"/>
                  <a:pt x="795274" y="0"/>
                </a:cubicBezTo>
                <a:close/>
              </a:path>
            </a:pathLst>
          </a:custGeom>
          <a:solidFill>
            <a:srgbClr val="5582D2"/>
          </a:solidFill>
          <a:ln w="0" cap="flat">
            <a:noFill/>
            <a:prstDash val="solid"/>
            <a:miter/>
          </a:ln>
        </p:spPr>
        <p:txBody>
          <a:bodyPr rtlCol="0" anchor="ctr"/>
          <a:lstStyle/>
          <a:p>
            <a:endParaRPr lang="fr-FR"/>
          </a:p>
        </p:txBody>
      </p:sp>
      <p:sp>
        <p:nvSpPr>
          <p:cNvPr id="11" name="Arc plein 10">
            <a:extLst>
              <a:ext uri="{FF2B5EF4-FFF2-40B4-BE49-F238E27FC236}">
                <a16:creationId xmlns:a16="http://schemas.microsoft.com/office/drawing/2014/main" id="{0F35BBD0-90B7-303C-CA1D-16734586ED06}"/>
              </a:ext>
            </a:extLst>
          </p:cNvPr>
          <p:cNvSpPr/>
          <p:nvPr userDrawn="1"/>
        </p:nvSpPr>
        <p:spPr>
          <a:xfrm rot="16200000">
            <a:off x="11090170" y="1076070"/>
            <a:ext cx="2215154" cy="2215154"/>
          </a:xfrm>
          <a:prstGeom prst="blockArc">
            <a:avLst/>
          </a:prstGeom>
          <a:solidFill>
            <a:srgbClr val="F5A24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pic>
        <p:nvPicPr>
          <p:cNvPr id="3" name="Image 2">
            <a:extLst>
              <a:ext uri="{FF2B5EF4-FFF2-40B4-BE49-F238E27FC236}">
                <a16:creationId xmlns:a16="http://schemas.microsoft.com/office/drawing/2014/main" id="{7D9E5542-BDC2-9298-B4DA-55FEAA2665DB}"/>
              </a:ext>
            </a:extLst>
          </p:cNvPr>
          <p:cNvPicPr>
            <a:picLocks noChangeAspect="1"/>
          </p:cNvPicPr>
          <p:nvPr userDrawn="1"/>
        </p:nvPicPr>
        <p:blipFill>
          <a:blip r:embed="rId3"/>
          <a:stretch>
            <a:fillRect/>
          </a:stretch>
        </p:blipFill>
        <p:spPr>
          <a:xfrm>
            <a:off x="10451407" y="203208"/>
            <a:ext cx="1492044" cy="528239"/>
          </a:xfrm>
          <a:prstGeom prst="rect">
            <a:avLst/>
          </a:prstGeom>
        </p:spPr>
      </p:pic>
    </p:spTree>
    <p:extLst>
      <p:ext uri="{BB962C8B-B14F-4D97-AF65-F5344CB8AC3E}">
        <p14:creationId xmlns:p14="http://schemas.microsoft.com/office/powerpoint/2010/main" val="2519590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our de tab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F100923-8396-B309-23E9-20817497F110}"/>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A3706BC4-1D2F-0FD7-D827-44F6E30EAE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18" name="Espace réservé du texte 14">
            <a:extLst>
              <a:ext uri="{FF2B5EF4-FFF2-40B4-BE49-F238E27FC236}">
                <a16:creationId xmlns:a16="http://schemas.microsoft.com/office/drawing/2014/main" id="{A7884C72-6022-0647-DB27-5D5CFF35E6C5}"/>
              </a:ext>
            </a:extLst>
          </p:cNvPr>
          <p:cNvSpPr>
            <a:spLocks noGrp="1"/>
          </p:cNvSpPr>
          <p:nvPr>
            <p:ph type="body" sz="quarter" idx="11" hasCustomPrompt="1"/>
          </p:nvPr>
        </p:nvSpPr>
        <p:spPr>
          <a:xfrm>
            <a:off x="376775" y="322637"/>
            <a:ext cx="3630112" cy="183990"/>
          </a:xfrm>
          <a:prstGeom prst="rect">
            <a:avLst/>
          </a:prstGeom>
        </p:spPr>
        <p:txBody>
          <a:bodyPr anchor="ctr">
            <a:noAutofit/>
          </a:bodyPr>
          <a:lstStyle>
            <a:lvl1pPr marL="0" indent="0">
              <a:buNone/>
              <a:defRPr sz="1400" b="1">
                <a:solidFill>
                  <a:srgbClr val="E5430D"/>
                </a:solidFill>
              </a:defRPr>
            </a:lvl1pPr>
          </a:lstStyle>
          <a:p>
            <a:pPr lvl="0"/>
            <a:r>
              <a:rPr lang="fr-FR"/>
              <a:t>Tour de table</a:t>
            </a:r>
          </a:p>
        </p:txBody>
      </p:sp>
      <p:sp>
        <p:nvSpPr>
          <p:cNvPr id="19" name="Ellipse 18">
            <a:extLst>
              <a:ext uri="{FF2B5EF4-FFF2-40B4-BE49-F238E27FC236}">
                <a16:creationId xmlns:a16="http://schemas.microsoft.com/office/drawing/2014/main" id="{1A15075C-3220-F4BA-DC1D-982F443EB773}"/>
              </a:ext>
            </a:extLst>
          </p:cNvPr>
          <p:cNvSpPr/>
          <p:nvPr userDrawn="1"/>
        </p:nvSpPr>
        <p:spPr>
          <a:xfrm>
            <a:off x="3835558" y="1632382"/>
            <a:ext cx="4161180" cy="4142249"/>
          </a:xfrm>
          <a:prstGeom prst="ellipse">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271260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NOV - Sommaire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40C8C74-8222-DE90-330A-27249F930CD9}"/>
              </a:ext>
            </a:extLst>
          </p:cNvPr>
          <p:cNvSpPr/>
          <p:nvPr userDrawn="1"/>
        </p:nvSpPr>
        <p:spPr>
          <a:xfrm>
            <a:off x="0" y="0"/>
            <a:ext cx="12192000" cy="6869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space réservé du texte 8">
            <a:extLst>
              <a:ext uri="{FF2B5EF4-FFF2-40B4-BE49-F238E27FC236}">
                <a16:creationId xmlns:a16="http://schemas.microsoft.com/office/drawing/2014/main" id="{948D9EE2-AEE4-357A-EB2C-CF10A8F184B3}"/>
              </a:ext>
            </a:extLst>
          </p:cNvPr>
          <p:cNvSpPr>
            <a:spLocks noGrp="1"/>
          </p:cNvSpPr>
          <p:nvPr>
            <p:ph type="body" sz="quarter" idx="10" hasCustomPrompt="1"/>
          </p:nvPr>
        </p:nvSpPr>
        <p:spPr>
          <a:xfrm>
            <a:off x="808073" y="1285925"/>
            <a:ext cx="5287927" cy="4686943"/>
          </a:xfrm>
        </p:spPr>
        <p:txBody>
          <a:bodyPr/>
          <a:lstStyle>
            <a:lvl1pPr marL="514350" indent="-514350">
              <a:buFont typeface="+mj-lt"/>
              <a:buAutoNum type="romanUcPeriod"/>
              <a:defRPr/>
            </a:lvl1pPr>
            <a:lvl2pPr marL="857250" indent="-400050">
              <a:buFont typeface="+mj-lt"/>
              <a:buAutoNum type="arabicPeriod"/>
              <a:defRPr>
                <a:solidFill>
                  <a:srgbClr val="5582D2"/>
                </a:solidFill>
              </a:defRPr>
            </a:lvl2pPr>
            <a:lvl3pPr marL="1314450" indent="-400050">
              <a:buFont typeface="+mj-lt"/>
              <a:buAutoNum type="romanUcPeriod"/>
              <a:defRPr/>
            </a:lvl3pPr>
            <a:lvl4pPr marL="1657350" indent="-285750">
              <a:buFont typeface="+mj-lt"/>
              <a:buAutoNum type="romanUcPeriod"/>
              <a:defRPr/>
            </a:lvl4pPr>
            <a:lvl5pPr marL="2114550" indent="-285750">
              <a:buFont typeface="+mj-lt"/>
              <a:buAutoNum type="romanUcPeriod"/>
              <a:defRPr/>
            </a:lvl5pPr>
          </a:lstStyle>
          <a:p>
            <a:pPr lvl="0"/>
            <a:r>
              <a:rPr lang="fr-FR"/>
              <a:t>Grand titre</a:t>
            </a:r>
          </a:p>
          <a:p>
            <a:pPr lvl="1"/>
            <a:r>
              <a:rPr lang="fr-FR"/>
              <a:t>Sous-titre</a:t>
            </a:r>
          </a:p>
          <a:p>
            <a:pPr lvl="1"/>
            <a:r>
              <a:rPr lang="fr-FR"/>
              <a:t>….</a:t>
            </a:r>
          </a:p>
          <a:p>
            <a:pPr lvl="1"/>
            <a:r>
              <a:rPr lang="fr-FR"/>
              <a:t>….</a:t>
            </a:r>
          </a:p>
          <a:p>
            <a:pPr lvl="1"/>
            <a:endParaRPr lang="fr-FR"/>
          </a:p>
          <a:p>
            <a:pPr lvl="0"/>
            <a:r>
              <a:rPr lang="fr-FR"/>
              <a:t>Grand titre</a:t>
            </a:r>
          </a:p>
          <a:p>
            <a:pPr lvl="0"/>
            <a:r>
              <a:rPr lang="fr-FR"/>
              <a:t>…..</a:t>
            </a:r>
          </a:p>
          <a:p>
            <a:pPr lvl="0"/>
            <a:r>
              <a:rPr lang="fr-FR"/>
              <a:t>…..</a:t>
            </a:r>
          </a:p>
          <a:p>
            <a:pPr lvl="0"/>
            <a:r>
              <a:rPr lang="fr-FR"/>
              <a:t>…..</a:t>
            </a:r>
          </a:p>
          <a:p>
            <a:pPr lvl="0"/>
            <a:r>
              <a:rPr lang="fr-FR"/>
              <a:t> ….</a:t>
            </a:r>
          </a:p>
        </p:txBody>
      </p:sp>
      <p:sp>
        <p:nvSpPr>
          <p:cNvPr id="2" name="Larme 1">
            <a:extLst>
              <a:ext uri="{FF2B5EF4-FFF2-40B4-BE49-F238E27FC236}">
                <a16:creationId xmlns:a16="http://schemas.microsoft.com/office/drawing/2014/main" id="{A8CDB675-53C1-1BD5-F89A-BAEA5EA7741C}"/>
              </a:ext>
            </a:extLst>
          </p:cNvPr>
          <p:cNvSpPr/>
          <p:nvPr userDrawn="1"/>
        </p:nvSpPr>
        <p:spPr>
          <a:xfrm rot="10800000" flipH="1">
            <a:off x="8325853" y="3154632"/>
            <a:ext cx="3866147" cy="3712018"/>
          </a:xfrm>
          <a:prstGeom prst="teardrop">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Forme libre 5">
            <a:extLst>
              <a:ext uri="{FF2B5EF4-FFF2-40B4-BE49-F238E27FC236}">
                <a16:creationId xmlns:a16="http://schemas.microsoft.com/office/drawing/2014/main" id="{9517AAF5-EA34-D8BF-4C77-518FDDE23709}"/>
              </a:ext>
            </a:extLst>
          </p:cNvPr>
          <p:cNvSpPr>
            <a:spLocks/>
          </p:cNvSpPr>
          <p:nvPr userDrawn="1"/>
        </p:nvSpPr>
        <p:spPr>
          <a:xfrm>
            <a:off x="7508761" y="1675874"/>
            <a:ext cx="3852000" cy="3204000"/>
          </a:xfrm>
          <a:custGeom>
            <a:avLst/>
            <a:gdLst>
              <a:gd name="connsiteX0" fmla="*/ 3749992 w 4415345"/>
              <a:gd name="connsiteY0" fmla="*/ 1648567 h 3511596"/>
              <a:gd name="connsiteX1" fmla="*/ 3122041 w 4415345"/>
              <a:gd name="connsiteY1" fmla="*/ 496062 h 3511596"/>
              <a:gd name="connsiteX2" fmla="*/ 1814957 w 4415345"/>
              <a:gd name="connsiteY2" fmla="*/ 0 h 3511596"/>
              <a:gd name="connsiteX3" fmla="*/ 529527 w 4415345"/>
              <a:gd name="connsiteY3" fmla="*/ 516576 h 3511596"/>
              <a:gd name="connsiteX4" fmla="*/ 0 w 4415345"/>
              <a:gd name="connsiteY4" fmla="*/ 1756731 h 3511596"/>
              <a:gd name="connsiteX5" fmla="*/ 529527 w 4415345"/>
              <a:gd name="connsiteY5" fmla="*/ 2995021 h 3511596"/>
              <a:gd name="connsiteX6" fmla="*/ 1814957 w 4415345"/>
              <a:gd name="connsiteY6" fmla="*/ 3511597 h 3511596"/>
              <a:gd name="connsiteX7" fmla="*/ 3496056 w 4415345"/>
              <a:gd name="connsiteY7" fmla="*/ 2456067 h 3511596"/>
              <a:gd name="connsiteX8" fmla="*/ 3891725 w 4415345"/>
              <a:gd name="connsiteY8" fmla="*/ 3420217 h 3511596"/>
              <a:gd name="connsiteX9" fmla="*/ 4415346 w 4415345"/>
              <a:gd name="connsiteY9" fmla="*/ 3420217 h 3511596"/>
              <a:gd name="connsiteX10" fmla="*/ 3749992 w 4415345"/>
              <a:gd name="connsiteY10" fmla="*/ 1650432 h 3511596"/>
              <a:gd name="connsiteX11" fmla="*/ 1814957 w 4415345"/>
              <a:gd name="connsiteY11" fmla="*/ 3037914 h 3511596"/>
              <a:gd name="connsiteX12" fmla="*/ 492125 w 4415345"/>
              <a:gd name="connsiteY12" fmla="*/ 1756731 h 3511596"/>
              <a:gd name="connsiteX13" fmla="*/ 1814957 w 4415345"/>
              <a:gd name="connsiteY13" fmla="*/ 483008 h 3511596"/>
              <a:gd name="connsiteX14" fmla="*/ 3129915 w 4415345"/>
              <a:gd name="connsiteY14" fmla="*/ 1756731 h 3511596"/>
              <a:gd name="connsiteX15" fmla="*/ 1814957 w 4415345"/>
              <a:gd name="connsiteY15" fmla="*/ 3037914 h 351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5345" h="3511596">
                <a:moveTo>
                  <a:pt x="3749992" y="1648567"/>
                </a:moveTo>
                <a:cubicBezTo>
                  <a:pt x="3578733" y="1189803"/>
                  <a:pt x="3435033" y="785121"/>
                  <a:pt x="3122041" y="496062"/>
                </a:cubicBezTo>
                <a:cubicBezTo>
                  <a:pt x="2771648" y="169705"/>
                  <a:pt x="2330704" y="0"/>
                  <a:pt x="1814957" y="0"/>
                </a:cubicBezTo>
                <a:cubicBezTo>
                  <a:pt x="1336612" y="0"/>
                  <a:pt x="874014" y="184625"/>
                  <a:pt x="529527" y="516576"/>
                </a:cubicBezTo>
                <a:cubicBezTo>
                  <a:pt x="187008" y="842932"/>
                  <a:pt x="0" y="1281183"/>
                  <a:pt x="0" y="1756731"/>
                </a:cubicBezTo>
                <a:cubicBezTo>
                  <a:pt x="0" y="2232279"/>
                  <a:pt x="187008" y="2668665"/>
                  <a:pt x="529527" y="2995021"/>
                </a:cubicBezTo>
                <a:cubicBezTo>
                  <a:pt x="874014" y="3328837"/>
                  <a:pt x="1328738" y="3511597"/>
                  <a:pt x="1814957" y="3511597"/>
                </a:cubicBezTo>
                <a:cubicBezTo>
                  <a:pt x="2547239" y="3511597"/>
                  <a:pt x="3159442" y="3136753"/>
                  <a:pt x="3496056" y="2456067"/>
                </a:cubicBezTo>
                <a:lnTo>
                  <a:pt x="3891725" y="3420217"/>
                </a:lnTo>
                <a:lnTo>
                  <a:pt x="4415346" y="3420217"/>
                </a:lnTo>
                <a:lnTo>
                  <a:pt x="3749992" y="1650432"/>
                </a:lnTo>
                <a:close/>
                <a:moveTo>
                  <a:pt x="1814957" y="3037914"/>
                </a:moveTo>
                <a:cubicBezTo>
                  <a:pt x="1082675" y="3037914"/>
                  <a:pt x="492125" y="2465391"/>
                  <a:pt x="492125" y="1756731"/>
                </a:cubicBezTo>
                <a:cubicBezTo>
                  <a:pt x="492125" y="1048071"/>
                  <a:pt x="1082675" y="483008"/>
                  <a:pt x="1814957" y="483008"/>
                </a:cubicBezTo>
                <a:cubicBezTo>
                  <a:pt x="2547239" y="483008"/>
                  <a:pt x="3129915" y="1035017"/>
                  <a:pt x="3129915" y="1756731"/>
                </a:cubicBezTo>
                <a:cubicBezTo>
                  <a:pt x="3129915" y="2478445"/>
                  <a:pt x="2547239" y="3037914"/>
                  <a:pt x="1814957" y="3037914"/>
                </a:cubicBez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w="0" cap="flat">
            <a:noFill/>
            <a:prstDash val="solid"/>
            <a:miter/>
          </a:ln>
        </p:spPr>
        <p:txBody>
          <a:bodyPr rtlCol="0" anchor="ctr"/>
          <a:lstStyle/>
          <a:p>
            <a:endParaRPr lang="fr-FR"/>
          </a:p>
        </p:txBody>
      </p:sp>
      <p:sp>
        <p:nvSpPr>
          <p:cNvPr id="8" name="Forme libre 7">
            <a:extLst>
              <a:ext uri="{FF2B5EF4-FFF2-40B4-BE49-F238E27FC236}">
                <a16:creationId xmlns:a16="http://schemas.microsoft.com/office/drawing/2014/main" id="{C10EB729-8B00-D924-074F-B11F2ED51D36}"/>
              </a:ext>
            </a:extLst>
          </p:cNvPr>
          <p:cNvSpPr/>
          <p:nvPr userDrawn="1"/>
        </p:nvSpPr>
        <p:spPr>
          <a:xfrm>
            <a:off x="8398343" y="2601262"/>
            <a:ext cx="1387613" cy="1379544"/>
          </a:xfrm>
          <a:custGeom>
            <a:avLst/>
            <a:gdLst>
              <a:gd name="connsiteX0" fmla="*/ 795274 w 1590548"/>
              <a:gd name="connsiteY0" fmla="*/ 0 h 1506834"/>
              <a:gd name="connsiteX1" fmla="*/ 0 w 1590548"/>
              <a:gd name="connsiteY1" fmla="*/ 753417 h 1506834"/>
              <a:gd name="connsiteX2" fmla="*/ 795274 w 1590548"/>
              <a:gd name="connsiteY2" fmla="*/ 1506835 h 1506834"/>
              <a:gd name="connsiteX3" fmla="*/ 1590548 w 1590548"/>
              <a:gd name="connsiteY3" fmla="*/ 753417 h 1506834"/>
              <a:gd name="connsiteX4" fmla="*/ 795274 w 1590548"/>
              <a:gd name="connsiteY4" fmla="*/ 0 h 150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548" h="1506834">
                <a:moveTo>
                  <a:pt x="795274" y="0"/>
                </a:moveTo>
                <a:cubicBezTo>
                  <a:pt x="356299" y="0"/>
                  <a:pt x="0" y="337546"/>
                  <a:pt x="0" y="753417"/>
                </a:cubicBezTo>
                <a:cubicBezTo>
                  <a:pt x="0" y="1169289"/>
                  <a:pt x="354330" y="1506835"/>
                  <a:pt x="795274" y="1506835"/>
                </a:cubicBezTo>
                <a:cubicBezTo>
                  <a:pt x="1236218" y="1506835"/>
                  <a:pt x="1590548" y="1169289"/>
                  <a:pt x="1590548" y="753417"/>
                </a:cubicBezTo>
                <a:cubicBezTo>
                  <a:pt x="1590548" y="337546"/>
                  <a:pt x="1234250" y="0"/>
                  <a:pt x="795274" y="0"/>
                </a:cubicBezTo>
                <a:close/>
              </a:path>
            </a:pathLst>
          </a:custGeom>
          <a:solidFill>
            <a:srgbClr val="5582D2"/>
          </a:solidFill>
          <a:ln w="0" cap="flat">
            <a:noFill/>
            <a:prstDash val="solid"/>
            <a:miter/>
          </a:ln>
        </p:spPr>
        <p:txBody>
          <a:bodyPr rtlCol="0" anchor="ctr"/>
          <a:lstStyle/>
          <a:p>
            <a:endParaRPr lang="fr-FR"/>
          </a:p>
        </p:txBody>
      </p:sp>
      <p:sp>
        <p:nvSpPr>
          <p:cNvPr id="11" name="Arc plein 10">
            <a:extLst>
              <a:ext uri="{FF2B5EF4-FFF2-40B4-BE49-F238E27FC236}">
                <a16:creationId xmlns:a16="http://schemas.microsoft.com/office/drawing/2014/main" id="{5F2E051F-B1B8-8D42-3CBC-3899CE17FE57}"/>
              </a:ext>
            </a:extLst>
          </p:cNvPr>
          <p:cNvSpPr/>
          <p:nvPr userDrawn="1"/>
        </p:nvSpPr>
        <p:spPr>
          <a:xfrm rot="16200000">
            <a:off x="11090170" y="1076070"/>
            <a:ext cx="2215154" cy="2215154"/>
          </a:xfrm>
          <a:prstGeom prst="blockArc">
            <a:avLst/>
          </a:prstGeom>
          <a:solidFill>
            <a:srgbClr val="F5A24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pic>
        <p:nvPicPr>
          <p:cNvPr id="3" name="Image 2">
            <a:extLst>
              <a:ext uri="{FF2B5EF4-FFF2-40B4-BE49-F238E27FC236}">
                <a16:creationId xmlns:a16="http://schemas.microsoft.com/office/drawing/2014/main" id="{9EB3BE3B-45C8-22E2-B08C-7B64D48B81EE}"/>
              </a:ext>
            </a:extLst>
          </p:cNvPr>
          <p:cNvPicPr>
            <a:picLocks noChangeAspect="1"/>
          </p:cNvPicPr>
          <p:nvPr userDrawn="1"/>
        </p:nvPicPr>
        <p:blipFill>
          <a:blip r:embed="rId3"/>
          <a:stretch>
            <a:fillRect/>
          </a:stretch>
        </p:blipFill>
        <p:spPr>
          <a:xfrm>
            <a:off x="10451407" y="203208"/>
            <a:ext cx="1492044" cy="528239"/>
          </a:xfrm>
          <a:prstGeom prst="rect">
            <a:avLst/>
          </a:prstGeom>
        </p:spPr>
      </p:pic>
    </p:spTree>
    <p:extLst>
      <p:ext uri="{BB962C8B-B14F-4D97-AF65-F5344CB8AC3E}">
        <p14:creationId xmlns:p14="http://schemas.microsoft.com/office/powerpoint/2010/main" val="4237695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NNOV - Titres+Sous-titr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36A053-9A73-A84D-3D41-553E819D3ECD}"/>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space réservé du texte 14">
            <a:extLst>
              <a:ext uri="{FF2B5EF4-FFF2-40B4-BE49-F238E27FC236}">
                <a16:creationId xmlns:a16="http://schemas.microsoft.com/office/drawing/2014/main" id="{5E489967-B4AB-C761-34D7-5CC4B99DD049}"/>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1">
                <a:solidFill>
                  <a:srgbClr val="5582D2"/>
                </a:solidFill>
              </a:defRPr>
            </a:lvl1pPr>
          </a:lstStyle>
          <a:p>
            <a:pPr lvl="0"/>
            <a:r>
              <a:rPr lang="fr-FR"/>
              <a:t>Sous-titre</a:t>
            </a:r>
          </a:p>
        </p:txBody>
      </p:sp>
      <p:sp>
        <p:nvSpPr>
          <p:cNvPr id="16" name="Espace réservé du texte 14">
            <a:extLst>
              <a:ext uri="{FF2B5EF4-FFF2-40B4-BE49-F238E27FC236}">
                <a16:creationId xmlns:a16="http://schemas.microsoft.com/office/drawing/2014/main" id="{F0DD468D-ED1E-1515-652B-92C35D18BF69}"/>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pic>
        <p:nvPicPr>
          <p:cNvPr id="2" name="Image 1">
            <a:extLst>
              <a:ext uri="{FF2B5EF4-FFF2-40B4-BE49-F238E27FC236}">
                <a16:creationId xmlns:a16="http://schemas.microsoft.com/office/drawing/2014/main" id="{A551517D-BE4D-6961-62B6-CF5283425098}"/>
              </a:ext>
            </a:extLst>
          </p:cNvPr>
          <p:cNvPicPr>
            <a:picLocks noChangeAspect="1"/>
          </p:cNvPicPr>
          <p:nvPr userDrawn="1"/>
        </p:nvPicPr>
        <p:blipFill>
          <a:blip r:embed="rId2"/>
          <a:stretch>
            <a:fillRect/>
          </a:stretch>
        </p:blipFill>
        <p:spPr>
          <a:xfrm>
            <a:off x="10451407" y="203208"/>
            <a:ext cx="1492044" cy="528239"/>
          </a:xfrm>
          <a:prstGeom prst="rect">
            <a:avLst/>
          </a:prstGeom>
        </p:spPr>
      </p:pic>
    </p:spTree>
    <p:extLst>
      <p:ext uri="{BB962C8B-B14F-4D97-AF65-F5344CB8AC3E}">
        <p14:creationId xmlns:p14="http://schemas.microsoft.com/office/powerpoint/2010/main" val="41612866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NNOV - Grand Titre seul">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224931-EEC2-70AE-13AE-2D52A66F75B4}"/>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texte 14">
            <a:extLst>
              <a:ext uri="{FF2B5EF4-FFF2-40B4-BE49-F238E27FC236}">
                <a16:creationId xmlns:a16="http://schemas.microsoft.com/office/drawing/2014/main" id="{43966498-6EC2-382C-F668-DCEDB7114106}"/>
              </a:ext>
            </a:extLst>
          </p:cNvPr>
          <p:cNvSpPr>
            <a:spLocks noGrp="1"/>
          </p:cNvSpPr>
          <p:nvPr>
            <p:ph type="body" sz="quarter" idx="11" hasCustomPrompt="1"/>
          </p:nvPr>
        </p:nvSpPr>
        <p:spPr>
          <a:xfrm>
            <a:off x="376775" y="336774"/>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pic>
        <p:nvPicPr>
          <p:cNvPr id="5" name="Image 4">
            <a:extLst>
              <a:ext uri="{FF2B5EF4-FFF2-40B4-BE49-F238E27FC236}">
                <a16:creationId xmlns:a16="http://schemas.microsoft.com/office/drawing/2014/main" id="{EA0582B8-C4A9-1BDA-6873-A99913A74899}"/>
              </a:ext>
            </a:extLst>
          </p:cNvPr>
          <p:cNvPicPr>
            <a:picLocks noChangeAspect="1"/>
          </p:cNvPicPr>
          <p:nvPr userDrawn="1"/>
        </p:nvPicPr>
        <p:blipFill>
          <a:blip r:embed="rId2"/>
          <a:stretch>
            <a:fillRect/>
          </a:stretch>
        </p:blipFill>
        <p:spPr>
          <a:xfrm>
            <a:off x="10451407" y="203208"/>
            <a:ext cx="1492044" cy="528239"/>
          </a:xfrm>
          <a:prstGeom prst="rect">
            <a:avLst/>
          </a:prstGeom>
        </p:spPr>
      </p:pic>
    </p:spTree>
    <p:extLst>
      <p:ext uri="{BB962C8B-B14F-4D97-AF65-F5344CB8AC3E}">
        <p14:creationId xmlns:p14="http://schemas.microsoft.com/office/powerpoint/2010/main" val="664165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RSE- Sommaire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991E18C-8864-7CEB-CCD7-11A23967F40C}"/>
              </a:ext>
            </a:extLst>
          </p:cNvPr>
          <p:cNvSpPr/>
          <p:nvPr userDrawn="1"/>
        </p:nvSpPr>
        <p:spPr>
          <a:xfrm>
            <a:off x="0" y="0"/>
            <a:ext cx="12192000" cy="6869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Larme 11">
            <a:extLst>
              <a:ext uri="{FF2B5EF4-FFF2-40B4-BE49-F238E27FC236}">
                <a16:creationId xmlns:a16="http://schemas.microsoft.com/office/drawing/2014/main" id="{8A8F12EA-C404-F256-A4DA-90FEDA592B9B}"/>
              </a:ext>
            </a:extLst>
          </p:cNvPr>
          <p:cNvSpPr/>
          <p:nvPr userDrawn="1"/>
        </p:nvSpPr>
        <p:spPr>
          <a:xfrm rot="10800000" flipH="1">
            <a:off x="8325853" y="3154632"/>
            <a:ext cx="3866147" cy="3712018"/>
          </a:xfrm>
          <a:prstGeom prst="teardrop">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Forme libre 13">
            <a:extLst>
              <a:ext uri="{FF2B5EF4-FFF2-40B4-BE49-F238E27FC236}">
                <a16:creationId xmlns:a16="http://schemas.microsoft.com/office/drawing/2014/main" id="{0BBDFDCB-FA1F-CC21-C96D-555EE30B8E9B}"/>
              </a:ext>
            </a:extLst>
          </p:cNvPr>
          <p:cNvSpPr/>
          <p:nvPr/>
        </p:nvSpPr>
        <p:spPr>
          <a:xfrm>
            <a:off x="9471940" y="5393140"/>
            <a:ext cx="171734" cy="170735"/>
          </a:xfrm>
          <a:custGeom>
            <a:avLst/>
            <a:gdLst>
              <a:gd name="connsiteX0" fmla="*/ 0 w 196850"/>
              <a:gd name="connsiteY0" fmla="*/ 0 h 186489"/>
              <a:gd name="connsiteX1" fmla="*/ 0 w 196850"/>
              <a:gd name="connsiteY1" fmla="*/ 0 h 186489"/>
              <a:gd name="connsiteX2" fmla="*/ 0 w 196850"/>
              <a:gd name="connsiteY2" fmla="*/ 0 h 186489"/>
              <a:gd name="connsiteX3" fmla="*/ 0 w 196850"/>
              <a:gd name="connsiteY3" fmla="*/ 0 h 186489"/>
            </a:gdLst>
            <a:ahLst/>
            <a:cxnLst>
              <a:cxn ang="0">
                <a:pos x="connsiteX0" y="connsiteY0"/>
              </a:cxn>
              <a:cxn ang="0">
                <a:pos x="connsiteX1" y="connsiteY1"/>
              </a:cxn>
              <a:cxn ang="0">
                <a:pos x="connsiteX2" y="connsiteY2"/>
              </a:cxn>
              <a:cxn ang="0">
                <a:pos x="connsiteX3" y="connsiteY3"/>
              </a:cxn>
            </a:cxnLst>
            <a:rect l="l" t="t" r="r" b="b"/>
            <a:pathLst>
              <a:path w="196850" h="186489">
                <a:moveTo>
                  <a:pt x="0" y="0"/>
                </a:moveTo>
                <a:lnTo>
                  <a:pt x="0" y="0"/>
                </a:lnTo>
                <a:lnTo>
                  <a:pt x="0" y="0"/>
                </a:lnTo>
                <a:lnTo>
                  <a:pt x="0" y="0"/>
                </a:lnTo>
                <a:close/>
              </a:path>
            </a:pathLst>
          </a:custGeom>
          <a:blipFill>
            <a:blip r:embed="rId2">
              <a:extLst>
                <a:ext uri="{28A0092B-C50C-407E-A947-70E740481C1C}">
                  <a14:useLocalDpi xmlns:a14="http://schemas.microsoft.com/office/drawing/2010/main"/>
                </a:ext>
              </a:extLst>
            </a:blip>
            <a:stretch>
              <a:fillRect/>
            </a:stretch>
          </a:blipFill>
          <a:ln w="0" cap="flat">
            <a:noFill/>
            <a:prstDash val="solid"/>
            <a:miter/>
          </a:ln>
        </p:spPr>
        <p:txBody>
          <a:bodyPr rtlCol="0" anchor="ctr"/>
          <a:lstStyle/>
          <a:p>
            <a:endParaRPr lang="fr-FR"/>
          </a:p>
        </p:txBody>
      </p:sp>
      <p:sp>
        <p:nvSpPr>
          <p:cNvPr id="15" name="Forme libre 14">
            <a:extLst>
              <a:ext uri="{FF2B5EF4-FFF2-40B4-BE49-F238E27FC236}">
                <a16:creationId xmlns:a16="http://schemas.microsoft.com/office/drawing/2014/main" id="{343FC162-FAFC-BD24-D738-E6F0CD7A538C}"/>
              </a:ext>
            </a:extLst>
          </p:cNvPr>
          <p:cNvSpPr>
            <a:spLocks/>
          </p:cNvSpPr>
          <p:nvPr/>
        </p:nvSpPr>
        <p:spPr>
          <a:xfrm>
            <a:off x="7508761" y="1675874"/>
            <a:ext cx="3852000" cy="3204000"/>
          </a:xfrm>
          <a:custGeom>
            <a:avLst/>
            <a:gdLst>
              <a:gd name="connsiteX0" fmla="*/ 3749992 w 4415345"/>
              <a:gd name="connsiteY0" fmla="*/ 1648567 h 3511596"/>
              <a:gd name="connsiteX1" fmla="*/ 3122041 w 4415345"/>
              <a:gd name="connsiteY1" fmla="*/ 496062 h 3511596"/>
              <a:gd name="connsiteX2" fmla="*/ 1814957 w 4415345"/>
              <a:gd name="connsiteY2" fmla="*/ 0 h 3511596"/>
              <a:gd name="connsiteX3" fmla="*/ 529527 w 4415345"/>
              <a:gd name="connsiteY3" fmla="*/ 516576 h 3511596"/>
              <a:gd name="connsiteX4" fmla="*/ 0 w 4415345"/>
              <a:gd name="connsiteY4" fmla="*/ 1756731 h 3511596"/>
              <a:gd name="connsiteX5" fmla="*/ 529527 w 4415345"/>
              <a:gd name="connsiteY5" fmla="*/ 2995021 h 3511596"/>
              <a:gd name="connsiteX6" fmla="*/ 1814957 w 4415345"/>
              <a:gd name="connsiteY6" fmla="*/ 3511597 h 3511596"/>
              <a:gd name="connsiteX7" fmla="*/ 3496056 w 4415345"/>
              <a:gd name="connsiteY7" fmla="*/ 2456067 h 3511596"/>
              <a:gd name="connsiteX8" fmla="*/ 3891725 w 4415345"/>
              <a:gd name="connsiteY8" fmla="*/ 3420217 h 3511596"/>
              <a:gd name="connsiteX9" fmla="*/ 4415346 w 4415345"/>
              <a:gd name="connsiteY9" fmla="*/ 3420217 h 3511596"/>
              <a:gd name="connsiteX10" fmla="*/ 3749992 w 4415345"/>
              <a:gd name="connsiteY10" fmla="*/ 1650432 h 3511596"/>
              <a:gd name="connsiteX11" fmla="*/ 1814957 w 4415345"/>
              <a:gd name="connsiteY11" fmla="*/ 3037914 h 3511596"/>
              <a:gd name="connsiteX12" fmla="*/ 492125 w 4415345"/>
              <a:gd name="connsiteY12" fmla="*/ 1756731 h 3511596"/>
              <a:gd name="connsiteX13" fmla="*/ 1814957 w 4415345"/>
              <a:gd name="connsiteY13" fmla="*/ 483008 h 3511596"/>
              <a:gd name="connsiteX14" fmla="*/ 3129915 w 4415345"/>
              <a:gd name="connsiteY14" fmla="*/ 1756731 h 3511596"/>
              <a:gd name="connsiteX15" fmla="*/ 1814957 w 4415345"/>
              <a:gd name="connsiteY15" fmla="*/ 3037914 h 351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5345" h="3511596">
                <a:moveTo>
                  <a:pt x="3749992" y="1648567"/>
                </a:moveTo>
                <a:cubicBezTo>
                  <a:pt x="3578733" y="1189803"/>
                  <a:pt x="3435033" y="785121"/>
                  <a:pt x="3122041" y="496062"/>
                </a:cubicBezTo>
                <a:cubicBezTo>
                  <a:pt x="2771648" y="169705"/>
                  <a:pt x="2330704" y="0"/>
                  <a:pt x="1814957" y="0"/>
                </a:cubicBezTo>
                <a:cubicBezTo>
                  <a:pt x="1336612" y="0"/>
                  <a:pt x="874014" y="184625"/>
                  <a:pt x="529527" y="516576"/>
                </a:cubicBezTo>
                <a:cubicBezTo>
                  <a:pt x="187008" y="842932"/>
                  <a:pt x="0" y="1281183"/>
                  <a:pt x="0" y="1756731"/>
                </a:cubicBezTo>
                <a:cubicBezTo>
                  <a:pt x="0" y="2232279"/>
                  <a:pt x="187008" y="2668665"/>
                  <a:pt x="529527" y="2995021"/>
                </a:cubicBezTo>
                <a:cubicBezTo>
                  <a:pt x="874014" y="3328837"/>
                  <a:pt x="1328738" y="3511597"/>
                  <a:pt x="1814957" y="3511597"/>
                </a:cubicBezTo>
                <a:cubicBezTo>
                  <a:pt x="2547239" y="3511597"/>
                  <a:pt x="3159442" y="3136753"/>
                  <a:pt x="3496056" y="2456067"/>
                </a:cubicBezTo>
                <a:lnTo>
                  <a:pt x="3891725" y="3420217"/>
                </a:lnTo>
                <a:lnTo>
                  <a:pt x="4415346" y="3420217"/>
                </a:lnTo>
                <a:lnTo>
                  <a:pt x="3749992" y="1650432"/>
                </a:lnTo>
                <a:close/>
                <a:moveTo>
                  <a:pt x="1814957" y="3037914"/>
                </a:moveTo>
                <a:cubicBezTo>
                  <a:pt x="1082675" y="3037914"/>
                  <a:pt x="492125" y="2465391"/>
                  <a:pt x="492125" y="1756731"/>
                </a:cubicBezTo>
                <a:cubicBezTo>
                  <a:pt x="492125" y="1048071"/>
                  <a:pt x="1082675" y="483008"/>
                  <a:pt x="1814957" y="483008"/>
                </a:cubicBezTo>
                <a:cubicBezTo>
                  <a:pt x="2547239" y="483008"/>
                  <a:pt x="3129915" y="1035017"/>
                  <a:pt x="3129915" y="1756731"/>
                </a:cubicBezTo>
                <a:cubicBezTo>
                  <a:pt x="3129915" y="2478445"/>
                  <a:pt x="2547239" y="3037914"/>
                  <a:pt x="1814957" y="3037914"/>
                </a:cubicBezTo>
                <a:close/>
              </a:path>
            </a:pathLst>
          </a:custGeom>
          <a:blipFill>
            <a:blip r:embed="rId3" cstate="screen">
              <a:extLst>
                <a:ext uri="{28A0092B-C50C-407E-A947-70E740481C1C}">
                  <a14:useLocalDpi xmlns:a14="http://schemas.microsoft.com/office/drawing/2010/main"/>
                </a:ext>
              </a:extLst>
            </a:blip>
            <a:stretch>
              <a:fillRect/>
            </a:stretch>
          </a:blipFill>
          <a:ln w="0" cap="flat">
            <a:noFill/>
            <a:prstDash val="solid"/>
            <a:miter/>
          </a:ln>
        </p:spPr>
        <p:txBody>
          <a:bodyPr rtlCol="0" anchor="ctr"/>
          <a:lstStyle/>
          <a:p>
            <a:endParaRPr lang="fr-FR"/>
          </a:p>
        </p:txBody>
      </p:sp>
      <p:sp>
        <p:nvSpPr>
          <p:cNvPr id="16" name="Forme libre 15">
            <a:extLst>
              <a:ext uri="{FF2B5EF4-FFF2-40B4-BE49-F238E27FC236}">
                <a16:creationId xmlns:a16="http://schemas.microsoft.com/office/drawing/2014/main" id="{140DBBF0-2B23-E986-9142-FB17FEEDE9A8}"/>
              </a:ext>
            </a:extLst>
          </p:cNvPr>
          <p:cNvSpPr/>
          <p:nvPr/>
        </p:nvSpPr>
        <p:spPr>
          <a:xfrm>
            <a:off x="8398343" y="2601262"/>
            <a:ext cx="1387613" cy="1379544"/>
          </a:xfrm>
          <a:custGeom>
            <a:avLst/>
            <a:gdLst>
              <a:gd name="connsiteX0" fmla="*/ 795274 w 1590548"/>
              <a:gd name="connsiteY0" fmla="*/ 0 h 1506834"/>
              <a:gd name="connsiteX1" fmla="*/ 0 w 1590548"/>
              <a:gd name="connsiteY1" fmla="*/ 753417 h 1506834"/>
              <a:gd name="connsiteX2" fmla="*/ 795274 w 1590548"/>
              <a:gd name="connsiteY2" fmla="*/ 1506835 h 1506834"/>
              <a:gd name="connsiteX3" fmla="*/ 1590548 w 1590548"/>
              <a:gd name="connsiteY3" fmla="*/ 753417 h 1506834"/>
              <a:gd name="connsiteX4" fmla="*/ 795274 w 1590548"/>
              <a:gd name="connsiteY4" fmla="*/ 0 h 150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548" h="1506834">
                <a:moveTo>
                  <a:pt x="795274" y="0"/>
                </a:moveTo>
                <a:cubicBezTo>
                  <a:pt x="356299" y="0"/>
                  <a:pt x="0" y="337546"/>
                  <a:pt x="0" y="753417"/>
                </a:cubicBezTo>
                <a:cubicBezTo>
                  <a:pt x="0" y="1169289"/>
                  <a:pt x="354330" y="1506835"/>
                  <a:pt x="795274" y="1506835"/>
                </a:cubicBezTo>
                <a:cubicBezTo>
                  <a:pt x="1236218" y="1506835"/>
                  <a:pt x="1590548" y="1169289"/>
                  <a:pt x="1590548" y="753417"/>
                </a:cubicBezTo>
                <a:cubicBezTo>
                  <a:pt x="1590548" y="337546"/>
                  <a:pt x="1234250" y="0"/>
                  <a:pt x="795274" y="0"/>
                </a:cubicBezTo>
                <a:close/>
              </a:path>
            </a:pathLst>
          </a:custGeom>
          <a:solidFill>
            <a:srgbClr val="52C491"/>
          </a:solidFill>
          <a:ln w="0" cap="flat">
            <a:noFill/>
            <a:prstDash val="solid"/>
            <a:miter/>
          </a:ln>
        </p:spPr>
        <p:txBody>
          <a:bodyPr rtlCol="0" anchor="ctr"/>
          <a:lstStyle/>
          <a:p>
            <a:endParaRPr lang="fr-FR"/>
          </a:p>
        </p:txBody>
      </p:sp>
      <p:sp>
        <p:nvSpPr>
          <p:cNvPr id="17" name="Arc plein 16">
            <a:extLst>
              <a:ext uri="{FF2B5EF4-FFF2-40B4-BE49-F238E27FC236}">
                <a16:creationId xmlns:a16="http://schemas.microsoft.com/office/drawing/2014/main" id="{242BDBEB-E7E0-8372-9FEB-DFCD957B1670}"/>
              </a:ext>
            </a:extLst>
          </p:cNvPr>
          <p:cNvSpPr/>
          <p:nvPr userDrawn="1"/>
        </p:nvSpPr>
        <p:spPr>
          <a:xfrm rot="16200000">
            <a:off x="11090170" y="1076070"/>
            <a:ext cx="2215154" cy="2215154"/>
          </a:xfrm>
          <a:prstGeom prst="blockArc">
            <a:avLst/>
          </a:prstGeom>
          <a:solidFill>
            <a:srgbClr val="F5A24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11" name="Espace réservé du texte 8">
            <a:extLst>
              <a:ext uri="{FF2B5EF4-FFF2-40B4-BE49-F238E27FC236}">
                <a16:creationId xmlns:a16="http://schemas.microsoft.com/office/drawing/2014/main" id="{7E935070-C27D-857C-325F-3E557BBDDBBD}"/>
              </a:ext>
            </a:extLst>
          </p:cNvPr>
          <p:cNvSpPr>
            <a:spLocks noGrp="1"/>
          </p:cNvSpPr>
          <p:nvPr userDrawn="1">
            <p:ph type="body" sz="quarter" idx="10" hasCustomPrompt="1"/>
          </p:nvPr>
        </p:nvSpPr>
        <p:spPr>
          <a:xfrm>
            <a:off x="808073" y="1285925"/>
            <a:ext cx="5287927" cy="4686943"/>
          </a:xfrm>
        </p:spPr>
        <p:txBody>
          <a:bodyPr/>
          <a:lstStyle>
            <a:lvl1pPr marL="514350" indent="-514350">
              <a:buFont typeface="+mj-lt"/>
              <a:buAutoNum type="romanUcPeriod"/>
              <a:defRPr/>
            </a:lvl1pPr>
            <a:lvl2pPr marL="457200" indent="0">
              <a:buFont typeface="+mj-lt"/>
              <a:buNone/>
              <a:defRPr>
                <a:solidFill>
                  <a:srgbClr val="52C491"/>
                </a:solidFill>
              </a:defRPr>
            </a:lvl2pPr>
            <a:lvl3pPr marL="1314450" indent="-400050">
              <a:buFont typeface="+mj-lt"/>
              <a:buAutoNum type="romanUcPeriod"/>
              <a:defRPr/>
            </a:lvl3pPr>
            <a:lvl4pPr marL="1657350" indent="-285750">
              <a:buFont typeface="+mj-lt"/>
              <a:buAutoNum type="romanUcPeriod"/>
              <a:defRPr/>
            </a:lvl4pPr>
            <a:lvl5pPr marL="2114550" indent="-285750">
              <a:buFont typeface="+mj-lt"/>
              <a:buAutoNum type="romanUcPeriod"/>
              <a:defRPr/>
            </a:lvl5pPr>
          </a:lstStyle>
          <a:p>
            <a:pPr lvl="0"/>
            <a:r>
              <a:rPr lang="fr-FR"/>
              <a:t>Grand titre</a:t>
            </a:r>
          </a:p>
          <a:p>
            <a:pPr lvl="0"/>
            <a:r>
              <a:rPr lang="fr-FR"/>
              <a:t>Grand titre</a:t>
            </a:r>
          </a:p>
          <a:p>
            <a:pPr lvl="0"/>
            <a:r>
              <a:rPr lang="fr-FR"/>
              <a:t>…..</a:t>
            </a:r>
          </a:p>
          <a:p>
            <a:pPr lvl="0"/>
            <a:r>
              <a:rPr lang="fr-FR"/>
              <a:t>…..</a:t>
            </a:r>
          </a:p>
          <a:p>
            <a:pPr lvl="0"/>
            <a:r>
              <a:rPr lang="fr-FR"/>
              <a:t>…..</a:t>
            </a:r>
          </a:p>
          <a:p>
            <a:pPr lvl="0"/>
            <a:r>
              <a:rPr lang="fr-FR"/>
              <a:t> </a:t>
            </a:r>
          </a:p>
        </p:txBody>
      </p:sp>
      <p:pic>
        <p:nvPicPr>
          <p:cNvPr id="2" name="Image 1" descr="Une image contenant Graphique, graphisme, clipart, conception&#10;&#10;Description générée automatiquement">
            <a:extLst>
              <a:ext uri="{FF2B5EF4-FFF2-40B4-BE49-F238E27FC236}">
                <a16:creationId xmlns:a16="http://schemas.microsoft.com/office/drawing/2014/main" id="{4B261908-682E-0A3C-D05C-A0E3AEC3CE9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632972" y="203208"/>
            <a:ext cx="1310479" cy="449427"/>
          </a:xfrm>
          <a:prstGeom prst="rect">
            <a:avLst/>
          </a:prstGeom>
        </p:spPr>
      </p:pic>
    </p:spTree>
    <p:extLst>
      <p:ext uri="{BB962C8B-B14F-4D97-AF65-F5344CB8AC3E}">
        <p14:creationId xmlns:p14="http://schemas.microsoft.com/office/powerpoint/2010/main" val="41930620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RSE- Sommaire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3F879E9-593F-E832-6CCF-E7B0BD292E13}"/>
              </a:ext>
            </a:extLst>
          </p:cNvPr>
          <p:cNvSpPr/>
          <p:nvPr userDrawn="1"/>
        </p:nvSpPr>
        <p:spPr>
          <a:xfrm>
            <a:off x="0" y="0"/>
            <a:ext cx="12192000" cy="6869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Larme 5">
            <a:extLst>
              <a:ext uri="{FF2B5EF4-FFF2-40B4-BE49-F238E27FC236}">
                <a16:creationId xmlns:a16="http://schemas.microsoft.com/office/drawing/2014/main" id="{8E3E8632-E685-9445-3560-CB71BE0CD087}"/>
              </a:ext>
            </a:extLst>
          </p:cNvPr>
          <p:cNvSpPr/>
          <p:nvPr userDrawn="1"/>
        </p:nvSpPr>
        <p:spPr>
          <a:xfrm rot="10800000" flipH="1">
            <a:off x="8325853" y="3154632"/>
            <a:ext cx="3866147" cy="3712018"/>
          </a:xfrm>
          <a:prstGeom prst="teardrop">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orme libre 7">
            <a:extLst>
              <a:ext uri="{FF2B5EF4-FFF2-40B4-BE49-F238E27FC236}">
                <a16:creationId xmlns:a16="http://schemas.microsoft.com/office/drawing/2014/main" id="{A7D40880-54FD-0997-EE26-F4A647C4D13B}"/>
              </a:ext>
            </a:extLst>
          </p:cNvPr>
          <p:cNvSpPr>
            <a:spLocks/>
          </p:cNvSpPr>
          <p:nvPr userDrawn="1"/>
        </p:nvSpPr>
        <p:spPr>
          <a:xfrm>
            <a:off x="7508761" y="1675874"/>
            <a:ext cx="3852000" cy="3204000"/>
          </a:xfrm>
          <a:custGeom>
            <a:avLst/>
            <a:gdLst>
              <a:gd name="connsiteX0" fmla="*/ 3749992 w 4415345"/>
              <a:gd name="connsiteY0" fmla="*/ 1648567 h 3511596"/>
              <a:gd name="connsiteX1" fmla="*/ 3122041 w 4415345"/>
              <a:gd name="connsiteY1" fmla="*/ 496062 h 3511596"/>
              <a:gd name="connsiteX2" fmla="*/ 1814957 w 4415345"/>
              <a:gd name="connsiteY2" fmla="*/ 0 h 3511596"/>
              <a:gd name="connsiteX3" fmla="*/ 529527 w 4415345"/>
              <a:gd name="connsiteY3" fmla="*/ 516576 h 3511596"/>
              <a:gd name="connsiteX4" fmla="*/ 0 w 4415345"/>
              <a:gd name="connsiteY4" fmla="*/ 1756731 h 3511596"/>
              <a:gd name="connsiteX5" fmla="*/ 529527 w 4415345"/>
              <a:gd name="connsiteY5" fmla="*/ 2995021 h 3511596"/>
              <a:gd name="connsiteX6" fmla="*/ 1814957 w 4415345"/>
              <a:gd name="connsiteY6" fmla="*/ 3511597 h 3511596"/>
              <a:gd name="connsiteX7" fmla="*/ 3496056 w 4415345"/>
              <a:gd name="connsiteY7" fmla="*/ 2456067 h 3511596"/>
              <a:gd name="connsiteX8" fmla="*/ 3891725 w 4415345"/>
              <a:gd name="connsiteY8" fmla="*/ 3420217 h 3511596"/>
              <a:gd name="connsiteX9" fmla="*/ 4415346 w 4415345"/>
              <a:gd name="connsiteY9" fmla="*/ 3420217 h 3511596"/>
              <a:gd name="connsiteX10" fmla="*/ 3749992 w 4415345"/>
              <a:gd name="connsiteY10" fmla="*/ 1650432 h 3511596"/>
              <a:gd name="connsiteX11" fmla="*/ 1814957 w 4415345"/>
              <a:gd name="connsiteY11" fmla="*/ 3037914 h 3511596"/>
              <a:gd name="connsiteX12" fmla="*/ 492125 w 4415345"/>
              <a:gd name="connsiteY12" fmla="*/ 1756731 h 3511596"/>
              <a:gd name="connsiteX13" fmla="*/ 1814957 w 4415345"/>
              <a:gd name="connsiteY13" fmla="*/ 483008 h 3511596"/>
              <a:gd name="connsiteX14" fmla="*/ 3129915 w 4415345"/>
              <a:gd name="connsiteY14" fmla="*/ 1756731 h 3511596"/>
              <a:gd name="connsiteX15" fmla="*/ 1814957 w 4415345"/>
              <a:gd name="connsiteY15" fmla="*/ 3037914 h 351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5345" h="3511596">
                <a:moveTo>
                  <a:pt x="3749992" y="1648567"/>
                </a:moveTo>
                <a:cubicBezTo>
                  <a:pt x="3578733" y="1189803"/>
                  <a:pt x="3435033" y="785121"/>
                  <a:pt x="3122041" y="496062"/>
                </a:cubicBezTo>
                <a:cubicBezTo>
                  <a:pt x="2771648" y="169705"/>
                  <a:pt x="2330704" y="0"/>
                  <a:pt x="1814957" y="0"/>
                </a:cubicBezTo>
                <a:cubicBezTo>
                  <a:pt x="1336612" y="0"/>
                  <a:pt x="874014" y="184625"/>
                  <a:pt x="529527" y="516576"/>
                </a:cubicBezTo>
                <a:cubicBezTo>
                  <a:pt x="187008" y="842932"/>
                  <a:pt x="0" y="1281183"/>
                  <a:pt x="0" y="1756731"/>
                </a:cubicBezTo>
                <a:cubicBezTo>
                  <a:pt x="0" y="2232279"/>
                  <a:pt x="187008" y="2668665"/>
                  <a:pt x="529527" y="2995021"/>
                </a:cubicBezTo>
                <a:cubicBezTo>
                  <a:pt x="874014" y="3328837"/>
                  <a:pt x="1328738" y="3511597"/>
                  <a:pt x="1814957" y="3511597"/>
                </a:cubicBezTo>
                <a:cubicBezTo>
                  <a:pt x="2547239" y="3511597"/>
                  <a:pt x="3159442" y="3136753"/>
                  <a:pt x="3496056" y="2456067"/>
                </a:cubicBezTo>
                <a:lnTo>
                  <a:pt x="3891725" y="3420217"/>
                </a:lnTo>
                <a:lnTo>
                  <a:pt x="4415346" y="3420217"/>
                </a:lnTo>
                <a:lnTo>
                  <a:pt x="3749992" y="1650432"/>
                </a:lnTo>
                <a:close/>
                <a:moveTo>
                  <a:pt x="1814957" y="3037914"/>
                </a:moveTo>
                <a:cubicBezTo>
                  <a:pt x="1082675" y="3037914"/>
                  <a:pt x="492125" y="2465391"/>
                  <a:pt x="492125" y="1756731"/>
                </a:cubicBezTo>
                <a:cubicBezTo>
                  <a:pt x="492125" y="1048071"/>
                  <a:pt x="1082675" y="483008"/>
                  <a:pt x="1814957" y="483008"/>
                </a:cubicBezTo>
                <a:cubicBezTo>
                  <a:pt x="2547239" y="483008"/>
                  <a:pt x="3129915" y="1035017"/>
                  <a:pt x="3129915" y="1756731"/>
                </a:cubicBezTo>
                <a:cubicBezTo>
                  <a:pt x="3129915" y="2478445"/>
                  <a:pt x="2547239" y="3037914"/>
                  <a:pt x="1814957" y="3037914"/>
                </a:cubicBezTo>
                <a:close/>
              </a:path>
            </a:pathLst>
          </a:custGeom>
          <a:blipFill>
            <a:blip r:embed="rId2" cstate="screen">
              <a:extLst>
                <a:ext uri="{28A0092B-C50C-407E-A947-70E740481C1C}">
                  <a14:useLocalDpi xmlns:a14="http://schemas.microsoft.com/office/drawing/2010/main"/>
                </a:ext>
              </a:extLst>
            </a:blip>
            <a:stretch>
              <a:fillRect/>
            </a:stretch>
          </a:blipFill>
          <a:ln w="0" cap="flat">
            <a:noFill/>
            <a:prstDash val="solid"/>
            <a:miter/>
          </a:ln>
        </p:spPr>
        <p:txBody>
          <a:bodyPr rtlCol="0" anchor="ctr"/>
          <a:lstStyle/>
          <a:p>
            <a:endParaRPr lang="fr-FR"/>
          </a:p>
        </p:txBody>
      </p:sp>
      <p:sp>
        <p:nvSpPr>
          <p:cNvPr id="9" name="Forme libre 8">
            <a:extLst>
              <a:ext uri="{FF2B5EF4-FFF2-40B4-BE49-F238E27FC236}">
                <a16:creationId xmlns:a16="http://schemas.microsoft.com/office/drawing/2014/main" id="{5858BDDD-FFF0-AE8A-09CF-3952564AE02E}"/>
              </a:ext>
            </a:extLst>
          </p:cNvPr>
          <p:cNvSpPr/>
          <p:nvPr userDrawn="1"/>
        </p:nvSpPr>
        <p:spPr>
          <a:xfrm>
            <a:off x="8398343" y="2601262"/>
            <a:ext cx="1387613" cy="1379544"/>
          </a:xfrm>
          <a:custGeom>
            <a:avLst/>
            <a:gdLst>
              <a:gd name="connsiteX0" fmla="*/ 795274 w 1590548"/>
              <a:gd name="connsiteY0" fmla="*/ 0 h 1506834"/>
              <a:gd name="connsiteX1" fmla="*/ 0 w 1590548"/>
              <a:gd name="connsiteY1" fmla="*/ 753417 h 1506834"/>
              <a:gd name="connsiteX2" fmla="*/ 795274 w 1590548"/>
              <a:gd name="connsiteY2" fmla="*/ 1506835 h 1506834"/>
              <a:gd name="connsiteX3" fmla="*/ 1590548 w 1590548"/>
              <a:gd name="connsiteY3" fmla="*/ 753417 h 1506834"/>
              <a:gd name="connsiteX4" fmla="*/ 795274 w 1590548"/>
              <a:gd name="connsiteY4" fmla="*/ 0 h 150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548" h="1506834">
                <a:moveTo>
                  <a:pt x="795274" y="0"/>
                </a:moveTo>
                <a:cubicBezTo>
                  <a:pt x="356299" y="0"/>
                  <a:pt x="0" y="337546"/>
                  <a:pt x="0" y="753417"/>
                </a:cubicBezTo>
                <a:cubicBezTo>
                  <a:pt x="0" y="1169289"/>
                  <a:pt x="354330" y="1506835"/>
                  <a:pt x="795274" y="1506835"/>
                </a:cubicBezTo>
                <a:cubicBezTo>
                  <a:pt x="1236218" y="1506835"/>
                  <a:pt x="1590548" y="1169289"/>
                  <a:pt x="1590548" y="753417"/>
                </a:cubicBezTo>
                <a:cubicBezTo>
                  <a:pt x="1590548" y="337546"/>
                  <a:pt x="1234250" y="0"/>
                  <a:pt x="795274" y="0"/>
                </a:cubicBezTo>
                <a:close/>
              </a:path>
            </a:pathLst>
          </a:custGeom>
          <a:solidFill>
            <a:srgbClr val="52C491"/>
          </a:solidFill>
          <a:ln w="0" cap="flat">
            <a:noFill/>
            <a:prstDash val="solid"/>
            <a:miter/>
          </a:ln>
        </p:spPr>
        <p:txBody>
          <a:bodyPr rtlCol="0" anchor="ctr"/>
          <a:lstStyle/>
          <a:p>
            <a:endParaRPr lang="fr-FR"/>
          </a:p>
        </p:txBody>
      </p:sp>
      <p:sp>
        <p:nvSpPr>
          <p:cNvPr id="12" name="Arc plein 11">
            <a:extLst>
              <a:ext uri="{FF2B5EF4-FFF2-40B4-BE49-F238E27FC236}">
                <a16:creationId xmlns:a16="http://schemas.microsoft.com/office/drawing/2014/main" id="{6A870A74-CF33-F9FA-02A9-1688248238A5}"/>
              </a:ext>
            </a:extLst>
          </p:cNvPr>
          <p:cNvSpPr/>
          <p:nvPr userDrawn="1"/>
        </p:nvSpPr>
        <p:spPr>
          <a:xfrm rot="16200000">
            <a:off x="11090170" y="1076070"/>
            <a:ext cx="2215154" cy="2215154"/>
          </a:xfrm>
          <a:prstGeom prst="blockArc">
            <a:avLst/>
          </a:prstGeom>
          <a:solidFill>
            <a:srgbClr val="F5A24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pic>
        <p:nvPicPr>
          <p:cNvPr id="7" name="Image 6">
            <a:extLst>
              <a:ext uri="{FF2B5EF4-FFF2-40B4-BE49-F238E27FC236}">
                <a16:creationId xmlns:a16="http://schemas.microsoft.com/office/drawing/2014/main" id="{92A15C83-8914-8A78-1495-692C3216278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11" name="Espace réservé du texte 8">
            <a:extLst>
              <a:ext uri="{FF2B5EF4-FFF2-40B4-BE49-F238E27FC236}">
                <a16:creationId xmlns:a16="http://schemas.microsoft.com/office/drawing/2014/main" id="{7E935070-C27D-857C-325F-3E557BBDDBBD}"/>
              </a:ext>
            </a:extLst>
          </p:cNvPr>
          <p:cNvSpPr>
            <a:spLocks noGrp="1"/>
          </p:cNvSpPr>
          <p:nvPr>
            <p:ph type="body" sz="quarter" idx="10" hasCustomPrompt="1"/>
          </p:nvPr>
        </p:nvSpPr>
        <p:spPr>
          <a:xfrm>
            <a:off x="808073" y="1285925"/>
            <a:ext cx="5287927" cy="4686943"/>
          </a:xfrm>
        </p:spPr>
        <p:txBody>
          <a:bodyPr/>
          <a:lstStyle>
            <a:lvl1pPr marL="514350" indent="-514350">
              <a:buFont typeface="+mj-lt"/>
              <a:buAutoNum type="romanUcPeriod"/>
              <a:defRPr/>
            </a:lvl1pPr>
            <a:lvl2pPr marL="800100" indent="-342900">
              <a:buFont typeface="+mj-lt"/>
              <a:buAutoNum type="arabicPeriod"/>
              <a:defRPr>
                <a:solidFill>
                  <a:srgbClr val="52C491"/>
                </a:solidFill>
              </a:defRPr>
            </a:lvl2pPr>
            <a:lvl3pPr marL="1314450" indent="-400050">
              <a:buFont typeface="+mj-lt"/>
              <a:buAutoNum type="romanUcPeriod"/>
              <a:defRPr/>
            </a:lvl3pPr>
            <a:lvl4pPr marL="1657350" indent="-285750">
              <a:buFont typeface="+mj-lt"/>
              <a:buAutoNum type="romanUcPeriod"/>
              <a:defRPr/>
            </a:lvl4pPr>
            <a:lvl5pPr marL="2114550" indent="-285750">
              <a:buFont typeface="+mj-lt"/>
              <a:buAutoNum type="romanUcPeriod"/>
              <a:defRPr/>
            </a:lvl5pPr>
          </a:lstStyle>
          <a:p>
            <a:pPr lvl="0"/>
            <a:r>
              <a:rPr lang="fr-FR"/>
              <a:t>Grand titre</a:t>
            </a:r>
          </a:p>
          <a:p>
            <a:pPr lvl="1"/>
            <a:r>
              <a:rPr lang="fr-FR"/>
              <a:t>Sous-sommaire</a:t>
            </a:r>
          </a:p>
          <a:p>
            <a:pPr lvl="1"/>
            <a:r>
              <a:rPr lang="fr-FR"/>
              <a:t>…..</a:t>
            </a:r>
          </a:p>
          <a:p>
            <a:pPr lvl="1"/>
            <a:r>
              <a:rPr lang="fr-FR"/>
              <a:t>…..</a:t>
            </a:r>
          </a:p>
          <a:p>
            <a:pPr lvl="1"/>
            <a:endParaRPr lang="fr-FR"/>
          </a:p>
          <a:p>
            <a:pPr lvl="0"/>
            <a:r>
              <a:rPr lang="fr-FR"/>
              <a:t>Grand titre</a:t>
            </a:r>
          </a:p>
          <a:p>
            <a:pPr lvl="0"/>
            <a:r>
              <a:rPr lang="fr-FR"/>
              <a:t>…..</a:t>
            </a:r>
          </a:p>
          <a:p>
            <a:pPr lvl="0"/>
            <a:r>
              <a:rPr lang="fr-FR"/>
              <a:t>…..</a:t>
            </a:r>
          </a:p>
          <a:p>
            <a:pPr lvl="0"/>
            <a:r>
              <a:rPr lang="fr-FR"/>
              <a:t>…..</a:t>
            </a:r>
          </a:p>
          <a:p>
            <a:pPr lvl="0"/>
            <a:r>
              <a:rPr lang="fr-FR"/>
              <a:t> </a:t>
            </a:r>
          </a:p>
        </p:txBody>
      </p:sp>
    </p:spTree>
    <p:extLst>
      <p:ext uri="{BB962C8B-B14F-4D97-AF65-F5344CB8AC3E}">
        <p14:creationId xmlns:p14="http://schemas.microsoft.com/office/powerpoint/2010/main" val="30878011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RSE - Titres+Sous-titr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A969FD-0658-D26D-FA0D-0857A3F0402C}"/>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texte 14">
            <a:extLst>
              <a:ext uri="{FF2B5EF4-FFF2-40B4-BE49-F238E27FC236}">
                <a16:creationId xmlns:a16="http://schemas.microsoft.com/office/drawing/2014/main" id="{84A6742C-EAC4-9535-88BF-020EC002CE36}"/>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1">
                <a:solidFill>
                  <a:srgbClr val="52C491"/>
                </a:solidFill>
              </a:defRPr>
            </a:lvl1pPr>
          </a:lstStyle>
          <a:p>
            <a:pPr lvl="0"/>
            <a:r>
              <a:rPr lang="fr-FR"/>
              <a:t>Sous-titre</a:t>
            </a:r>
          </a:p>
        </p:txBody>
      </p:sp>
      <p:sp>
        <p:nvSpPr>
          <p:cNvPr id="5" name="Espace réservé du texte 14">
            <a:extLst>
              <a:ext uri="{FF2B5EF4-FFF2-40B4-BE49-F238E27FC236}">
                <a16:creationId xmlns:a16="http://schemas.microsoft.com/office/drawing/2014/main" id="{91579DA4-B453-C8FB-76C1-0E3C62AE7CB6}"/>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pic>
        <p:nvPicPr>
          <p:cNvPr id="6" name="Image 5" descr="Une image contenant Graphique, graphisme, clipart, conception&#10;&#10;Description générée automatiquement">
            <a:extLst>
              <a:ext uri="{FF2B5EF4-FFF2-40B4-BE49-F238E27FC236}">
                <a16:creationId xmlns:a16="http://schemas.microsoft.com/office/drawing/2014/main" id="{A5B147CE-B218-F807-1111-8DBB3E2A84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32972" y="203208"/>
            <a:ext cx="1310479" cy="449427"/>
          </a:xfrm>
          <a:prstGeom prst="rect">
            <a:avLst/>
          </a:prstGeom>
        </p:spPr>
      </p:pic>
    </p:spTree>
    <p:extLst>
      <p:ext uri="{BB962C8B-B14F-4D97-AF65-F5344CB8AC3E}">
        <p14:creationId xmlns:p14="http://schemas.microsoft.com/office/powerpoint/2010/main" val="6241373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RSE - Grand Titre seul">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490AC98-B0C9-94F3-FB96-1C998137F92B}"/>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texte 14">
            <a:extLst>
              <a:ext uri="{FF2B5EF4-FFF2-40B4-BE49-F238E27FC236}">
                <a16:creationId xmlns:a16="http://schemas.microsoft.com/office/drawing/2014/main" id="{BA838FCE-85C5-01D4-AA10-103185F080F5}"/>
              </a:ext>
            </a:extLst>
          </p:cNvPr>
          <p:cNvSpPr>
            <a:spLocks noGrp="1"/>
          </p:cNvSpPr>
          <p:nvPr>
            <p:ph type="body" sz="quarter" idx="11" hasCustomPrompt="1"/>
          </p:nvPr>
        </p:nvSpPr>
        <p:spPr>
          <a:xfrm>
            <a:off x="376775" y="336774"/>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pic>
        <p:nvPicPr>
          <p:cNvPr id="5" name="Image 4" descr="Une image contenant Graphique, graphisme, clipart, conception&#10;&#10;Description générée automatiquement">
            <a:extLst>
              <a:ext uri="{FF2B5EF4-FFF2-40B4-BE49-F238E27FC236}">
                <a16:creationId xmlns:a16="http://schemas.microsoft.com/office/drawing/2014/main" id="{83B81542-8934-361F-C644-8F5C203139C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32972" y="203208"/>
            <a:ext cx="1310479" cy="449427"/>
          </a:xfrm>
          <a:prstGeom prst="rect">
            <a:avLst/>
          </a:prstGeom>
        </p:spPr>
      </p:pic>
    </p:spTree>
    <p:extLst>
      <p:ext uri="{BB962C8B-B14F-4D97-AF65-F5344CB8AC3E}">
        <p14:creationId xmlns:p14="http://schemas.microsoft.com/office/powerpoint/2010/main" val="4374952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Nos valeurs">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39B7FA45-F6BB-1F52-07FF-7A610393039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6" name="Ellipse 5">
            <a:extLst>
              <a:ext uri="{FF2B5EF4-FFF2-40B4-BE49-F238E27FC236}">
                <a16:creationId xmlns:a16="http://schemas.microsoft.com/office/drawing/2014/main" id="{4A3EAAE3-EEAA-BD9E-93DE-70010DB62E5A}"/>
              </a:ext>
            </a:extLst>
          </p:cNvPr>
          <p:cNvSpPr/>
          <p:nvPr userDrawn="1"/>
        </p:nvSpPr>
        <p:spPr>
          <a:xfrm>
            <a:off x="3353619" y="692563"/>
            <a:ext cx="5544280" cy="554428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a:extLst>
              <a:ext uri="{FF2B5EF4-FFF2-40B4-BE49-F238E27FC236}">
                <a16:creationId xmlns:a16="http://schemas.microsoft.com/office/drawing/2014/main" id="{F404A09A-8564-4DA2-26CA-E2506833E744}"/>
              </a:ext>
            </a:extLst>
          </p:cNvPr>
          <p:cNvSpPr/>
          <p:nvPr userDrawn="1"/>
        </p:nvSpPr>
        <p:spPr>
          <a:xfrm>
            <a:off x="5434430" y="827888"/>
            <a:ext cx="1382659" cy="1382659"/>
          </a:xfrm>
          <a:prstGeom prst="ellipse">
            <a:avLst/>
          </a:prstGeom>
          <a:solidFill>
            <a:schemeClr val="bg1"/>
          </a:solidFill>
          <a:ln w="28575">
            <a:solidFill>
              <a:srgbClr val="F5A24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a:extLst>
              <a:ext uri="{FF2B5EF4-FFF2-40B4-BE49-F238E27FC236}">
                <a16:creationId xmlns:a16="http://schemas.microsoft.com/office/drawing/2014/main" id="{843522A5-34C1-B9DB-0B9A-36ACACB2E7A3}"/>
              </a:ext>
            </a:extLst>
          </p:cNvPr>
          <p:cNvSpPr/>
          <p:nvPr userDrawn="1"/>
        </p:nvSpPr>
        <p:spPr>
          <a:xfrm>
            <a:off x="7054886" y="1788586"/>
            <a:ext cx="1382659" cy="1382659"/>
          </a:xfrm>
          <a:prstGeom prst="ellipse">
            <a:avLst/>
          </a:prstGeom>
          <a:solidFill>
            <a:schemeClr val="bg1"/>
          </a:solidFill>
          <a:ln w="28575">
            <a:solidFill>
              <a:srgbClr val="F5A24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D5F5992D-629E-7F91-D0DE-FE267A9A8674}"/>
              </a:ext>
            </a:extLst>
          </p:cNvPr>
          <p:cNvSpPr/>
          <p:nvPr userDrawn="1"/>
        </p:nvSpPr>
        <p:spPr>
          <a:xfrm>
            <a:off x="7008587" y="3756282"/>
            <a:ext cx="1382659" cy="1382659"/>
          </a:xfrm>
          <a:prstGeom prst="ellipse">
            <a:avLst/>
          </a:prstGeom>
          <a:solidFill>
            <a:schemeClr val="bg1"/>
          </a:solidFill>
          <a:ln w="28575">
            <a:solidFill>
              <a:srgbClr val="F5A24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a:extLst>
              <a:ext uri="{FF2B5EF4-FFF2-40B4-BE49-F238E27FC236}">
                <a16:creationId xmlns:a16="http://schemas.microsoft.com/office/drawing/2014/main" id="{CEAC4502-EB98-AF9F-D00D-8533661B4273}"/>
              </a:ext>
            </a:extLst>
          </p:cNvPr>
          <p:cNvSpPr/>
          <p:nvPr userDrawn="1"/>
        </p:nvSpPr>
        <p:spPr>
          <a:xfrm>
            <a:off x="5364982" y="4612809"/>
            <a:ext cx="1382659" cy="1382659"/>
          </a:xfrm>
          <a:prstGeom prst="ellipse">
            <a:avLst/>
          </a:prstGeom>
          <a:solidFill>
            <a:schemeClr val="bg1"/>
          </a:solidFill>
          <a:ln w="28575">
            <a:solidFill>
              <a:srgbClr val="F5A24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llipse 14">
            <a:extLst>
              <a:ext uri="{FF2B5EF4-FFF2-40B4-BE49-F238E27FC236}">
                <a16:creationId xmlns:a16="http://schemas.microsoft.com/office/drawing/2014/main" id="{0975045F-0B57-DC01-3460-E021B0420D8C}"/>
              </a:ext>
            </a:extLst>
          </p:cNvPr>
          <p:cNvSpPr/>
          <p:nvPr userDrawn="1"/>
        </p:nvSpPr>
        <p:spPr>
          <a:xfrm>
            <a:off x="3744526" y="3663685"/>
            <a:ext cx="1382659" cy="1382659"/>
          </a:xfrm>
          <a:prstGeom prst="ellipse">
            <a:avLst/>
          </a:prstGeom>
          <a:solidFill>
            <a:schemeClr val="bg1"/>
          </a:solidFill>
          <a:ln w="28575">
            <a:solidFill>
              <a:srgbClr val="F5A24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a:extLst>
              <a:ext uri="{FF2B5EF4-FFF2-40B4-BE49-F238E27FC236}">
                <a16:creationId xmlns:a16="http://schemas.microsoft.com/office/drawing/2014/main" id="{2105A9BC-260D-2B2D-507C-6FF00928A00E}"/>
              </a:ext>
            </a:extLst>
          </p:cNvPr>
          <p:cNvSpPr/>
          <p:nvPr userDrawn="1"/>
        </p:nvSpPr>
        <p:spPr>
          <a:xfrm>
            <a:off x="3756101" y="1788586"/>
            <a:ext cx="1382659" cy="1382659"/>
          </a:xfrm>
          <a:prstGeom prst="ellipse">
            <a:avLst/>
          </a:prstGeom>
          <a:solidFill>
            <a:schemeClr val="bg1"/>
          </a:solidFill>
          <a:ln w="28575">
            <a:solidFill>
              <a:srgbClr val="F5A24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a:extLst>
              <a:ext uri="{FF2B5EF4-FFF2-40B4-BE49-F238E27FC236}">
                <a16:creationId xmlns:a16="http://schemas.microsoft.com/office/drawing/2014/main" id="{3C339399-6C0F-9E98-10BF-05F813C2BFE2}"/>
              </a:ext>
            </a:extLst>
          </p:cNvPr>
          <p:cNvSpPr txBox="1"/>
          <p:nvPr userDrawn="1"/>
        </p:nvSpPr>
        <p:spPr>
          <a:xfrm>
            <a:off x="5628247" y="1380717"/>
            <a:ext cx="995023" cy="276999"/>
          </a:xfrm>
          <a:prstGeom prst="rect">
            <a:avLst/>
          </a:prstGeom>
          <a:noFill/>
        </p:spPr>
        <p:txBody>
          <a:bodyPr wrap="square" rtlCol="0">
            <a:spAutoFit/>
          </a:bodyPr>
          <a:lstStyle/>
          <a:p>
            <a:pPr algn="ctr"/>
            <a:r>
              <a:rPr lang="fr-FR" sz="1200" b="1">
                <a:solidFill>
                  <a:srgbClr val="F6A442"/>
                </a:solidFill>
                <a:latin typeface="Arial" panose="020B0604020202020204" pitchFamily="34" charset="0"/>
                <a:cs typeface="Arial" panose="020B0604020202020204" pitchFamily="34" charset="0"/>
              </a:rPr>
              <a:t>ÉCOUTE</a:t>
            </a:r>
            <a:endParaRPr lang="fr-FR" b="1">
              <a:solidFill>
                <a:srgbClr val="F6A442"/>
              </a:solidFill>
              <a:latin typeface="Arial" panose="020B0604020202020204" pitchFamily="34" charset="0"/>
              <a:cs typeface="Arial" panose="020B0604020202020204" pitchFamily="34" charset="0"/>
            </a:endParaRPr>
          </a:p>
        </p:txBody>
      </p:sp>
      <p:sp>
        <p:nvSpPr>
          <p:cNvPr id="18" name="ZoneTexte 17">
            <a:extLst>
              <a:ext uri="{FF2B5EF4-FFF2-40B4-BE49-F238E27FC236}">
                <a16:creationId xmlns:a16="http://schemas.microsoft.com/office/drawing/2014/main" id="{C38240D8-DFE2-D2D1-8B38-9347D85B7911}"/>
              </a:ext>
            </a:extLst>
          </p:cNvPr>
          <p:cNvSpPr txBox="1"/>
          <p:nvPr userDrawn="1"/>
        </p:nvSpPr>
        <p:spPr>
          <a:xfrm>
            <a:off x="7054886" y="2352990"/>
            <a:ext cx="1382659" cy="276999"/>
          </a:xfrm>
          <a:prstGeom prst="rect">
            <a:avLst/>
          </a:prstGeom>
          <a:noFill/>
        </p:spPr>
        <p:txBody>
          <a:bodyPr wrap="square" rtlCol="0">
            <a:spAutoFit/>
          </a:bodyPr>
          <a:lstStyle/>
          <a:p>
            <a:pPr algn="ctr"/>
            <a:r>
              <a:rPr lang="fr-FR" sz="1200" b="1">
                <a:solidFill>
                  <a:srgbClr val="F6A442"/>
                </a:solidFill>
                <a:latin typeface="Arial" panose="020B0604020202020204" pitchFamily="34" charset="0"/>
                <a:cs typeface="Arial" panose="020B0604020202020204" pitchFamily="34" charset="0"/>
              </a:rPr>
              <a:t>RÉACTIVITÉ</a:t>
            </a:r>
            <a:endParaRPr lang="fr-FR" b="1">
              <a:solidFill>
                <a:srgbClr val="F6A442"/>
              </a:solidFill>
              <a:latin typeface="Arial" panose="020B0604020202020204" pitchFamily="34" charset="0"/>
              <a:cs typeface="Arial" panose="020B0604020202020204" pitchFamily="34" charset="0"/>
            </a:endParaRPr>
          </a:p>
        </p:txBody>
      </p:sp>
      <p:sp>
        <p:nvSpPr>
          <p:cNvPr id="19" name="ZoneTexte 18">
            <a:extLst>
              <a:ext uri="{FF2B5EF4-FFF2-40B4-BE49-F238E27FC236}">
                <a16:creationId xmlns:a16="http://schemas.microsoft.com/office/drawing/2014/main" id="{E8027FBF-DBEC-FA59-2891-DF2A013BE78E}"/>
              </a:ext>
            </a:extLst>
          </p:cNvPr>
          <p:cNvSpPr txBox="1"/>
          <p:nvPr userDrawn="1"/>
        </p:nvSpPr>
        <p:spPr>
          <a:xfrm>
            <a:off x="7020162" y="4343836"/>
            <a:ext cx="1382659" cy="276999"/>
          </a:xfrm>
          <a:prstGeom prst="rect">
            <a:avLst/>
          </a:prstGeom>
          <a:noFill/>
        </p:spPr>
        <p:txBody>
          <a:bodyPr wrap="square" rtlCol="0">
            <a:spAutoFit/>
          </a:bodyPr>
          <a:lstStyle/>
          <a:p>
            <a:pPr algn="ctr"/>
            <a:r>
              <a:rPr lang="fr-FR" sz="1200" b="1">
                <a:solidFill>
                  <a:srgbClr val="F6A442"/>
                </a:solidFill>
                <a:latin typeface="Arial" panose="020B0604020202020204" pitchFamily="34" charset="0"/>
                <a:cs typeface="Arial" panose="020B0604020202020204" pitchFamily="34" charset="0"/>
              </a:rPr>
              <a:t>EXPERTISE</a:t>
            </a:r>
            <a:endParaRPr lang="fr-FR" b="1">
              <a:solidFill>
                <a:srgbClr val="F6A442"/>
              </a:solidFill>
              <a:latin typeface="Arial" panose="020B0604020202020204" pitchFamily="34" charset="0"/>
              <a:cs typeface="Arial" panose="020B0604020202020204" pitchFamily="34" charset="0"/>
            </a:endParaRPr>
          </a:p>
        </p:txBody>
      </p:sp>
      <p:sp>
        <p:nvSpPr>
          <p:cNvPr id="20" name="ZoneTexte 19">
            <a:extLst>
              <a:ext uri="{FF2B5EF4-FFF2-40B4-BE49-F238E27FC236}">
                <a16:creationId xmlns:a16="http://schemas.microsoft.com/office/drawing/2014/main" id="{7FA50067-A225-EB1F-2772-2C628578BFF8}"/>
              </a:ext>
            </a:extLst>
          </p:cNvPr>
          <p:cNvSpPr txBox="1"/>
          <p:nvPr userDrawn="1"/>
        </p:nvSpPr>
        <p:spPr>
          <a:xfrm>
            <a:off x="5364982" y="5165638"/>
            <a:ext cx="1382659" cy="276999"/>
          </a:xfrm>
          <a:prstGeom prst="rect">
            <a:avLst/>
          </a:prstGeom>
          <a:noFill/>
        </p:spPr>
        <p:txBody>
          <a:bodyPr wrap="square" rtlCol="0">
            <a:spAutoFit/>
          </a:bodyPr>
          <a:lstStyle/>
          <a:p>
            <a:pPr algn="ctr"/>
            <a:r>
              <a:rPr lang="fr-FR" sz="1200" b="1">
                <a:solidFill>
                  <a:srgbClr val="F6A442"/>
                </a:solidFill>
                <a:latin typeface="Arial" panose="020B0604020202020204" pitchFamily="34" charset="0"/>
                <a:cs typeface="Arial" panose="020B0604020202020204" pitchFamily="34" charset="0"/>
              </a:rPr>
              <a:t>SUR-MESURE</a:t>
            </a:r>
            <a:endParaRPr lang="fr-FR" b="1">
              <a:solidFill>
                <a:srgbClr val="F6A442"/>
              </a:solidFill>
              <a:latin typeface="Arial" panose="020B0604020202020204" pitchFamily="34" charset="0"/>
              <a:cs typeface="Arial" panose="020B0604020202020204" pitchFamily="34" charset="0"/>
            </a:endParaRPr>
          </a:p>
        </p:txBody>
      </p:sp>
      <p:sp>
        <p:nvSpPr>
          <p:cNvPr id="21" name="ZoneTexte 20">
            <a:extLst>
              <a:ext uri="{FF2B5EF4-FFF2-40B4-BE49-F238E27FC236}">
                <a16:creationId xmlns:a16="http://schemas.microsoft.com/office/drawing/2014/main" id="{FEA20390-FDF4-6947-D2DA-62B2974FA973}"/>
              </a:ext>
            </a:extLst>
          </p:cNvPr>
          <p:cNvSpPr txBox="1"/>
          <p:nvPr userDrawn="1"/>
        </p:nvSpPr>
        <p:spPr>
          <a:xfrm>
            <a:off x="3732952" y="4251238"/>
            <a:ext cx="1382659" cy="276999"/>
          </a:xfrm>
          <a:prstGeom prst="rect">
            <a:avLst/>
          </a:prstGeom>
          <a:noFill/>
        </p:spPr>
        <p:txBody>
          <a:bodyPr wrap="square" rtlCol="0">
            <a:spAutoFit/>
          </a:bodyPr>
          <a:lstStyle/>
          <a:p>
            <a:pPr algn="ctr"/>
            <a:r>
              <a:rPr lang="fr-FR" sz="1200" b="1">
                <a:solidFill>
                  <a:srgbClr val="F6A442"/>
                </a:solidFill>
                <a:latin typeface="Arial" panose="020B0604020202020204" pitchFamily="34" charset="0"/>
                <a:cs typeface="Arial" panose="020B0604020202020204" pitchFamily="34" charset="0"/>
              </a:rPr>
              <a:t>PROXIMITÉ</a:t>
            </a:r>
            <a:endParaRPr lang="fr-FR" b="1">
              <a:solidFill>
                <a:srgbClr val="F6A442"/>
              </a:solidFill>
              <a:latin typeface="Arial" panose="020B0604020202020204" pitchFamily="34" charset="0"/>
              <a:cs typeface="Arial" panose="020B0604020202020204" pitchFamily="34" charset="0"/>
            </a:endParaRPr>
          </a:p>
        </p:txBody>
      </p:sp>
      <p:sp>
        <p:nvSpPr>
          <p:cNvPr id="22" name="ZoneTexte 21">
            <a:extLst>
              <a:ext uri="{FF2B5EF4-FFF2-40B4-BE49-F238E27FC236}">
                <a16:creationId xmlns:a16="http://schemas.microsoft.com/office/drawing/2014/main" id="{9174A3D1-A041-0822-3BE2-EC3B785E5FAE}"/>
              </a:ext>
            </a:extLst>
          </p:cNvPr>
          <p:cNvSpPr txBox="1"/>
          <p:nvPr userDrawn="1"/>
        </p:nvSpPr>
        <p:spPr>
          <a:xfrm>
            <a:off x="3756101" y="2352989"/>
            <a:ext cx="1382659" cy="276999"/>
          </a:xfrm>
          <a:prstGeom prst="rect">
            <a:avLst/>
          </a:prstGeom>
          <a:noFill/>
        </p:spPr>
        <p:txBody>
          <a:bodyPr wrap="square" rtlCol="0">
            <a:spAutoFit/>
          </a:bodyPr>
          <a:lstStyle/>
          <a:p>
            <a:pPr algn="ctr"/>
            <a:r>
              <a:rPr lang="fr-FR" sz="1200" b="1">
                <a:solidFill>
                  <a:srgbClr val="F6A442"/>
                </a:solidFill>
                <a:latin typeface="Arial" panose="020B0604020202020204" pitchFamily="34" charset="0"/>
                <a:cs typeface="Arial" panose="020B0604020202020204" pitchFamily="34" charset="0"/>
              </a:rPr>
              <a:t>FLEXIBILITÉ</a:t>
            </a:r>
            <a:endParaRPr lang="fr-FR" b="1">
              <a:solidFill>
                <a:srgbClr val="F6A442"/>
              </a:solidFill>
              <a:latin typeface="Arial" panose="020B0604020202020204" pitchFamily="34" charset="0"/>
              <a:cs typeface="Arial" panose="020B0604020202020204" pitchFamily="34" charset="0"/>
            </a:endParaRPr>
          </a:p>
        </p:txBody>
      </p:sp>
      <p:pic>
        <p:nvPicPr>
          <p:cNvPr id="29" name="Image 28">
            <a:extLst>
              <a:ext uri="{FF2B5EF4-FFF2-40B4-BE49-F238E27FC236}">
                <a16:creationId xmlns:a16="http://schemas.microsoft.com/office/drawing/2014/main" id="{A9C44970-E609-5D84-CB05-394CB8BE56C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71024" y="2793069"/>
            <a:ext cx="1917700" cy="1257300"/>
          </a:xfrm>
          <a:prstGeom prst="rect">
            <a:avLst/>
          </a:prstGeom>
        </p:spPr>
      </p:pic>
      <p:sp>
        <p:nvSpPr>
          <p:cNvPr id="2" name="Espace réservé du texte 14">
            <a:extLst>
              <a:ext uri="{FF2B5EF4-FFF2-40B4-BE49-F238E27FC236}">
                <a16:creationId xmlns:a16="http://schemas.microsoft.com/office/drawing/2014/main" id="{2C051EBB-160E-20B2-E3C1-12F0D2756E97}"/>
              </a:ext>
            </a:extLst>
          </p:cNvPr>
          <p:cNvSpPr>
            <a:spLocks noGrp="1"/>
          </p:cNvSpPr>
          <p:nvPr>
            <p:ph type="body" sz="quarter" idx="11" hasCustomPrompt="1"/>
          </p:nvPr>
        </p:nvSpPr>
        <p:spPr>
          <a:xfrm>
            <a:off x="376775" y="336774"/>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Nos valeurs</a:t>
            </a:r>
          </a:p>
        </p:txBody>
      </p:sp>
    </p:spTree>
    <p:extLst>
      <p:ext uri="{BB962C8B-B14F-4D97-AF65-F5344CB8AC3E}">
        <p14:creationId xmlns:p14="http://schemas.microsoft.com/office/powerpoint/2010/main" val="17997626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ANDEAU - Titre">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54C1B767-A7D0-F69A-26D6-81921A316A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grpSp>
        <p:nvGrpSpPr>
          <p:cNvPr id="6" name="Groupe 5">
            <a:extLst>
              <a:ext uri="{FF2B5EF4-FFF2-40B4-BE49-F238E27FC236}">
                <a16:creationId xmlns:a16="http://schemas.microsoft.com/office/drawing/2014/main" id="{5231AAB1-6D2A-B341-B4A0-13D7D1BA048A}"/>
              </a:ext>
            </a:extLst>
          </p:cNvPr>
          <p:cNvGrpSpPr/>
          <p:nvPr userDrawn="1"/>
        </p:nvGrpSpPr>
        <p:grpSpPr>
          <a:xfrm>
            <a:off x="463755" y="278927"/>
            <a:ext cx="340767" cy="309110"/>
            <a:chOff x="463755" y="268069"/>
            <a:chExt cx="340767" cy="309110"/>
          </a:xfrm>
        </p:grpSpPr>
        <p:sp>
          <p:nvSpPr>
            <p:cNvPr id="7" name="Ellipse 6">
              <a:extLst>
                <a:ext uri="{FF2B5EF4-FFF2-40B4-BE49-F238E27FC236}">
                  <a16:creationId xmlns:a16="http://schemas.microsoft.com/office/drawing/2014/main" id="{97D9D859-843B-82DA-4BAA-C0F1B7C9AADE}"/>
                </a:ext>
              </a:extLst>
            </p:cNvPr>
            <p:cNvSpPr/>
            <p:nvPr/>
          </p:nvSpPr>
          <p:spPr>
            <a:xfrm>
              <a:off x="463755" y="268069"/>
              <a:ext cx="340767" cy="30911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4EA9BEDC-9EE5-D052-C18D-4E2DC58B2FBD}"/>
                </a:ext>
              </a:extLst>
            </p:cNvPr>
            <p:cNvSpPr/>
            <p:nvPr/>
          </p:nvSpPr>
          <p:spPr>
            <a:xfrm>
              <a:off x="581001" y="269503"/>
              <a:ext cx="222580" cy="222580"/>
            </a:xfrm>
            <a:prstGeom prst="ellipse">
              <a:avLst/>
            </a:prstGeom>
            <a:solidFill>
              <a:srgbClr val="E8470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9" name="Connecteur droit 8">
            <a:extLst>
              <a:ext uri="{FF2B5EF4-FFF2-40B4-BE49-F238E27FC236}">
                <a16:creationId xmlns:a16="http://schemas.microsoft.com/office/drawing/2014/main" id="{020E2599-A9C6-5751-711A-FDF731093D98}"/>
              </a:ext>
            </a:extLst>
          </p:cNvPr>
          <p:cNvCxnSpPr>
            <a:cxnSpLocks/>
          </p:cNvCxnSpPr>
          <p:nvPr userDrawn="1"/>
        </p:nvCxnSpPr>
        <p:spPr>
          <a:xfrm>
            <a:off x="420488" y="898637"/>
            <a:ext cx="1135102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 name="Titre 6">
            <a:extLst>
              <a:ext uri="{FF2B5EF4-FFF2-40B4-BE49-F238E27FC236}">
                <a16:creationId xmlns:a16="http://schemas.microsoft.com/office/drawing/2014/main" id="{9FBE06D2-AB96-E7C9-D945-3E4AB94B3026}"/>
              </a:ext>
            </a:extLst>
          </p:cNvPr>
          <p:cNvSpPr>
            <a:spLocks noGrp="1"/>
          </p:cNvSpPr>
          <p:nvPr>
            <p:ph type="title" hasCustomPrompt="1"/>
          </p:nvPr>
        </p:nvSpPr>
        <p:spPr>
          <a:xfrm>
            <a:off x="928747" y="304966"/>
            <a:ext cx="9666981" cy="257033"/>
          </a:xfrm>
          <a:prstGeom prst="rect">
            <a:avLst/>
          </a:prstGeom>
        </p:spPr>
        <p:txBody>
          <a:bodyPr anchor="ctr" anchorCtr="0"/>
          <a:lstStyle>
            <a:lvl1pPr>
              <a:defRPr lang="fr-FR" sz="1600" b="0" kern="1200" dirty="0">
                <a:solidFill>
                  <a:schemeClr val="tx1">
                    <a:lumMod val="60000"/>
                    <a:lumOff val="40000"/>
                  </a:schemeClr>
                </a:solidFill>
                <a:latin typeface="Arial" panose="020B0604020202020204" pitchFamily="34" charset="0"/>
                <a:ea typeface="+mn-ea"/>
                <a:cs typeface="Arial" panose="020B0604020202020204" pitchFamily="34" charset="0"/>
              </a:defRPr>
            </a:lvl1pPr>
          </a:lstStyle>
          <a:p>
            <a:r>
              <a:rPr lang="fr-FR"/>
              <a:t>Titre</a:t>
            </a:r>
          </a:p>
        </p:txBody>
      </p:sp>
      <p:sp>
        <p:nvSpPr>
          <p:cNvPr id="22" name="Espace réservé du contenu 21">
            <a:extLst>
              <a:ext uri="{FF2B5EF4-FFF2-40B4-BE49-F238E27FC236}">
                <a16:creationId xmlns:a16="http://schemas.microsoft.com/office/drawing/2014/main" id="{DD178349-5898-AF3E-BDCC-1A725B9C58EB}"/>
              </a:ext>
            </a:extLst>
          </p:cNvPr>
          <p:cNvSpPr>
            <a:spLocks noGrp="1"/>
          </p:cNvSpPr>
          <p:nvPr>
            <p:ph sz="quarter" idx="14"/>
          </p:nvPr>
        </p:nvSpPr>
        <p:spPr>
          <a:xfrm>
            <a:off x="420688" y="1400175"/>
            <a:ext cx="11395075" cy="5000625"/>
          </a:xfrm>
          <a:prstGeom prst="rect">
            <a:avLst/>
          </a:prstGeom>
        </p:spPr>
        <p:txBody>
          <a:bodyPr/>
          <a:lstStyle>
            <a:lvl1pPr marL="0" indent="0">
              <a:buNone/>
              <a:defRPr sz="1800">
                <a:latin typeface="Arial" panose="020B0604020202020204" pitchFamily="34" charset="0"/>
                <a:cs typeface="Arial" panose="020B0604020202020204" pitchFamily="34" charset="0"/>
              </a:defRPr>
            </a:lvl1pPr>
            <a:lvl2pPr marL="361950" indent="-180975">
              <a:buFont typeface="Wingdings" panose="05000000000000000000" pitchFamily="2" charset="2"/>
              <a:buChar char="§"/>
              <a:defRPr sz="1400">
                <a:latin typeface="Arial" panose="020B0604020202020204" pitchFamily="34" charset="0"/>
                <a:cs typeface="Arial" panose="020B0604020202020204" pitchFamily="34" charset="0"/>
              </a:defRPr>
            </a:lvl2pPr>
            <a:lvl3pPr marL="542925" indent="-180975">
              <a:buFont typeface="Courier New" panose="02070309020205020404" pitchFamily="49" charset="0"/>
              <a:buChar char="o"/>
              <a:defRPr sz="1200">
                <a:latin typeface="Arial" panose="020B0604020202020204" pitchFamily="34" charset="0"/>
                <a:cs typeface="Arial" panose="020B0604020202020204" pitchFamily="34" charset="0"/>
              </a:defRPr>
            </a:lvl3pPr>
            <a:lvl4pPr marL="714375" indent="-171450">
              <a:buFont typeface="Arial" panose="020B0604020202020204" pitchFamily="34" charset="0"/>
              <a:buChar char="˗"/>
              <a:defRPr sz="1000">
                <a:latin typeface="Arial" panose="020B0604020202020204" pitchFamily="34" charset="0"/>
                <a:cs typeface="Arial" panose="020B0604020202020204" pitchFamily="34" charset="0"/>
              </a:defRPr>
            </a:lvl4pPr>
          </a:lstStyle>
          <a:p>
            <a:pPr lvl="0"/>
            <a:r>
              <a:rPr lang="fr-FR"/>
              <a:t>Cliquez pour modifier les styles du texte du masque</a:t>
            </a:r>
          </a:p>
          <a:p>
            <a:pPr lvl="1"/>
            <a:r>
              <a:rPr lang="fr-FR"/>
              <a:t>Deuxième niveau</a:t>
            </a:r>
          </a:p>
          <a:p>
            <a:pPr lvl="2"/>
            <a:r>
              <a:rPr lang="fr-FR"/>
              <a:t>Troisième niveau</a:t>
            </a:r>
          </a:p>
          <a:p>
            <a:pPr lvl="3"/>
            <a:r>
              <a:rPr lang="fr-FR"/>
              <a:t>Quatrième niveau</a:t>
            </a:r>
          </a:p>
        </p:txBody>
      </p:sp>
      <p:sp>
        <p:nvSpPr>
          <p:cNvPr id="24" name="ZoneTexte 23">
            <a:extLst>
              <a:ext uri="{FF2B5EF4-FFF2-40B4-BE49-F238E27FC236}">
                <a16:creationId xmlns:a16="http://schemas.microsoft.com/office/drawing/2014/main" id="{E5A05592-811E-4197-5DE4-B647F7B4B05A}"/>
              </a:ext>
            </a:extLst>
          </p:cNvPr>
          <p:cNvSpPr txBox="1"/>
          <p:nvPr userDrawn="1"/>
        </p:nvSpPr>
        <p:spPr>
          <a:xfrm>
            <a:off x="11486146" y="6595066"/>
            <a:ext cx="609600" cy="230832"/>
          </a:xfrm>
          <a:prstGeom prst="rect">
            <a:avLst/>
          </a:prstGeom>
          <a:noFill/>
        </p:spPr>
        <p:txBody>
          <a:bodyPr wrap="square" rtlCol="0">
            <a:spAutoFit/>
          </a:bodyPr>
          <a:lstStyle/>
          <a:p>
            <a:pPr algn="r"/>
            <a:fld id="{8904F6A1-C2F7-F547-8F73-950012657CF3}" type="slidenum">
              <a:rPr lang="fr-FR" sz="900" smtClean="0">
                <a:solidFill>
                  <a:schemeClr val="bg1">
                    <a:lumMod val="50000"/>
                  </a:schemeClr>
                </a:solidFill>
                <a:latin typeface="Arial" panose="020B0604020202020204" pitchFamily="34" charset="0"/>
                <a:cs typeface="Arial" panose="020B0604020202020204" pitchFamily="34" charset="0"/>
              </a:rPr>
              <a:pPr algn="r"/>
              <a:t>‹N°›</a:t>
            </a:fld>
            <a:endParaRPr lang="fr-FR" sz="90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557017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ANDEAU - Titre et sous titr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1399B60-5FDB-3F16-5EA7-F4AE0BA303DF}"/>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Image 14">
            <a:extLst>
              <a:ext uri="{FF2B5EF4-FFF2-40B4-BE49-F238E27FC236}">
                <a16:creationId xmlns:a16="http://schemas.microsoft.com/office/drawing/2014/main" id="{FF4A1AC1-97DD-DDDB-FB05-207B434B4F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16" name="Espace réservé du texte 14">
            <a:extLst>
              <a:ext uri="{FF2B5EF4-FFF2-40B4-BE49-F238E27FC236}">
                <a16:creationId xmlns:a16="http://schemas.microsoft.com/office/drawing/2014/main" id="{35D06C90-AABA-8876-CC51-518242F88F06}"/>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0">
                <a:solidFill>
                  <a:srgbClr val="E5430D"/>
                </a:solidFill>
              </a:defRPr>
            </a:lvl1pPr>
          </a:lstStyle>
          <a:p>
            <a:pPr lvl="0"/>
            <a:r>
              <a:rPr lang="fr-FR"/>
              <a:t>Sous-titre</a:t>
            </a:r>
          </a:p>
        </p:txBody>
      </p:sp>
      <p:sp>
        <p:nvSpPr>
          <p:cNvPr id="17" name="Espace réservé du texte 14">
            <a:extLst>
              <a:ext uri="{FF2B5EF4-FFF2-40B4-BE49-F238E27FC236}">
                <a16:creationId xmlns:a16="http://schemas.microsoft.com/office/drawing/2014/main" id="{2576A134-A492-00B3-40D8-94CF70ACC485}"/>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rgbClr val="5F5F5F"/>
                </a:solidFill>
              </a:defRPr>
            </a:lvl1pPr>
          </a:lstStyle>
          <a:p>
            <a:pPr lvl="0"/>
            <a:r>
              <a:rPr lang="fr-FR"/>
              <a:t>Grand titre</a:t>
            </a:r>
          </a:p>
        </p:txBody>
      </p:sp>
    </p:spTree>
    <p:extLst>
      <p:ext uri="{BB962C8B-B14F-4D97-AF65-F5344CB8AC3E}">
        <p14:creationId xmlns:p14="http://schemas.microsoft.com/office/powerpoint/2010/main" val="41935591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ommaire - grand titr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FCEEFA7-91EF-8D5C-124F-2A21E37CA134}"/>
              </a:ext>
            </a:extLst>
          </p:cNvPr>
          <p:cNvSpPr/>
          <p:nvPr userDrawn="1"/>
        </p:nvSpPr>
        <p:spPr>
          <a:xfrm>
            <a:off x="0" y="0"/>
            <a:ext cx="12192000" cy="6869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Larme 16">
            <a:extLst>
              <a:ext uri="{FF2B5EF4-FFF2-40B4-BE49-F238E27FC236}">
                <a16:creationId xmlns:a16="http://schemas.microsoft.com/office/drawing/2014/main" id="{9BFEAAC0-C772-36EA-E300-FDE8481DE249}"/>
              </a:ext>
            </a:extLst>
          </p:cNvPr>
          <p:cNvSpPr/>
          <p:nvPr userDrawn="1"/>
        </p:nvSpPr>
        <p:spPr>
          <a:xfrm rot="10800000" flipH="1">
            <a:off x="8325853" y="3208420"/>
            <a:ext cx="3866147" cy="3712018"/>
          </a:xfrm>
          <a:prstGeom prst="teardrop">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92A15C83-8914-8A78-1495-692C3216278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9" name="Espace réservé du texte 8">
            <a:extLst>
              <a:ext uri="{FF2B5EF4-FFF2-40B4-BE49-F238E27FC236}">
                <a16:creationId xmlns:a16="http://schemas.microsoft.com/office/drawing/2014/main" id="{3FB37F8C-8CE7-9BE3-3003-6B166F4EF0C5}"/>
              </a:ext>
            </a:extLst>
          </p:cNvPr>
          <p:cNvSpPr>
            <a:spLocks noGrp="1"/>
          </p:cNvSpPr>
          <p:nvPr>
            <p:ph type="body" sz="quarter" idx="10" hasCustomPrompt="1"/>
          </p:nvPr>
        </p:nvSpPr>
        <p:spPr>
          <a:xfrm>
            <a:off x="808073" y="1285925"/>
            <a:ext cx="5287927" cy="4686943"/>
          </a:xfrm>
        </p:spPr>
        <p:txBody>
          <a:bodyPr/>
          <a:lstStyle>
            <a:lvl1pPr marL="514350" indent="-514350">
              <a:buFont typeface="+mj-lt"/>
              <a:buAutoNum type="romanUcPeriod"/>
              <a:defRPr/>
            </a:lvl1pPr>
            <a:lvl2pPr marL="857250" indent="-400050">
              <a:buFont typeface="+mj-lt"/>
              <a:buAutoNum type="romanUcPeriod"/>
              <a:defRPr/>
            </a:lvl2pPr>
            <a:lvl3pPr marL="1314450" indent="-400050">
              <a:buFont typeface="+mj-lt"/>
              <a:buAutoNum type="romanUcPeriod"/>
              <a:defRPr/>
            </a:lvl3pPr>
            <a:lvl4pPr marL="1657350" indent="-285750">
              <a:buFont typeface="+mj-lt"/>
              <a:buAutoNum type="romanUcPeriod"/>
              <a:defRPr/>
            </a:lvl4pPr>
            <a:lvl5pPr marL="2114550" indent="-285750">
              <a:buFont typeface="+mj-lt"/>
              <a:buAutoNum type="romanUcPeriod"/>
              <a:defRPr/>
            </a:lvl5pPr>
          </a:lstStyle>
          <a:p>
            <a:pPr lvl="0"/>
            <a:r>
              <a:rPr lang="fr-FR"/>
              <a:t>Grand titre</a:t>
            </a:r>
          </a:p>
          <a:p>
            <a:pPr lvl="0"/>
            <a:r>
              <a:rPr lang="fr-FR"/>
              <a:t>Grand titre</a:t>
            </a:r>
          </a:p>
          <a:p>
            <a:pPr lvl="0"/>
            <a:r>
              <a:rPr lang="fr-FR"/>
              <a:t>…..</a:t>
            </a:r>
          </a:p>
          <a:p>
            <a:pPr lvl="0"/>
            <a:r>
              <a:rPr lang="fr-FR"/>
              <a:t>…..</a:t>
            </a:r>
          </a:p>
          <a:p>
            <a:pPr lvl="0"/>
            <a:r>
              <a:rPr lang="fr-FR"/>
              <a:t>…..</a:t>
            </a:r>
          </a:p>
          <a:p>
            <a:pPr lvl="0"/>
            <a:r>
              <a:rPr lang="fr-FR"/>
              <a:t> </a:t>
            </a:r>
          </a:p>
        </p:txBody>
      </p:sp>
      <p:grpSp>
        <p:nvGrpSpPr>
          <p:cNvPr id="12" name="Graphique 29">
            <a:extLst>
              <a:ext uri="{FF2B5EF4-FFF2-40B4-BE49-F238E27FC236}">
                <a16:creationId xmlns:a16="http://schemas.microsoft.com/office/drawing/2014/main" id="{AA332624-E768-9409-8038-873DEA673F4D}"/>
              </a:ext>
            </a:extLst>
          </p:cNvPr>
          <p:cNvGrpSpPr/>
          <p:nvPr userDrawn="1"/>
        </p:nvGrpSpPr>
        <p:grpSpPr>
          <a:xfrm>
            <a:off x="7508762" y="1675876"/>
            <a:ext cx="3875165" cy="3907039"/>
            <a:chOff x="671908" y="2893373"/>
            <a:chExt cx="4415345" cy="4246745"/>
          </a:xfrm>
          <a:blipFill>
            <a:blip r:embed="rId3"/>
            <a:stretch>
              <a:fillRect l="-43000"/>
            </a:stretch>
          </a:blipFill>
        </p:grpSpPr>
        <p:sp>
          <p:nvSpPr>
            <p:cNvPr id="13" name="Forme libre 12">
              <a:extLst>
                <a:ext uri="{FF2B5EF4-FFF2-40B4-BE49-F238E27FC236}">
                  <a16:creationId xmlns:a16="http://schemas.microsoft.com/office/drawing/2014/main" id="{F9C1804E-58D9-63E2-6174-D8A6691342A5}"/>
                </a:ext>
              </a:extLst>
            </p:cNvPr>
            <p:cNvSpPr/>
            <p:nvPr/>
          </p:nvSpPr>
          <p:spPr>
            <a:xfrm>
              <a:off x="2922197" y="6953629"/>
              <a:ext cx="196850" cy="186489"/>
            </a:xfrm>
            <a:custGeom>
              <a:avLst/>
              <a:gdLst>
                <a:gd name="connsiteX0" fmla="*/ 0 w 196850"/>
                <a:gd name="connsiteY0" fmla="*/ 0 h 186489"/>
                <a:gd name="connsiteX1" fmla="*/ 0 w 196850"/>
                <a:gd name="connsiteY1" fmla="*/ 0 h 186489"/>
                <a:gd name="connsiteX2" fmla="*/ 0 w 196850"/>
                <a:gd name="connsiteY2" fmla="*/ 0 h 186489"/>
                <a:gd name="connsiteX3" fmla="*/ 0 w 196850"/>
                <a:gd name="connsiteY3" fmla="*/ 0 h 186489"/>
              </a:gdLst>
              <a:ahLst/>
              <a:cxnLst>
                <a:cxn ang="0">
                  <a:pos x="connsiteX0" y="connsiteY0"/>
                </a:cxn>
                <a:cxn ang="0">
                  <a:pos x="connsiteX1" y="connsiteY1"/>
                </a:cxn>
                <a:cxn ang="0">
                  <a:pos x="connsiteX2" y="connsiteY2"/>
                </a:cxn>
                <a:cxn ang="0">
                  <a:pos x="connsiteX3" y="connsiteY3"/>
                </a:cxn>
              </a:cxnLst>
              <a:rect l="l" t="t" r="r" b="b"/>
              <a:pathLst>
                <a:path w="196850" h="186489">
                  <a:moveTo>
                    <a:pt x="0" y="0"/>
                  </a:moveTo>
                  <a:lnTo>
                    <a:pt x="0" y="0"/>
                  </a:lnTo>
                  <a:lnTo>
                    <a:pt x="0" y="0"/>
                  </a:lnTo>
                  <a:lnTo>
                    <a:pt x="0" y="0"/>
                  </a:lnTo>
                  <a:close/>
                </a:path>
              </a:pathLst>
            </a:custGeom>
            <a:grpFill/>
            <a:ln w="0" cap="flat">
              <a:noFill/>
              <a:prstDash val="solid"/>
              <a:miter/>
            </a:ln>
          </p:spPr>
          <p:txBody>
            <a:bodyPr rtlCol="0" anchor="ctr"/>
            <a:lstStyle/>
            <a:p>
              <a:endParaRPr lang="fr-FR"/>
            </a:p>
          </p:txBody>
        </p:sp>
        <p:sp>
          <p:nvSpPr>
            <p:cNvPr id="14" name="Forme libre 13">
              <a:extLst>
                <a:ext uri="{FF2B5EF4-FFF2-40B4-BE49-F238E27FC236}">
                  <a16:creationId xmlns:a16="http://schemas.microsoft.com/office/drawing/2014/main" id="{756416F7-3127-594B-BACA-B72843D42178}"/>
                </a:ext>
              </a:extLst>
            </p:cNvPr>
            <p:cNvSpPr/>
            <p:nvPr/>
          </p:nvSpPr>
          <p:spPr>
            <a:xfrm>
              <a:off x="671908" y="2893373"/>
              <a:ext cx="4415345" cy="3511596"/>
            </a:xfrm>
            <a:custGeom>
              <a:avLst/>
              <a:gdLst>
                <a:gd name="connsiteX0" fmla="*/ 3749992 w 4415345"/>
                <a:gd name="connsiteY0" fmla="*/ 1648567 h 3511596"/>
                <a:gd name="connsiteX1" fmla="*/ 3122041 w 4415345"/>
                <a:gd name="connsiteY1" fmla="*/ 496062 h 3511596"/>
                <a:gd name="connsiteX2" fmla="*/ 1814957 w 4415345"/>
                <a:gd name="connsiteY2" fmla="*/ 0 h 3511596"/>
                <a:gd name="connsiteX3" fmla="*/ 529527 w 4415345"/>
                <a:gd name="connsiteY3" fmla="*/ 516576 h 3511596"/>
                <a:gd name="connsiteX4" fmla="*/ 0 w 4415345"/>
                <a:gd name="connsiteY4" fmla="*/ 1756731 h 3511596"/>
                <a:gd name="connsiteX5" fmla="*/ 529527 w 4415345"/>
                <a:gd name="connsiteY5" fmla="*/ 2995021 h 3511596"/>
                <a:gd name="connsiteX6" fmla="*/ 1814957 w 4415345"/>
                <a:gd name="connsiteY6" fmla="*/ 3511597 h 3511596"/>
                <a:gd name="connsiteX7" fmla="*/ 3496056 w 4415345"/>
                <a:gd name="connsiteY7" fmla="*/ 2456067 h 3511596"/>
                <a:gd name="connsiteX8" fmla="*/ 3891725 w 4415345"/>
                <a:gd name="connsiteY8" fmla="*/ 3420217 h 3511596"/>
                <a:gd name="connsiteX9" fmla="*/ 4415346 w 4415345"/>
                <a:gd name="connsiteY9" fmla="*/ 3420217 h 3511596"/>
                <a:gd name="connsiteX10" fmla="*/ 3749992 w 4415345"/>
                <a:gd name="connsiteY10" fmla="*/ 1650432 h 3511596"/>
                <a:gd name="connsiteX11" fmla="*/ 1814957 w 4415345"/>
                <a:gd name="connsiteY11" fmla="*/ 3037914 h 3511596"/>
                <a:gd name="connsiteX12" fmla="*/ 492125 w 4415345"/>
                <a:gd name="connsiteY12" fmla="*/ 1756731 h 3511596"/>
                <a:gd name="connsiteX13" fmla="*/ 1814957 w 4415345"/>
                <a:gd name="connsiteY13" fmla="*/ 483008 h 3511596"/>
                <a:gd name="connsiteX14" fmla="*/ 3129915 w 4415345"/>
                <a:gd name="connsiteY14" fmla="*/ 1756731 h 3511596"/>
                <a:gd name="connsiteX15" fmla="*/ 1814957 w 4415345"/>
                <a:gd name="connsiteY15" fmla="*/ 3037914 h 351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5345" h="3511596">
                  <a:moveTo>
                    <a:pt x="3749992" y="1648567"/>
                  </a:moveTo>
                  <a:cubicBezTo>
                    <a:pt x="3578733" y="1189803"/>
                    <a:pt x="3435033" y="785121"/>
                    <a:pt x="3122041" y="496062"/>
                  </a:cubicBezTo>
                  <a:cubicBezTo>
                    <a:pt x="2771648" y="169705"/>
                    <a:pt x="2330704" y="0"/>
                    <a:pt x="1814957" y="0"/>
                  </a:cubicBezTo>
                  <a:cubicBezTo>
                    <a:pt x="1336612" y="0"/>
                    <a:pt x="874014" y="184625"/>
                    <a:pt x="529527" y="516576"/>
                  </a:cubicBezTo>
                  <a:cubicBezTo>
                    <a:pt x="187008" y="842932"/>
                    <a:pt x="0" y="1281183"/>
                    <a:pt x="0" y="1756731"/>
                  </a:cubicBezTo>
                  <a:cubicBezTo>
                    <a:pt x="0" y="2232279"/>
                    <a:pt x="187008" y="2668665"/>
                    <a:pt x="529527" y="2995021"/>
                  </a:cubicBezTo>
                  <a:cubicBezTo>
                    <a:pt x="874014" y="3328837"/>
                    <a:pt x="1328738" y="3511597"/>
                    <a:pt x="1814957" y="3511597"/>
                  </a:cubicBezTo>
                  <a:cubicBezTo>
                    <a:pt x="2547239" y="3511597"/>
                    <a:pt x="3159442" y="3136753"/>
                    <a:pt x="3496056" y="2456067"/>
                  </a:cubicBezTo>
                  <a:lnTo>
                    <a:pt x="3891725" y="3420217"/>
                  </a:lnTo>
                  <a:lnTo>
                    <a:pt x="4415346" y="3420217"/>
                  </a:lnTo>
                  <a:lnTo>
                    <a:pt x="3749992" y="1650432"/>
                  </a:lnTo>
                  <a:close/>
                  <a:moveTo>
                    <a:pt x="1814957" y="3037914"/>
                  </a:moveTo>
                  <a:cubicBezTo>
                    <a:pt x="1082675" y="3037914"/>
                    <a:pt x="492125" y="2465391"/>
                    <a:pt x="492125" y="1756731"/>
                  </a:cubicBezTo>
                  <a:cubicBezTo>
                    <a:pt x="492125" y="1048071"/>
                    <a:pt x="1082675" y="483008"/>
                    <a:pt x="1814957" y="483008"/>
                  </a:cubicBezTo>
                  <a:cubicBezTo>
                    <a:pt x="2547239" y="483008"/>
                    <a:pt x="3129915" y="1035017"/>
                    <a:pt x="3129915" y="1756731"/>
                  </a:cubicBezTo>
                  <a:cubicBezTo>
                    <a:pt x="3129915" y="2478445"/>
                    <a:pt x="2547239" y="3037914"/>
                    <a:pt x="1814957" y="3037914"/>
                  </a:cubicBezTo>
                  <a:close/>
                </a:path>
              </a:pathLst>
            </a:custGeom>
            <a:grpFill/>
            <a:ln w="0" cap="flat">
              <a:noFill/>
              <a:prstDash val="solid"/>
              <a:miter/>
            </a:ln>
          </p:spPr>
          <p:txBody>
            <a:bodyPr rtlCol="0" anchor="ctr"/>
            <a:lstStyle/>
            <a:p>
              <a:endParaRPr lang="fr-FR"/>
            </a:p>
          </p:txBody>
        </p:sp>
        <p:sp>
          <p:nvSpPr>
            <p:cNvPr id="15" name="Forme libre 14">
              <a:extLst>
                <a:ext uri="{FF2B5EF4-FFF2-40B4-BE49-F238E27FC236}">
                  <a16:creationId xmlns:a16="http://schemas.microsoft.com/office/drawing/2014/main" id="{07596535-29F4-FF11-0B8F-CE8E94A069B0}"/>
                </a:ext>
              </a:extLst>
            </p:cNvPr>
            <p:cNvSpPr/>
            <p:nvPr/>
          </p:nvSpPr>
          <p:spPr>
            <a:xfrm>
              <a:off x="1691589" y="3904145"/>
              <a:ext cx="1590548" cy="1506834"/>
            </a:xfrm>
            <a:custGeom>
              <a:avLst/>
              <a:gdLst>
                <a:gd name="connsiteX0" fmla="*/ 795274 w 1590548"/>
                <a:gd name="connsiteY0" fmla="*/ 0 h 1506834"/>
                <a:gd name="connsiteX1" fmla="*/ 0 w 1590548"/>
                <a:gd name="connsiteY1" fmla="*/ 753417 h 1506834"/>
                <a:gd name="connsiteX2" fmla="*/ 795274 w 1590548"/>
                <a:gd name="connsiteY2" fmla="*/ 1506835 h 1506834"/>
                <a:gd name="connsiteX3" fmla="*/ 1590548 w 1590548"/>
                <a:gd name="connsiteY3" fmla="*/ 753417 h 1506834"/>
                <a:gd name="connsiteX4" fmla="*/ 795274 w 1590548"/>
                <a:gd name="connsiteY4" fmla="*/ 0 h 150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548" h="1506834">
                  <a:moveTo>
                    <a:pt x="795274" y="0"/>
                  </a:moveTo>
                  <a:cubicBezTo>
                    <a:pt x="356299" y="0"/>
                    <a:pt x="0" y="337546"/>
                    <a:pt x="0" y="753417"/>
                  </a:cubicBezTo>
                  <a:cubicBezTo>
                    <a:pt x="0" y="1169289"/>
                    <a:pt x="354330" y="1506835"/>
                    <a:pt x="795274" y="1506835"/>
                  </a:cubicBezTo>
                  <a:cubicBezTo>
                    <a:pt x="1236218" y="1506835"/>
                    <a:pt x="1590548" y="1169289"/>
                    <a:pt x="1590548" y="753417"/>
                  </a:cubicBezTo>
                  <a:cubicBezTo>
                    <a:pt x="1590548" y="337546"/>
                    <a:pt x="1234250" y="0"/>
                    <a:pt x="795274" y="0"/>
                  </a:cubicBezTo>
                  <a:close/>
                </a:path>
              </a:pathLst>
            </a:custGeom>
            <a:grpFill/>
            <a:ln w="0" cap="flat">
              <a:noFill/>
              <a:prstDash val="solid"/>
              <a:miter/>
            </a:ln>
          </p:spPr>
          <p:txBody>
            <a:bodyPr rtlCol="0" anchor="ctr"/>
            <a:lstStyle/>
            <a:p>
              <a:endParaRPr lang="fr-FR"/>
            </a:p>
          </p:txBody>
        </p:sp>
      </p:grpSp>
      <p:sp>
        <p:nvSpPr>
          <p:cNvPr id="18" name="Arc plein 17">
            <a:extLst>
              <a:ext uri="{FF2B5EF4-FFF2-40B4-BE49-F238E27FC236}">
                <a16:creationId xmlns:a16="http://schemas.microsoft.com/office/drawing/2014/main" id="{557C4F7E-2B15-87FE-8F30-64BDB6E37CAE}"/>
              </a:ext>
            </a:extLst>
          </p:cNvPr>
          <p:cNvSpPr/>
          <p:nvPr userDrawn="1"/>
        </p:nvSpPr>
        <p:spPr>
          <a:xfrm rot="16200000">
            <a:off x="11076723" y="1076070"/>
            <a:ext cx="2215154" cy="2215154"/>
          </a:xfrm>
          <a:prstGeom prst="blockArc">
            <a:avLst/>
          </a:prstGeom>
          <a:solidFill>
            <a:srgbClr val="E8470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Tree>
    <p:extLst>
      <p:ext uri="{BB962C8B-B14F-4D97-AF65-F5344CB8AC3E}">
        <p14:creationId xmlns:p14="http://schemas.microsoft.com/office/powerpoint/2010/main" val="40513290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Titres+Sous-titr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BD4E66-C38C-AE77-DD7C-902ACCE7CF50}"/>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a:extLst>
              <a:ext uri="{FF2B5EF4-FFF2-40B4-BE49-F238E27FC236}">
                <a16:creationId xmlns:a16="http://schemas.microsoft.com/office/drawing/2014/main" id="{39B7FA45-F6BB-1F52-07FF-7A610393039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12" name="Espace réservé du texte 14">
            <a:extLst>
              <a:ext uri="{FF2B5EF4-FFF2-40B4-BE49-F238E27FC236}">
                <a16:creationId xmlns:a16="http://schemas.microsoft.com/office/drawing/2014/main" id="{5C6F317A-4E46-F953-A39B-5E2D6E061CCD}"/>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0">
                <a:solidFill>
                  <a:srgbClr val="E5430D"/>
                </a:solidFill>
              </a:defRPr>
            </a:lvl1pPr>
          </a:lstStyle>
          <a:p>
            <a:pPr lvl="0"/>
            <a:r>
              <a:rPr lang="fr-FR"/>
              <a:t>Sous-titre</a:t>
            </a:r>
          </a:p>
        </p:txBody>
      </p:sp>
      <p:sp>
        <p:nvSpPr>
          <p:cNvPr id="13" name="Espace réservé du texte 14">
            <a:extLst>
              <a:ext uri="{FF2B5EF4-FFF2-40B4-BE49-F238E27FC236}">
                <a16:creationId xmlns:a16="http://schemas.microsoft.com/office/drawing/2014/main" id="{44C865FD-473F-453B-EFA3-73D00654FF6A}"/>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sp>
        <p:nvSpPr>
          <p:cNvPr id="3" name="Rectangle 2">
            <a:extLst>
              <a:ext uri="{FF2B5EF4-FFF2-40B4-BE49-F238E27FC236}">
                <a16:creationId xmlns:a16="http://schemas.microsoft.com/office/drawing/2014/main" id="{8CAD2AB3-F7A0-376D-3D85-80BAFEF5C208}"/>
              </a:ext>
            </a:extLst>
          </p:cNvPr>
          <p:cNvSpPr/>
          <p:nvPr userDrawn="1"/>
        </p:nvSpPr>
        <p:spPr>
          <a:xfrm>
            <a:off x="1" y="5282226"/>
            <a:ext cx="10967026" cy="1237295"/>
          </a:xfrm>
          <a:prstGeom prst="rect">
            <a:avLst/>
          </a:prstGeom>
          <a:gradFill flip="none" rotWithShape="1">
            <a:gsLst>
              <a:gs pos="80000">
                <a:srgbClr val="F9862A"/>
              </a:gs>
              <a:gs pos="36000">
                <a:srgbClr val="F25F0E"/>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Roboto"/>
              <a:ea typeface="+mn-ea"/>
              <a:cs typeface="+mn-cs"/>
            </a:endParaRPr>
          </a:p>
        </p:txBody>
      </p:sp>
      <p:pic>
        <p:nvPicPr>
          <p:cNvPr id="4" name="Picture 47">
            <a:extLst>
              <a:ext uri="{FF2B5EF4-FFF2-40B4-BE49-F238E27FC236}">
                <a16:creationId xmlns:a16="http://schemas.microsoft.com/office/drawing/2014/main" id="{1DC8423F-1D2B-B485-C38E-184833777C8F}"/>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0272906" y="5170198"/>
            <a:ext cx="1463376" cy="1467504"/>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6" name="Espace réservé pour une image  5">
            <a:extLst>
              <a:ext uri="{FF2B5EF4-FFF2-40B4-BE49-F238E27FC236}">
                <a16:creationId xmlns:a16="http://schemas.microsoft.com/office/drawing/2014/main" id="{24669B75-6854-E440-909E-3945CB632DFB}"/>
              </a:ext>
            </a:extLst>
          </p:cNvPr>
          <p:cNvSpPr>
            <a:spLocks noGrp="1"/>
          </p:cNvSpPr>
          <p:nvPr>
            <p:ph type="pic" sz="quarter" idx="12"/>
          </p:nvPr>
        </p:nvSpPr>
        <p:spPr>
          <a:xfrm>
            <a:off x="376774" y="5490504"/>
            <a:ext cx="2625725" cy="820738"/>
          </a:xfrm>
          <a:prstGeom prst="roundRect">
            <a:avLst/>
          </a:prstGeom>
        </p:spPr>
        <p:txBody>
          <a:bodyPr/>
          <a:lstStyle/>
          <a:p>
            <a:endParaRPr lang="fr-FR"/>
          </a:p>
        </p:txBody>
      </p:sp>
      <p:sp>
        <p:nvSpPr>
          <p:cNvPr id="7" name="Espace réservé de la date 2">
            <a:extLst>
              <a:ext uri="{FF2B5EF4-FFF2-40B4-BE49-F238E27FC236}">
                <a16:creationId xmlns:a16="http://schemas.microsoft.com/office/drawing/2014/main" id="{D8A9E21F-D568-8362-9BDB-1CC21CD5633F}"/>
              </a:ext>
            </a:extLst>
          </p:cNvPr>
          <p:cNvSpPr txBox="1">
            <a:spLocks/>
          </p:cNvSpPr>
          <p:nvPr userDrawn="1"/>
        </p:nvSpPr>
        <p:spPr>
          <a:xfrm>
            <a:off x="73546" y="6612410"/>
            <a:ext cx="1879566" cy="215444"/>
          </a:xfrm>
          <a:prstGeom prst="rect">
            <a:avLst/>
          </a:prstGeom>
        </p:spPr>
        <p:txBody>
          <a:bodyPr anchor="ctr">
            <a:spAutoFit/>
          </a:bodyPr>
          <a:lstStyle>
            <a:defPPr>
              <a:defRPr lang="fr-FR"/>
            </a:defPPr>
            <a:lvl1pPr marL="0" algn="l" defTabSz="914400" rtl="0" eaLnBrk="1" latinLnBrk="0" hangingPunct="1">
              <a:defRPr sz="1400" b="0" i="0" u="none"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800">
                <a:solidFill>
                  <a:schemeClr val="bg1">
                    <a:lumMod val="65000"/>
                  </a:schemeClr>
                </a:solidFill>
                <a:latin typeface="Arial" panose="020B0604020202020204" pitchFamily="34" charset="0"/>
                <a:ea typeface="Roboto" charset="0"/>
                <a:cs typeface="Arial" panose="020B0604020202020204" pitchFamily="34" charset="0"/>
              </a:rPr>
              <a:t>Classification C2</a:t>
            </a:r>
            <a:r>
              <a:rPr lang="fr-FR" sz="800" baseline="0">
                <a:solidFill>
                  <a:schemeClr val="bg1">
                    <a:lumMod val="65000"/>
                  </a:schemeClr>
                </a:solidFill>
                <a:latin typeface="Arial" panose="020B0604020202020204" pitchFamily="34" charset="0"/>
                <a:ea typeface="Roboto" charset="0"/>
                <a:cs typeface="Arial" panose="020B0604020202020204" pitchFamily="34" charset="0"/>
              </a:rPr>
              <a:t> - Confidentiel</a:t>
            </a:r>
            <a:endParaRPr lang="fr-FR" sz="1000">
              <a:solidFill>
                <a:schemeClr val="tx1"/>
              </a:solidFill>
              <a:latin typeface="Arial" panose="020B0604020202020204" pitchFamily="34" charset="0"/>
              <a:ea typeface="Roboto" charset="0"/>
              <a:cs typeface="Arial" panose="020B0604020202020204" pitchFamily="34" charset="0"/>
            </a:endParaRPr>
          </a:p>
        </p:txBody>
      </p:sp>
    </p:spTree>
    <p:extLst>
      <p:ext uri="{BB962C8B-B14F-4D97-AF65-F5344CB8AC3E}">
        <p14:creationId xmlns:p14="http://schemas.microsoft.com/office/powerpoint/2010/main" val="22742829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5_Titres+Sous-titr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BD4E66-C38C-AE77-DD7C-902ACCE7CF50}"/>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a:extLst>
              <a:ext uri="{FF2B5EF4-FFF2-40B4-BE49-F238E27FC236}">
                <a16:creationId xmlns:a16="http://schemas.microsoft.com/office/drawing/2014/main" id="{39B7FA45-F6BB-1F52-07FF-7A610393039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12" name="Espace réservé du texte 14">
            <a:extLst>
              <a:ext uri="{FF2B5EF4-FFF2-40B4-BE49-F238E27FC236}">
                <a16:creationId xmlns:a16="http://schemas.microsoft.com/office/drawing/2014/main" id="{5C6F317A-4E46-F953-A39B-5E2D6E061CCD}"/>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0">
                <a:solidFill>
                  <a:srgbClr val="E5430D"/>
                </a:solidFill>
              </a:defRPr>
            </a:lvl1pPr>
          </a:lstStyle>
          <a:p>
            <a:pPr lvl="0"/>
            <a:r>
              <a:rPr lang="fr-FR"/>
              <a:t>Sous-titre</a:t>
            </a:r>
          </a:p>
        </p:txBody>
      </p:sp>
      <p:sp>
        <p:nvSpPr>
          <p:cNvPr id="13" name="Espace réservé du texte 14">
            <a:extLst>
              <a:ext uri="{FF2B5EF4-FFF2-40B4-BE49-F238E27FC236}">
                <a16:creationId xmlns:a16="http://schemas.microsoft.com/office/drawing/2014/main" id="{44C865FD-473F-453B-EFA3-73D00654FF6A}"/>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spTree>
    <p:extLst>
      <p:ext uri="{BB962C8B-B14F-4D97-AF65-F5344CB8AC3E}">
        <p14:creationId xmlns:p14="http://schemas.microsoft.com/office/powerpoint/2010/main" val="12591160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our de tab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F100923-8396-B309-23E9-20817497F110}"/>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A3706BC4-1D2F-0FD7-D827-44F6E30EAE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18" name="Espace réservé du texte 14">
            <a:extLst>
              <a:ext uri="{FF2B5EF4-FFF2-40B4-BE49-F238E27FC236}">
                <a16:creationId xmlns:a16="http://schemas.microsoft.com/office/drawing/2014/main" id="{A7884C72-6022-0647-DB27-5D5CFF35E6C5}"/>
              </a:ext>
            </a:extLst>
          </p:cNvPr>
          <p:cNvSpPr>
            <a:spLocks noGrp="1"/>
          </p:cNvSpPr>
          <p:nvPr>
            <p:ph type="body" sz="quarter" idx="11" hasCustomPrompt="1"/>
          </p:nvPr>
        </p:nvSpPr>
        <p:spPr>
          <a:xfrm>
            <a:off x="376775" y="322637"/>
            <a:ext cx="3630112" cy="183990"/>
          </a:xfrm>
          <a:prstGeom prst="rect">
            <a:avLst/>
          </a:prstGeom>
        </p:spPr>
        <p:txBody>
          <a:bodyPr anchor="ctr">
            <a:noAutofit/>
          </a:bodyPr>
          <a:lstStyle>
            <a:lvl1pPr marL="0" indent="0">
              <a:buNone/>
              <a:defRPr sz="1400" b="1">
                <a:solidFill>
                  <a:srgbClr val="E5430D"/>
                </a:solidFill>
              </a:defRPr>
            </a:lvl1pPr>
          </a:lstStyle>
          <a:p>
            <a:pPr lvl="0"/>
            <a:r>
              <a:rPr lang="fr-FR"/>
              <a:t>Tour de table</a:t>
            </a:r>
          </a:p>
        </p:txBody>
      </p:sp>
      <p:sp>
        <p:nvSpPr>
          <p:cNvPr id="19" name="Ellipse 18">
            <a:extLst>
              <a:ext uri="{FF2B5EF4-FFF2-40B4-BE49-F238E27FC236}">
                <a16:creationId xmlns:a16="http://schemas.microsoft.com/office/drawing/2014/main" id="{1A15075C-3220-F4BA-DC1D-982F443EB773}"/>
              </a:ext>
            </a:extLst>
          </p:cNvPr>
          <p:cNvSpPr/>
          <p:nvPr userDrawn="1"/>
        </p:nvSpPr>
        <p:spPr>
          <a:xfrm>
            <a:off x="3835558" y="1632382"/>
            <a:ext cx="4161180" cy="4142249"/>
          </a:xfrm>
          <a:prstGeom prst="ellipse">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pour une image  8">
            <a:extLst>
              <a:ext uri="{FF2B5EF4-FFF2-40B4-BE49-F238E27FC236}">
                <a16:creationId xmlns:a16="http://schemas.microsoft.com/office/drawing/2014/main" id="{AA5C3129-67BA-3B36-E28A-439F17EEFAC7}"/>
              </a:ext>
            </a:extLst>
          </p:cNvPr>
          <p:cNvSpPr>
            <a:spLocks noGrp="1"/>
          </p:cNvSpPr>
          <p:nvPr>
            <p:ph type="pic" sz="quarter" idx="12"/>
          </p:nvPr>
        </p:nvSpPr>
        <p:spPr>
          <a:xfrm>
            <a:off x="3601224" y="3060724"/>
            <a:ext cx="582613" cy="582612"/>
          </a:xfrm>
          <a:prstGeom prst="ellipse">
            <a:avLst/>
          </a:prstGeom>
          <a:ln>
            <a:solidFill>
              <a:srgbClr val="E5430D"/>
            </a:solidFill>
          </a:ln>
        </p:spPr>
        <p:txBody>
          <a:bodyPr/>
          <a:lstStyle/>
          <a:p>
            <a:endParaRPr lang="fr-FR"/>
          </a:p>
        </p:txBody>
      </p:sp>
      <p:sp>
        <p:nvSpPr>
          <p:cNvPr id="10" name="Espace réservé pour une image  8">
            <a:extLst>
              <a:ext uri="{FF2B5EF4-FFF2-40B4-BE49-F238E27FC236}">
                <a16:creationId xmlns:a16="http://schemas.microsoft.com/office/drawing/2014/main" id="{A4E2A694-9FFC-B418-6EF7-BABCC4929599}"/>
              </a:ext>
            </a:extLst>
          </p:cNvPr>
          <p:cNvSpPr>
            <a:spLocks noGrp="1"/>
          </p:cNvSpPr>
          <p:nvPr>
            <p:ph type="pic" sz="quarter" idx="13"/>
          </p:nvPr>
        </p:nvSpPr>
        <p:spPr>
          <a:xfrm>
            <a:off x="4321659" y="5054325"/>
            <a:ext cx="582613" cy="582612"/>
          </a:xfrm>
          <a:prstGeom prst="ellipse">
            <a:avLst/>
          </a:prstGeom>
          <a:ln>
            <a:solidFill>
              <a:srgbClr val="E5430D"/>
            </a:solidFill>
          </a:ln>
        </p:spPr>
        <p:txBody>
          <a:bodyPr/>
          <a:lstStyle/>
          <a:p>
            <a:endParaRPr lang="fr-FR"/>
          </a:p>
        </p:txBody>
      </p:sp>
      <p:sp>
        <p:nvSpPr>
          <p:cNvPr id="11" name="Espace réservé pour une image  8">
            <a:extLst>
              <a:ext uri="{FF2B5EF4-FFF2-40B4-BE49-F238E27FC236}">
                <a16:creationId xmlns:a16="http://schemas.microsoft.com/office/drawing/2014/main" id="{05353290-387D-E6BA-B0B9-1C3AA3D7B492}"/>
              </a:ext>
            </a:extLst>
          </p:cNvPr>
          <p:cNvSpPr>
            <a:spLocks noGrp="1"/>
          </p:cNvSpPr>
          <p:nvPr>
            <p:ph type="pic" sz="quarter" idx="14"/>
          </p:nvPr>
        </p:nvSpPr>
        <p:spPr>
          <a:xfrm>
            <a:off x="6734059" y="1735997"/>
            <a:ext cx="582613" cy="582612"/>
          </a:xfrm>
          <a:prstGeom prst="ellipse">
            <a:avLst/>
          </a:prstGeom>
          <a:ln>
            <a:solidFill>
              <a:schemeClr val="tx2"/>
            </a:solidFill>
          </a:ln>
        </p:spPr>
        <p:txBody>
          <a:bodyPr/>
          <a:lstStyle/>
          <a:p>
            <a:endParaRPr lang="fr-FR"/>
          </a:p>
        </p:txBody>
      </p:sp>
      <p:sp>
        <p:nvSpPr>
          <p:cNvPr id="12" name="Espace réservé pour une image  8">
            <a:extLst>
              <a:ext uri="{FF2B5EF4-FFF2-40B4-BE49-F238E27FC236}">
                <a16:creationId xmlns:a16="http://schemas.microsoft.com/office/drawing/2014/main" id="{A901E96C-F597-07BD-F5CA-F79DDBA24100}"/>
              </a:ext>
            </a:extLst>
          </p:cNvPr>
          <p:cNvSpPr>
            <a:spLocks noGrp="1"/>
          </p:cNvSpPr>
          <p:nvPr>
            <p:ph type="pic" sz="quarter" idx="15"/>
          </p:nvPr>
        </p:nvSpPr>
        <p:spPr>
          <a:xfrm>
            <a:off x="7614193" y="3802393"/>
            <a:ext cx="582613" cy="582612"/>
          </a:xfrm>
          <a:prstGeom prst="ellipse">
            <a:avLst/>
          </a:prstGeom>
          <a:ln>
            <a:solidFill>
              <a:schemeClr val="tx2"/>
            </a:solidFill>
          </a:ln>
        </p:spPr>
        <p:txBody>
          <a:bodyPr/>
          <a:lstStyle/>
          <a:p>
            <a:endParaRPr lang="fr-FR"/>
          </a:p>
        </p:txBody>
      </p:sp>
    </p:spTree>
    <p:extLst>
      <p:ext uri="{BB962C8B-B14F-4D97-AF65-F5344CB8AC3E}">
        <p14:creationId xmlns:p14="http://schemas.microsoft.com/office/powerpoint/2010/main" val="2739391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Sous sommair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BE32867-D3EA-FE0A-A860-D220C864D734}"/>
              </a:ext>
            </a:extLst>
          </p:cNvPr>
          <p:cNvSpPr/>
          <p:nvPr userDrawn="1"/>
        </p:nvSpPr>
        <p:spPr>
          <a:xfrm>
            <a:off x="0" y="0"/>
            <a:ext cx="12192000" cy="6869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92A15C83-8914-8A78-1495-692C3216278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8" name="Espace réservé du texte 8">
            <a:extLst>
              <a:ext uri="{FF2B5EF4-FFF2-40B4-BE49-F238E27FC236}">
                <a16:creationId xmlns:a16="http://schemas.microsoft.com/office/drawing/2014/main" id="{5C8D9BEF-3E5D-4495-9EB1-4A2CB9D7DEBF}"/>
              </a:ext>
            </a:extLst>
          </p:cNvPr>
          <p:cNvSpPr>
            <a:spLocks noGrp="1"/>
          </p:cNvSpPr>
          <p:nvPr>
            <p:ph type="body" sz="quarter" idx="10" hasCustomPrompt="1"/>
          </p:nvPr>
        </p:nvSpPr>
        <p:spPr>
          <a:xfrm>
            <a:off x="808073" y="1285925"/>
            <a:ext cx="5287927" cy="4686943"/>
          </a:xfrm>
        </p:spPr>
        <p:txBody>
          <a:bodyPr/>
          <a:lstStyle>
            <a:lvl1pPr marL="514350" indent="-514350">
              <a:buFont typeface="+mj-lt"/>
              <a:buAutoNum type="romanUcPeriod"/>
              <a:defRPr b="1">
                <a:solidFill>
                  <a:schemeClr val="tx1">
                    <a:lumMod val="75000"/>
                    <a:lumOff val="25000"/>
                  </a:schemeClr>
                </a:solidFill>
              </a:defRPr>
            </a:lvl1pPr>
            <a:lvl2pPr marL="857250" indent="-400050">
              <a:buFont typeface="+mj-lt"/>
              <a:buAutoNum type="arabicPeriod"/>
              <a:defRPr>
                <a:solidFill>
                  <a:srgbClr val="E5430D"/>
                </a:solidFill>
              </a:defRPr>
            </a:lvl2pPr>
            <a:lvl3pPr marL="1314450" indent="-400050">
              <a:buFont typeface="+mj-lt"/>
              <a:buAutoNum type="romanUcPeriod"/>
              <a:defRPr/>
            </a:lvl3pPr>
            <a:lvl4pPr marL="1657350" indent="-285750">
              <a:buFont typeface="+mj-lt"/>
              <a:buAutoNum type="romanUcPeriod"/>
              <a:defRPr/>
            </a:lvl4pPr>
            <a:lvl5pPr marL="2114550" indent="-285750">
              <a:buFont typeface="+mj-lt"/>
              <a:buAutoNum type="romanUcPeriod"/>
              <a:defRPr/>
            </a:lvl5pPr>
          </a:lstStyle>
          <a:p>
            <a:pPr lvl="0"/>
            <a:r>
              <a:rPr lang="fr-FR"/>
              <a:t>Grand titre</a:t>
            </a:r>
          </a:p>
          <a:p>
            <a:pPr lvl="1"/>
            <a:r>
              <a:rPr lang="fr-FR"/>
              <a:t>Petit titre</a:t>
            </a:r>
          </a:p>
          <a:p>
            <a:pPr lvl="1"/>
            <a:r>
              <a:rPr lang="fr-FR"/>
              <a:t>….</a:t>
            </a:r>
          </a:p>
          <a:p>
            <a:pPr lvl="1"/>
            <a:r>
              <a:rPr lang="fr-FR"/>
              <a:t>….</a:t>
            </a:r>
          </a:p>
          <a:p>
            <a:pPr lvl="1"/>
            <a:endParaRPr lang="fr-FR"/>
          </a:p>
          <a:p>
            <a:pPr lvl="0"/>
            <a:r>
              <a:rPr lang="fr-FR"/>
              <a:t>Grand titre</a:t>
            </a:r>
          </a:p>
          <a:p>
            <a:pPr lvl="0"/>
            <a:r>
              <a:rPr lang="fr-FR"/>
              <a:t>…..</a:t>
            </a:r>
          </a:p>
          <a:p>
            <a:pPr lvl="0"/>
            <a:r>
              <a:rPr lang="fr-FR"/>
              <a:t>…..</a:t>
            </a:r>
          </a:p>
          <a:p>
            <a:pPr lvl="0"/>
            <a:r>
              <a:rPr lang="fr-FR"/>
              <a:t>…..</a:t>
            </a:r>
          </a:p>
          <a:p>
            <a:pPr lvl="0"/>
            <a:r>
              <a:rPr lang="fr-FR"/>
              <a:t>…..</a:t>
            </a:r>
          </a:p>
        </p:txBody>
      </p:sp>
      <p:sp>
        <p:nvSpPr>
          <p:cNvPr id="11" name="Larme 10">
            <a:extLst>
              <a:ext uri="{FF2B5EF4-FFF2-40B4-BE49-F238E27FC236}">
                <a16:creationId xmlns:a16="http://schemas.microsoft.com/office/drawing/2014/main" id="{43D3D4C3-0282-0538-E99E-A3625CC5A3AE}"/>
              </a:ext>
            </a:extLst>
          </p:cNvPr>
          <p:cNvSpPr/>
          <p:nvPr userDrawn="1"/>
        </p:nvSpPr>
        <p:spPr>
          <a:xfrm rot="10800000" flipH="1">
            <a:off x="8325853" y="3208420"/>
            <a:ext cx="3866147" cy="3712018"/>
          </a:xfrm>
          <a:prstGeom prst="teardrop">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2" name="Graphique 29">
            <a:extLst>
              <a:ext uri="{FF2B5EF4-FFF2-40B4-BE49-F238E27FC236}">
                <a16:creationId xmlns:a16="http://schemas.microsoft.com/office/drawing/2014/main" id="{3170EFDF-CC84-604B-F896-09ED9298A8B7}"/>
              </a:ext>
            </a:extLst>
          </p:cNvPr>
          <p:cNvGrpSpPr/>
          <p:nvPr userDrawn="1"/>
        </p:nvGrpSpPr>
        <p:grpSpPr>
          <a:xfrm>
            <a:off x="7508762" y="1675876"/>
            <a:ext cx="3875165" cy="3907039"/>
            <a:chOff x="671908" y="2893373"/>
            <a:chExt cx="4415345" cy="4246745"/>
          </a:xfrm>
          <a:blipFill>
            <a:blip r:embed="rId3"/>
            <a:stretch>
              <a:fillRect l="-43000"/>
            </a:stretch>
          </a:blipFill>
        </p:grpSpPr>
        <p:sp>
          <p:nvSpPr>
            <p:cNvPr id="13" name="Forme libre 12">
              <a:extLst>
                <a:ext uri="{FF2B5EF4-FFF2-40B4-BE49-F238E27FC236}">
                  <a16:creationId xmlns:a16="http://schemas.microsoft.com/office/drawing/2014/main" id="{980D5CAD-4289-FFF1-ABC0-03050CB76BF1}"/>
                </a:ext>
              </a:extLst>
            </p:cNvPr>
            <p:cNvSpPr/>
            <p:nvPr/>
          </p:nvSpPr>
          <p:spPr>
            <a:xfrm>
              <a:off x="2922197" y="6953629"/>
              <a:ext cx="196850" cy="186489"/>
            </a:xfrm>
            <a:custGeom>
              <a:avLst/>
              <a:gdLst>
                <a:gd name="connsiteX0" fmla="*/ 0 w 196850"/>
                <a:gd name="connsiteY0" fmla="*/ 0 h 186489"/>
                <a:gd name="connsiteX1" fmla="*/ 0 w 196850"/>
                <a:gd name="connsiteY1" fmla="*/ 0 h 186489"/>
                <a:gd name="connsiteX2" fmla="*/ 0 w 196850"/>
                <a:gd name="connsiteY2" fmla="*/ 0 h 186489"/>
                <a:gd name="connsiteX3" fmla="*/ 0 w 196850"/>
                <a:gd name="connsiteY3" fmla="*/ 0 h 186489"/>
              </a:gdLst>
              <a:ahLst/>
              <a:cxnLst>
                <a:cxn ang="0">
                  <a:pos x="connsiteX0" y="connsiteY0"/>
                </a:cxn>
                <a:cxn ang="0">
                  <a:pos x="connsiteX1" y="connsiteY1"/>
                </a:cxn>
                <a:cxn ang="0">
                  <a:pos x="connsiteX2" y="connsiteY2"/>
                </a:cxn>
                <a:cxn ang="0">
                  <a:pos x="connsiteX3" y="connsiteY3"/>
                </a:cxn>
              </a:cxnLst>
              <a:rect l="l" t="t" r="r" b="b"/>
              <a:pathLst>
                <a:path w="196850" h="186489">
                  <a:moveTo>
                    <a:pt x="0" y="0"/>
                  </a:moveTo>
                  <a:lnTo>
                    <a:pt x="0" y="0"/>
                  </a:lnTo>
                  <a:lnTo>
                    <a:pt x="0" y="0"/>
                  </a:lnTo>
                  <a:lnTo>
                    <a:pt x="0" y="0"/>
                  </a:lnTo>
                  <a:close/>
                </a:path>
              </a:pathLst>
            </a:custGeom>
            <a:grpFill/>
            <a:ln w="0" cap="flat">
              <a:noFill/>
              <a:prstDash val="solid"/>
              <a:miter/>
            </a:ln>
          </p:spPr>
          <p:txBody>
            <a:bodyPr rtlCol="0" anchor="ctr"/>
            <a:lstStyle/>
            <a:p>
              <a:endParaRPr lang="fr-FR"/>
            </a:p>
          </p:txBody>
        </p:sp>
        <p:sp>
          <p:nvSpPr>
            <p:cNvPr id="14" name="Forme libre 13">
              <a:extLst>
                <a:ext uri="{FF2B5EF4-FFF2-40B4-BE49-F238E27FC236}">
                  <a16:creationId xmlns:a16="http://schemas.microsoft.com/office/drawing/2014/main" id="{F6337BAA-23C2-9B01-7873-4E5B6C34F6D9}"/>
                </a:ext>
              </a:extLst>
            </p:cNvPr>
            <p:cNvSpPr/>
            <p:nvPr/>
          </p:nvSpPr>
          <p:spPr>
            <a:xfrm>
              <a:off x="671908" y="2893373"/>
              <a:ext cx="4415345" cy="3511596"/>
            </a:xfrm>
            <a:custGeom>
              <a:avLst/>
              <a:gdLst>
                <a:gd name="connsiteX0" fmla="*/ 3749992 w 4415345"/>
                <a:gd name="connsiteY0" fmla="*/ 1648567 h 3511596"/>
                <a:gd name="connsiteX1" fmla="*/ 3122041 w 4415345"/>
                <a:gd name="connsiteY1" fmla="*/ 496062 h 3511596"/>
                <a:gd name="connsiteX2" fmla="*/ 1814957 w 4415345"/>
                <a:gd name="connsiteY2" fmla="*/ 0 h 3511596"/>
                <a:gd name="connsiteX3" fmla="*/ 529527 w 4415345"/>
                <a:gd name="connsiteY3" fmla="*/ 516576 h 3511596"/>
                <a:gd name="connsiteX4" fmla="*/ 0 w 4415345"/>
                <a:gd name="connsiteY4" fmla="*/ 1756731 h 3511596"/>
                <a:gd name="connsiteX5" fmla="*/ 529527 w 4415345"/>
                <a:gd name="connsiteY5" fmla="*/ 2995021 h 3511596"/>
                <a:gd name="connsiteX6" fmla="*/ 1814957 w 4415345"/>
                <a:gd name="connsiteY6" fmla="*/ 3511597 h 3511596"/>
                <a:gd name="connsiteX7" fmla="*/ 3496056 w 4415345"/>
                <a:gd name="connsiteY7" fmla="*/ 2456067 h 3511596"/>
                <a:gd name="connsiteX8" fmla="*/ 3891725 w 4415345"/>
                <a:gd name="connsiteY8" fmla="*/ 3420217 h 3511596"/>
                <a:gd name="connsiteX9" fmla="*/ 4415346 w 4415345"/>
                <a:gd name="connsiteY9" fmla="*/ 3420217 h 3511596"/>
                <a:gd name="connsiteX10" fmla="*/ 3749992 w 4415345"/>
                <a:gd name="connsiteY10" fmla="*/ 1650432 h 3511596"/>
                <a:gd name="connsiteX11" fmla="*/ 1814957 w 4415345"/>
                <a:gd name="connsiteY11" fmla="*/ 3037914 h 3511596"/>
                <a:gd name="connsiteX12" fmla="*/ 492125 w 4415345"/>
                <a:gd name="connsiteY12" fmla="*/ 1756731 h 3511596"/>
                <a:gd name="connsiteX13" fmla="*/ 1814957 w 4415345"/>
                <a:gd name="connsiteY13" fmla="*/ 483008 h 3511596"/>
                <a:gd name="connsiteX14" fmla="*/ 3129915 w 4415345"/>
                <a:gd name="connsiteY14" fmla="*/ 1756731 h 3511596"/>
                <a:gd name="connsiteX15" fmla="*/ 1814957 w 4415345"/>
                <a:gd name="connsiteY15" fmla="*/ 3037914 h 351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5345" h="3511596">
                  <a:moveTo>
                    <a:pt x="3749992" y="1648567"/>
                  </a:moveTo>
                  <a:cubicBezTo>
                    <a:pt x="3578733" y="1189803"/>
                    <a:pt x="3435033" y="785121"/>
                    <a:pt x="3122041" y="496062"/>
                  </a:cubicBezTo>
                  <a:cubicBezTo>
                    <a:pt x="2771648" y="169705"/>
                    <a:pt x="2330704" y="0"/>
                    <a:pt x="1814957" y="0"/>
                  </a:cubicBezTo>
                  <a:cubicBezTo>
                    <a:pt x="1336612" y="0"/>
                    <a:pt x="874014" y="184625"/>
                    <a:pt x="529527" y="516576"/>
                  </a:cubicBezTo>
                  <a:cubicBezTo>
                    <a:pt x="187008" y="842932"/>
                    <a:pt x="0" y="1281183"/>
                    <a:pt x="0" y="1756731"/>
                  </a:cubicBezTo>
                  <a:cubicBezTo>
                    <a:pt x="0" y="2232279"/>
                    <a:pt x="187008" y="2668665"/>
                    <a:pt x="529527" y="2995021"/>
                  </a:cubicBezTo>
                  <a:cubicBezTo>
                    <a:pt x="874014" y="3328837"/>
                    <a:pt x="1328738" y="3511597"/>
                    <a:pt x="1814957" y="3511597"/>
                  </a:cubicBezTo>
                  <a:cubicBezTo>
                    <a:pt x="2547239" y="3511597"/>
                    <a:pt x="3159442" y="3136753"/>
                    <a:pt x="3496056" y="2456067"/>
                  </a:cubicBezTo>
                  <a:lnTo>
                    <a:pt x="3891725" y="3420217"/>
                  </a:lnTo>
                  <a:lnTo>
                    <a:pt x="4415346" y="3420217"/>
                  </a:lnTo>
                  <a:lnTo>
                    <a:pt x="3749992" y="1650432"/>
                  </a:lnTo>
                  <a:close/>
                  <a:moveTo>
                    <a:pt x="1814957" y="3037914"/>
                  </a:moveTo>
                  <a:cubicBezTo>
                    <a:pt x="1082675" y="3037914"/>
                    <a:pt x="492125" y="2465391"/>
                    <a:pt x="492125" y="1756731"/>
                  </a:cubicBezTo>
                  <a:cubicBezTo>
                    <a:pt x="492125" y="1048071"/>
                    <a:pt x="1082675" y="483008"/>
                    <a:pt x="1814957" y="483008"/>
                  </a:cubicBezTo>
                  <a:cubicBezTo>
                    <a:pt x="2547239" y="483008"/>
                    <a:pt x="3129915" y="1035017"/>
                    <a:pt x="3129915" y="1756731"/>
                  </a:cubicBezTo>
                  <a:cubicBezTo>
                    <a:pt x="3129915" y="2478445"/>
                    <a:pt x="2547239" y="3037914"/>
                    <a:pt x="1814957" y="3037914"/>
                  </a:cubicBezTo>
                  <a:close/>
                </a:path>
              </a:pathLst>
            </a:custGeom>
            <a:grpFill/>
            <a:ln w="0" cap="flat">
              <a:noFill/>
              <a:prstDash val="solid"/>
              <a:miter/>
            </a:ln>
          </p:spPr>
          <p:txBody>
            <a:bodyPr rtlCol="0" anchor="ctr"/>
            <a:lstStyle/>
            <a:p>
              <a:endParaRPr lang="fr-FR"/>
            </a:p>
          </p:txBody>
        </p:sp>
        <p:sp>
          <p:nvSpPr>
            <p:cNvPr id="15" name="Forme libre 14">
              <a:extLst>
                <a:ext uri="{FF2B5EF4-FFF2-40B4-BE49-F238E27FC236}">
                  <a16:creationId xmlns:a16="http://schemas.microsoft.com/office/drawing/2014/main" id="{60290095-D1EF-AF64-B7A0-101330C6F1A8}"/>
                </a:ext>
              </a:extLst>
            </p:cNvPr>
            <p:cNvSpPr/>
            <p:nvPr/>
          </p:nvSpPr>
          <p:spPr>
            <a:xfrm>
              <a:off x="1691589" y="3904145"/>
              <a:ext cx="1590548" cy="1506834"/>
            </a:xfrm>
            <a:custGeom>
              <a:avLst/>
              <a:gdLst>
                <a:gd name="connsiteX0" fmla="*/ 795274 w 1590548"/>
                <a:gd name="connsiteY0" fmla="*/ 0 h 1506834"/>
                <a:gd name="connsiteX1" fmla="*/ 0 w 1590548"/>
                <a:gd name="connsiteY1" fmla="*/ 753417 h 1506834"/>
                <a:gd name="connsiteX2" fmla="*/ 795274 w 1590548"/>
                <a:gd name="connsiteY2" fmla="*/ 1506835 h 1506834"/>
                <a:gd name="connsiteX3" fmla="*/ 1590548 w 1590548"/>
                <a:gd name="connsiteY3" fmla="*/ 753417 h 1506834"/>
                <a:gd name="connsiteX4" fmla="*/ 795274 w 1590548"/>
                <a:gd name="connsiteY4" fmla="*/ 0 h 150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548" h="1506834">
                  <a:moveTo>
                    <a:pt x="795274" y="0"/>
                  </a:moveTo>
                  <a:cubicBezTo>
                    <a:pt x="356299" y="0"/>
                    <a:pt x="0" y="337546"/>
                    <a:pt x="0" y="753417"/>
                  </a:cubicBezTo>
                  <a:cubicBezTo>
                    <a:pt x="0" y="1169289"/>
                    <a:pt x="354330" y="1506835"/>
                    <a:pt x="795274" y="1506835"/>
                  </a:cubicBezTo>
                  <a:cubicBezTo>
                    <a:pt x="1236218" y="1506835"/>
                    <a:pt x="1590548" y="1169289"/>
                    <a:pt x="1590548" y="753417"/>
                  </a:cubicBezTo>
                  <a:cubicBezTo>
                    <a:pt x="1590548" y="337546"/>
                    <a:pt x="1234250" y="0"/>
                    <a:pt x="795274" y="0"/>
                  </a:cubicBezTo>
                  <a:close/>
                </a:path>
              </a:pathLst>
            </a:custGeom>
            <a:grpFill/>
            <a:ln w="0" cap="flat">
              <a:noFill/>
              <a:prstDash val="solid"/>
              <a:miter/>
            </a:ln>
          </p:spPr>
          <p:txBody>
            <a:bodyPr rtlCol="0" anchor="ctr"/>
            <a:lstStyle/>
            <a:p>
              <a:endParaRPr lang="fr-FR"/>
            </a:p>
          </p:txBody>
        </p:sp>
      </p:grpSp>
      <p:sp>
        <p:nvSpPr>
          <p:cNvPr id="16" name="Arc plein 15">
            <a:extLst>
              <a:ext uri="{FF2B5EF4-FFF2-40B4-BE49-F238E27FC236}">
                <a16:creationId xmlns:a16="http://schemas.microsoft.com/office/drawing/2014/main" id="{CE6BF89C-BAB6-61D9-4280-DF39D572B6CA}"/>
              </a:ext>
            </a:extLst>
          </p:cNvPr>
          <p:cNvSpPr/>
          <p:nvPr userDrawn="1"/>
        </p:nvSpPr>
        <p:spPr>
          <a:xfrm rot="16200000">
            <a:off x="11076723" y="1076070"/>
            <a:ext cx="2215154" cy="2215154"/>
          </a:xfrm>
          <a:prstGeom prst="blockArc">
            <a:avLst/>
          </a:prstGeom>
          <a:solidFill>
            <a:srgbClr val="E8470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fr-FR"/>
          </a:p>
        </p:txBody>
      </p:sp>
    </p:spTree>
    <p:extLst>
      <p:ext uri="{BB962C8B-B14F-4D97-AF65-F5344CB8AC3E}">
        <p14:creationId xmlns:p14="http://schemas.microsoft.com/office/powerpoint/2010/main" val="33253753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_Offre + Références general">
    <p:spTree>
      <p:nvGrpSpPr>
        <p:cNvPr id="1" name=""/>
        <p:cNvGrpSpPr/>
        <p:nvPr/>
      </p:nvGrpSpPr>
      <p:grpSpPr>
        <a:xfrm>
          <a:off x="0" y="0"/>
          <a:ext cx="0" cy="0"/>
          <a:chOff x="0" y="0"/>
          <a:chExt cx="0" cy="0"/>
        </a:xfrm>
      </p:grpSpPr>
      <p:sp>
        <p:nvSpPr>
          <p:cNvPr id="5" name="Freeform: Shape 10">
            <a:extLst>
              <a:ext uri="{FF2B5EF4-FFF2-40B4-BE49-F238E27FC236}">
                <a16:creationId xmlns:a16="http://schemas.microsoft.com/office/drawing/2014/main" id="{51F3ADB3-0742-DC64-D88B-ECA24D52A619}"/>
              </a:ext>
            </a:extLst>
          </p:cNvPr>
          <p:cNvSpPr>
            <a:spLocks noChangeAspect="1"/>
          </p:cNvSpPr>
          <p:nvPr userDrawn="1"/>
        </p:nvSpPr>
        <p:spPr>
          <a:xfrm flipH="1">
            <a:off x="0" y="803500"/>
            <a:ext cx="4155440" cy="6054500"/>
          </a:xfrm>
          <a:custGeom>
            <a:avLst/>
            <a:gdLst>
              <a:gd name="connsiteX0" fmla="*/ 1078372 w 8393910"/>
              <a:gd name="connsiteY0" fmla="*/ 0 h 6858000"/>
              <a:gd name="connsiteX1" fmla="*/ 8393910 w 8393910"/>
              <a:gd name="connsiteY1" fmla="*/ 0 h 6858000"/>
              <a:gd name="connsiteX2" fmla="*/ 8393910 w 8393910"/>
              <a:gd name="connsiteY2" fmla="*/ 6858000 h 6858000"/>
              <a:gd name="connsiteX3" fmla="*/ 823595 w 8393910"/>
              <a:gd name="connsiteY3" fmla="*/ 6858000 h 6858000"/>
              <a:gd name="connsiteX4" fmla="*/ 807604 w 8393910"/>
              <a:gd name="connsiteY4" fmla="*/ 6830189 h 6858000"/>
              <a:gd name="connsiteX5" fmla="*/ 0 w 8393910"/>
              <a:gd name="connsiteY5" fmla="*/ 3640719 h 6858000"/>
              <a:gd name="connsiteX6" fmla="*/ 968722 w 8393910"/>
              <a:gd name="connsiteY6" fmla="*/ 17103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93910" h="6858000">
                <a:moveTo>
                  <a:pt x="1078372" y="0"/>
                </a:moveTo>
                <a:lnTo>
                  <a:pt x="8393910" y="0"/>
                </a:lnTo>
                <a:lnTo>
                  <a:pt x="8393910" y="6858000"/>
                </a:lnTo>
                <a:lnTo>
                  <a:pt x="823595" y="6858000"/>
                </a:lnTo>
                <a:lnTo>
                  <a:pt x="807604" y="6830189"/>
                </a:lnTo>
                <a:cubicBezTo>
                  <a:pt x="292559" y="5882077"/>
                  <a:pt x="0" y="4795564"/>
                  <a:pt x="0" y="3640719"/>
                </a:cubicBezTo>
                <a:cubicBezTo>
                  <a:pt x="0" y="2370390"/>
                  <a:pt x="353996" y="1182742"/>
                  <a:pt x="968722" y="171038"/>
                </a:cubicBezTo>
                <a:close/>
              </a:path>
            </a:pathLst>
          </a:custGeom>
          <a:solidFill>
            <a:schemeClr val="bg1"/>
          </a:solidFill>
          <a:ln>
            <a:noFill/>
          </a:ln>
          <a:effectLst>
            <a:outerShdw blurRad="241300" dist="38100" dir="10800000" algn="r" rotWithShape="0">
              <a:srgbClr val="E95A2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Rectangle 1">
            <a:extLst>
              <a:ext uri="{FF2B5EF4-FFF2-40B4-BE49-F238E27FC236}">
                <a16:creationId xmlns:a16="http://schemas.microsoft.com/office/drawing/2014/main" id="{99BD4E66-C38C-AE77-DD7C-902ACCE7CF50}"/>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a:extLst>
              <a:ext uri="{FF2B5EF4-FFF2-40B4-BE49-F238E27FC236}">
                <a16:creationId xmlns:a16="http://schemas.microsoft.com/office/drawing/2014/main" id="{39B7FA45-F6BB-1F52-07FF-7A610393039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57927" y="164242"/>
            <a:ext cx="957298" cy="538480"/>
          </a:xfrm>
          <a:prstGeom prst="rect">
            <a:avLst/>
          </a:prstGeom>
        </p:spPr>
      </p:pic>
      <p:sp>
        <p:nvSpPr>
          <p:cNvPr id="12" name="Espace réservé du texte 14">
            <a:extLst>
              <a:ext uri="{FF2B5EF4-FFF2-40B4-BE49-F238E27FC236}">
                <a16:creationId xmlns:a16="http://schemas.microsoft.com/office/drawing/2014/main" id="{5C6F317A-4E46-F953-A39B-5E2D6E061CCD}"/>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0">
                <a:solidFill>
                  <a:srgbClr val="E5430D"/>
                </a:solidFill>
              </a:defRPr>
            </a:lvl1pPr>
          </a:lstStyle>
          <a:p>
            <a:pPr lvl="0"/>
            <a:r>
              <a:rPr lang="fr-FR"/>
              <a:t>Sous-titre</a:t>
            </a:r>
          </a:p>
        </p:txBody>
      </p:sp>
      <p:sp>
        <p:nvSpPr>
          <p:cNvPr id="13" name="Espace réservé du texte 14">
            <a:extLst>
              <a:ext uri="{FF2B5EF4-FFF2-40B4-BE49-F238E27FC236}">
                <a16:creationId xmlns:a16="http://schemas.microsoft.com/office/drawing/2014/main" id="{44C865FD-473F-453B-EFA3-73D00654FF6A}"/>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sp>
        <p:nvSpPr>
          <p:cNvPr id="8" name="Larme 7">
            <a:extLst>
              <a:ext uri="{FF2B5EF4-FFF2-40B4-BE49-F238E27FC236}">
                <a16:creationId xmlns:a16="http://schemas.microsoft.com/office/drawing/2014/main" id="{E7CE4FDE-AE3F-0B5C-9627-A8EE4E7D1EE1}"/>
              </a:ext>
            </a:extLst>
          </p:cNvPr>
          <p:cNvSpPr/>
          <p:nvPr userDrawn="1"/>
        </p:nvSpPr>
        <p:spPr>
          <a:xfrm>
            <a:off x="7826484" y="0"/>
            <a:ext cx="1193072" cy="1160206"/>
          </a:xfrm>
          <a:prstGeom prst="teardrop">
            <a:avLst/>
          </a:prstGeom>
          <a:solidFill>
            <a:srgbClr val="E95A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F3FA1F3B-3A74-0A9B-436C-757492100040}"/>
              </a:ext>
            </a:extLst>
          </p:cNvPr>
          <p:cNvSpPr txBox="1"/>
          <p:nvPr userDrawn="1"/>
        </p:nvSpPr>
        <p:spPr>
          <a:xfrm>
            <a:off x="7897006" y="469040"/>
            <a:ext cx="1052028" cy="203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7154" tIns="17154" rIns="17154" bIns="17154" numCol="1" spcCol="38100" rtlCol="0" anchor="t">
            <a:spAutoFit/>
          </a:bodyPr>
          <a:lstStyle/>
          <a:p>
            <a:pPr marL="0" marR="0" lvl="0" indent="0" algn="ctr" defTabSz="686028" rtl="0" eaLnBrk="1" fontAlgn="auto" latinLnBrk="0" hangingPunct="0">
              <a:lnSpc>
                <a:spcPct val="100000"/>
              </a:lnSpc>
              <a:spcBef>
                <a:spcPts val="0"/>
              </a:spcBef>
              <a:spcAft>
                <a:spcPts val="0"/>
              </a:spcAft>
              <a:buClrTx/>
              <a:buSzTx/>
              <a:buFontTx/>
              <a:buNone/>
              <a:tabLst/>
              <a:defRPr/>
            </a:pPr>
            <a:r>
              <a:rPr kumimoji="0" lang="fr-FR" sz="1100" b="1" i="0" u="none" strike="noStrike" kern="1200" cap="none" spc="0" normalizeH="0" baseline="0" noProof="0">
                <a:ln>
                  <a:noFill/>
                </a:ln>
                <a:solidFill>
                  <a:prstClr val="white"/>
                </a:solidFill>
                <a:effectLst/>
                <a:uLnTx/>
                <a:uFillTx/>
                <a:latin typeface="Arial" panose="020B0604020202020204" pitchFamily="34" charset="0"/>
                <a:ea typeface="Calibri" charset="0"/>
                <a:cs typeface="Arial" panose="020B0604020202020204" pitchFamily="34" charset="0"/>
                <a:sym typeface="Lato Light"/>
              </a:rPr>
              <a:t>Nos références </a:t>
            </a:r>
          </a:p>
        </p:txBody>
      </p:sp>
    </p:spTree>
    <p:extLst>
      <p:ext uri="{BB962C8B-B14F-4D97-AF65-F5344CB8AC3E}">
        <p14:creationId xmlns:p14="http://schemas.microsoft.com/office/powerpoint/2010/main" val="820242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us sommair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BE32867-D3EA-FE0A-A860-D220C864D734}"/>
              </a:ext>
            </a:extLst>
          </p:cNvPr>
          <p:cNvSpPr/>
          <p:nvPr userDrawn="1"/>
        </p:nvSpPr>
        <p:spPr>
          <a:xfrm>
            <a:off x="0" y="0"/>
            <a:ext cx="12192000" cy="6869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92A15C83-8914-8A78-1495-692C3216278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8" name="Espace réservé du texte 8">
            <a:extLst>
              <a:ext uri="{FF2B5EF4-FFF2-40B4-BE49-F238E27FC236}">
                <a16:creationId xmlns:a16="http://schemas.microsoft.com/office/drawing/2014/main" id="{5C8D9BEF-3E5D-4495-9EB1-4A2CB9D7DEBF}"/>
              </a:ext>
            </a:extLst>
          </p:cNvPr>
          <p:cNvSpPr>
            <a:spLocks noGrp="1"/>
          </p:cNvSpPr>
          <p:nvPr>
            <p:ph type="body" sz="quarter" idx="10" hasCustomPrompt="1"/>
          </p:nvPr>
        </p:nvSpPr>
        <p:spPr>
          <a:xfrm>
            <a:off x="808073" y="1285925"/>
            <a:ext cx="5287927" cy="4686943"/>
          </a:xfrm>
        </p:spPr>
        <p:txBody>
          <a:bodyPr/>
          <a:lstStyle>
            <a:lvl1pPr marL="514350" indent="-514350">
              <a:buFont typeface="+mj-lt"/>
              <a:buAutoNum type="romanUcPeriod"/>
              <a:defRPr b="1">
                <a:solidFill>
                  <a:schemeClr val="tx1">
                    <a:lumMod val="75000"/>
                    <a:lumOff val="25000"/>
                  </a:schemeClr>
                </a:solidFill>
              </a:defRPr>
            </a:lvl1pPr>
            <a:lvl2pPr marL="857250" indent="-400050">
              <a:buFont typeface="+mj-lt"/>
              <a:buAutoNum type="arabicPeriod"/>
              <a:defRPr>
                <a:solidFill>
                  <a:srgbClr val="E5430D"/>
                </a:solidFill>
              </a:defRPr>
            </a:lvl2pPr>
            <a:lvl3pPr marL="1314450" indent="-400050">
              <a:buFont typeface="+mj-lt"/>
              <a:buAutoNum type="romanUcPeriod"/>
              <a:defRPr/>
            </a:lvl3pPr>
            <a:lvl4pPr marL="1657350" indent="-285750">
              <a:buFont typeface="+mj-lt"/>
              <a:buAutoNum type="romanUcPeriod"/>
              <a:defRPr/>
            </a:lvl4pPr>
            <a:lvl5pPr marL="2114550" indent="-285750">
              <a:buFont typeface="+mj-lt"/>
              <a:buAutoNum type="romanUcPeriod"/>
              <a:defRPr/>
            </a:lvl5pPr>
          </a:lstStyle>
          <a:p>
            <a:pPr lvl="0"/>
            <a:r>
              <a:rPr lang="fr-FR"/>
              <a:t>Grand titre</a:t>
            </a:r>
          </a:p>
          <a:p>
            <a:pPr lvl="1"/>
            <a:r>
              <a:rPr lang="fr-FR"/>
              <a:t>Petit titre</a:t>
            </a:r>
          </a:p>
          <a:p>
            <a:pPr lvl="1"/>
            <a:r>
              <a:rPr lang="fr-FR"/>
              <a:t>….</a:t>
            </a:r>
          </a:p>
          <a:p>
            <a:pPr lvl="1"/>
            <a:r>
              <a:rPr lang="fr-FR"/>
              <a:t>….</a:t>
            </a:r>
          </a:p>
          <a:p>
            <a:pPr lvl="1"/>
            <a:endParaRPr lang="fr-FR"/>
          </a:p>
          <a:p>
            <a:pPr lvl="0"/>
            <a:r>
              <a:rPr lang="fr-FR"/>
              <a:t>Grand titre</a:t>
            </a:r>
          </a:p>
          <a:p>
            <a:pPr lvl="0"/>
            <a:r>
              <a:rPr lang="fr-FR"/>
              <a:t>…..</a:t>
            </a:r>
          </a:p>
          <a:p>
            <a:pPr lvl="0"/>
            <a:r>
              <a:rPr lang="fr-FR"/>
              <a:t>…..</a:t>
            </a:r>
          </a:p>
          <a:p>
            <a:pPr lvl="0"/>
            <a:r>
              <a:rPr lang="fr-FR"/>
              <a:t>…..</a:t>
            </a:r>
          </a:p>
          <a:p>
            <a:pPr lvl="0"/>
            <a:r>
              <a:rPr lang="fr-FR"/>
              <a:t>…..</a:t>
            </a:r>
          </a:p>
        </p:txBody>
      </p:sp>
      <p:sp>
        <p:nvSpPr>
          <p:cNvPr id="11" name="Larme 10">
            <a:extLst>
              <a:ext uri="{FF2B5EF4-FFF2-40B4-BE49-F238E27FC236}">
                <a16:creationId xmlns:a16="http://schemas.microsoft.com/office/drawing/2014/main" id="{43D3D4C3-0282-0538-E99E-A3625CC5A3AE}"/>
              </a:ext>
            </a:extLst>
          </p:cNvPr>
          <p:cNvSpPr/>
          <p:nvPr userDrawn="1"/>
        </p:nvSpPr>
        <p:spPr>
          <a:xfrm rot="10800000" flipH="1">
            <a:off x="8325853" y="3208420"/>
            <a:ext cx="3866147" cy="3712018"/>
          </a:xfrm>
          <a:prstGeom prst="teardrop">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2" name="Graphique 29">
            <a:extLst>
              <a:ext uri="{FF2B5EF4-FFF2-40B4-BE49-F238E27FC236}">
                <a16:creationId xmlns:a16="http://schemas.microsoft.com/office/drawing/2014/main" id="{3170EFDF-CC84-604B-F896-09ED9298A8B7}"/>
              </a:ext>
            </a:extLst>
          </p:cNvPr>
          <p:cNvGrpSpPr/>
          <p:nvPr userDrawn="1"/>
        </p:nvGrpSpPr>
        <p:grpSpPr>
          <a:xfrm>
            <a:off x="7508762" y="1675876"/>
            <a:ext cx="3875165" cy="3907039"/>
            <a:chOff x="671908" y="2893373"/>
            <a:chExt cx="4415345" cy="4246745"/>
          </a:xfrm>
          <a:blipFill>
            <a:blip r:embed="rId3"/>
            <a:stretch>
              <a:fillRect l="-43000"/>
            </a:stretch>
          </a:blipFill>
        </p:grpSpPr>
        <p:sp>
          <p:nvSpPr>
            <p:cNvPr id="13" name="Forme libre 12">
              <a:extLst>
                <a:ext uri="{FF2B5EF4-FFF2-40B4-BE49-F238E27FC236}">
                  <a16:creationId xmlns:a16="http://schemas.microsoft.com/office/drawing/2014/main" id="{980D5CAD-4289-FFF1-ABC0-03050CB76BF1}"/>
                </a:ext>
              </a:extLst>
            </p:cNvPr>
            <p:cNvSpPr/>
            <p:nvPr/>
          </p:nvSpPr>
          <p:spPr>
            <a:xfrm>
              <a:off x="2922197" y="6953629"/>
              <a:ext cx="196850" cy="186489"/>
            </a:xfrm>
            <a:custGeom>
              <a:avLst/>
              <a:gdLst>
                <a:gd name="connsiteX0" fmla="*/ 0 w 196850"/>
                <a:gd name="connsiteY0" fmla="*/ 0 h 186489"/>
                <a:gd name="connsiteX1" fmla="*/ 0 w 196850"/>
                <a:gd name="connsiteY1" fmla="*/ 0 h 186489"/>
                <a:gd name="connsiteX2" fmla="*/ 0 w 196850"/>
                <a:gd name="connsiteY2" fmla="*/ 0 h 186489"/>
                <a:gd name="connsiteX3" fmla="*/ 0 w 196850"/>
                <a:gd name="connsiteY3" fmla="*/ 0 h 186489"/>
              </a:gdLst>
              <a:ahLst/>
              <a:cxnLst>
                <a:cxn ang="0">
                  <a:pos x="connsiteX0" y="connsiteY0"/>
                </a:cxn>
                <a:cxn ang="0">
                  <a:pos x="connsiteX1" y="connsiteY1"/>
                </a:cxn>
                <a:cxn ang="0">
                  <a:pos x="connsiteX2" y="connsiteY2"/>
                </a:cxn>
                <a:cxn ang="0">
                  <a:pos x="connsiteX3" y="connsiteY3"/>
                </a:cxn>
              </a:cxnLst>
              <a:rect l="l" t="t" r="r" b="b"/>
              <a:pathLst>
                <a:path w="196850" h="186489">
                  <a:moveTo>
                    <a:pt x="0" y="0"/>
                  </a:moveTo>
                  <a:lnTo>
                    <a:pt x="0" y="0"/>
                  </a:lnTo>
                  <a:lnTo>
                    <a:pt x="0" y="0"/>
                  </a:lnTo>
                  <a:lnTo>
                    <a:pt x="0" y="0"/>
                  </a:lnTo>
                  <a:close/>
                </a:path>
              </a:pathLst>
            </a:custGeom>
            <a:grpFill/>
            <a:ln w="0" cap="flat">
              <a:noFill/>
              <a:prstDash val="solid"/>
              <a:miter/>
            </a:ln>
          </p:spPr>
          <p:txBody>
            <a:bodyPr rtlCol="0" anchor="ctr"/>
            <a:lstStyle/>
            <a:p>
              <a:endParaRPr lang="fr-FR"/>
            </a:p>
          </p:txBody>
        </p:sp>
        <p:sp>
          <p:nvSpPr>
            <p:cNvPr id="14" name="Forme libre 13">
              <a:extLst>
                <a:ext uri="{FF2B5EF4-FFF2-40B4-BE49-F238E27FC236}">
                  <a16:creationId xmlns:a16="http://schemas.microsoft.com/office/drawing/2014/main" id="{F6337BAA-23C2-9B01-7873-4E5B6C34F6D9}"/>
                </a:ext>
              </a:extLst>
            </p:cNvPr>
            <p:cNvSpPr/>
            <p:nvPr/>
          </p:nvSpPr>
          <p:spPr>
            <a:xfrm>
              <a:off x="671908" y="2893373"/>
              <a:ext cx="4415345" cy="3511596"/>
            </a:xfrm>
            <a:custGeom>
              <a:avLst/>
              <a:gdLst>
                <a:gd name="connsiteX0" fmla="*/ 3749992 w 4415345"/>
                <a:gd name="connsiteY0" fmla="*/ 1648567 h 3511596"/>
                <a:gd name="connsiteX1" fmla="*/ 3122041 w 4415345"/>
                <a:gd name="connsiteY1" fmla="*/ 496062 h 3511596"/>
                <a:gd name="connsiteX2" fmla="*/ 1814957 w 4415345"/>
                <a:gd name="connsiteY2" fmla="*/ 0 h 3511596"/>
                <a:gd name="connsiteX3" fmla="*/ 529527 w 4415345"/>
                <a:gd name="connsiteY3" fmla="*/ 516576 h 3511596"/>
                <a:gd name="connsiteX4" fmla="*/ 0 w 4415345"/>
                <a:gd name="connsiteY4" fmla="*/ 1756731 h 3511596"/>
                <a:gd name="connsiteX5" fmla="*/ 529527 w 4415345"/>
                <a:gd name="connsiteY5" fmla="*/ 2995021 h 3511596"/>
                <a:gd name="connsiteX6" fmla="*/ 1814957 w 4415345"/>
                <a:gd name="connsiteY6" fmla="*/ 3511597 h 3511596"/>
                <a:gd name="connsiteX7" fmla="*/ 3496056 w 4415345"/>
                <a:gd name="connsiteY7" fmla="*/ 2456067 h 3511596"/>
                <a:gd name="connsiteX8" fmla="*/ 3891725 w 4415345"/>
                <a:gd name="connsiteY8" fmla="*/ 3420217 h 3511596"/>
                <a:gd name="connsiteX9" fmla="*/ 4415346 w 4415345"/>
                <a:gd name="connsiteY9" fmla="*/ 3420217 h 3511596"/>
                <a:gd name="connsiteX10" fmla="*/ 3749992 w 4415345"/>
                <a:gd name="connsiteY10" fmla="*/ 1650432 h 3511596"/>
                <a:gd name="connsiteX11" fmla="*/ 1814957 w 4415345"/>
                <a:gd name="connsiteY11" fmla="*/ 3037914 h 3511596"/>
                <a:gd name="connsiteX12" fmla="*/ 492125 w 4415345"/>
                <a:gd name="connsiteY12" fmla="*/ 1756731 h 3511596"/>
                <a:gd name="connsiteX13" fmla="*/ 1814957 w 4415345"/>
                <a:gd name="connsiteY13" fmla="*/ 483008 h 3511596"/>
                <a:gd name="connsiteX14" fmla="*/ 3129915 w 4415345"/>
                <a:gd name="connsiteY14" fmla="*/ 1756731 h 3511596"/>
                <a:gd name="connsiteX15" fmla="*/ 1814957 w 4415345"/>
                <a:gd name="connsiteY15" fmla="*/ 3037914 h 351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5345" h="3511596">
                  <a:moveTo>
                    <a:pt x="3749992" y="1648567"/>
                  </a:moveTo>
                  <a:cubicBezTo>
                    <a:pt x="3578733" y="1189803"/>
                    <a:pt x="3435033" y="785121"/>
                    <a:pt x="3122041" y="496062"/>
                  </a:cubicBezTo>
                  <a:cubicBezTo>
                    <a:pt x="2771648" y="169705"/>
                    <a:pt x="2330704" y="0"/>
                    <a:pt x="1814957" y="0"/>
                  </a:cubicBezTo>
                  <a:cubicBezTo>
                    <a:pt x="1336612" y="0"/>
                    <a:pt x="874014" y="184625"/>
                    <a:pt x="529527" y="516576"/>
                  </a:cubicBezTo>
                  <a:cubicBezTo>
                    <a:pt x="187008" y="842932"/>
                    <a:pt x="0" y="1281183"/>
                    <a:pt x="0" y="1756731"/>
                  </a:cubicBezTo>
                  <a:cubicBezTo>
                    <a:pt x="0" y="2232279"/>
                    <a:pt x="187008" y="2668665"/>
                    <a:pt x="529527" y="2995021"/>
                  </a:cubicBezTo>
                  <a:cubicBezTo>
                    <a:pt x="874014" y="3328837"/>
                    <a:pt x="1328738" y="3511597"/>
                    <a:pt x="1814957" y="3511597"/>
                  </a:cubicBezTo>
                  <a:cubicBezTo>
                    <a:pt x="2547239" y="3511597"/>
                    <a:pt x="3159442" y="3136753"/>
                    <a:pt x="3496056" y="2456067"/>
                  </a:cubicBezTo>
                  <a:lnTo>
                    <a:pt x="3891725" y="3420217"/>
                  </a:lnTo>
                  <a:lnTo>
                    <a:pt x="4415346" y="3420217"/>
                  </a:lnTo>
                  <a:lnTo>
                    <a:pt x="3749992" y="1650432"/>
                  </a:lnTo>
                  <a:close/>
                  <a:moveTo>
                    <a:pt x="1814957" y="3037914"/>
                  </a:moveTo>
                  <a:cubicBezTo>
                    <a:pt x="1082675" y="3037914"/>
                    <a:pt x="492125" y="2465391"/>
                    <a:pt x="492125" y="1756731"/>
                  </a:cubicBezTo>
                  <a:cubicBezTo>
                    <a:pt x="492125" y="1048071"/>
                    <a:pt x="1082675" y="483008"/>
                    <a:pt x="1814957" y="483008"/>
                  </a:cubicBezTo>
                  <a:cubicBezTo>
                    <a:pt x="2547239" y="483008"/>
                    <a:pt x="3129915" y="1035017"/>
                    <a:pt x="3129915" y="1756731"/>
                  </a:cubicBezTo>
                  <a:cubicBezTo>
                    <a:pt x="3129915" y="2478445"/>
                    <a:pt x="2547239" y="3037914"/>
                    <a:pt x="1814957" y="3037914"/>
                  </a:cubicBezTo>
                  <a:close/>
                </a:path>
              </a:pathLst>
            </a:custGeom>
            <a:grpFill/>
            <a:ln w="0" cap="flat">
              <a:noFill/>
              <a:prstDash val="solid"/>
              <a:miter/>
            </a:ln>
          </p:spPr>
          <p:txBody>
            <a:bodyPr rtlCol="0" anchor="ctr"/>
            <a:lstStyle/>
            <a:p>
              <a:endParaRPr lang="fr-FR"/>
            </a:p>
          </p:txBody>
        </p:sp>
        <p:sp>
          <p:nvSpPr>
            <p:cNvPr id="15" name="Forme libre 14">
              <a:extLst>
                <a:ext uri="{FF2B5EF4-FFF2-40B4-BE49-F238E27FC236}">
                  <a16:creationId xmlns:a16="http://schemas.microsoft.com/office/drawing/2014/main" id="{60290095-D1EF-AF64-B7A0-101330C6F1A8}"/>
                </a:ext>
              </a:extLst>
            </p:cNvPr>
            <p:cNvSpPr/>
            <p:nvPr/>
          </p:nvSpPr>
          <p:spPr>
            <a:xfrm>
              <a:off x="1691589" y="3904145"/>
              <a:ext cx="1590548" cy="1506834"/>
            </a:xfrm>
            <a:custGeom>
              <a:avLst/>
              <a:gdLst>
                <a:gd name="connsiteX0" fmla="*/ 795274 w 1590548"/>
                <a:gd name="connsiteY0" fmla="*/ 0 h 1506834"/>
                <a:gd name="connsiteX1" fmla="*/ 0 w 1590548"/>
                <a:gd name="connsiteY1" fmla="*/ 753417 h 1506834"/>
                <a:gd name="connsiteX2" fmla="*/ 795274 w 1590548"/>
                <a:gd name="connsiteY2" fmla="*/ 1506835 h 1506834"/>
                <a:gd name="connsiteX3" fmla="*/ 1590548 w 1590548"/>
                <a:gd name="connsiteY3" fmla="*/ 753417 h 1506834"/>
                <a:gd name="connsiteX4" fmla="*/ 795274 w 1590548"/>
                <a:gd name="connsiteY4" fmla="*/ 0 h 150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548" h="1506834">
                  <a:moveTo>
                    <a:pt x="795274" y="0"/>
                  </a:moveTo>
                  <a:cubicBezTo>
                    <a:pt x="356299" y="0"/>
                    <a:pt x="0" y="337546"/>
                    <a:pt x="0" y="753417"/>
                  </a:cubicBezTo>
                  <a:cubicBezTo>
                    <a:pt x="0" y="1169289"/>
                    <a:pt x="354330" y="1506835"/>
                    <a:pt x="795274" y="1506835"/>
                  </a:cubicBezTo>
                  <a:cubicBezTo>
                    <a:pt x="1236218" y="1506835"/>
                    <a:pt x="1590548" y="1169289"/>
                    <a:pt x="1590548" y="753417"/>
                  </a:cubicBezTo>
                  <a:cubicBezTo>
                    <a:pt x="1590548" y="337546"/>
                    <a:pt x="1234250" y="0"/>
                    <a:pt x="795274" y="0"/>
                  </a:cubicBezTo>
                  <a:close/>
                </a:path>
              </a:pathLst>
            </a:custGeom>
            <a:grpFill/>
            <a:ln w="0" cap="flat">
              <a:noFill/>
              <a:prstDash val="solid"/>
              <a:miter/>
            </a:ln>
          </p:spPr>
          <p:txBody>
            <a:bodyPr rtlCol="0" anchor="ctr"/>
            <a:lstStyle/>
            <a:p>
              <a:endParaRPr lang="fr-FR"/>
            </a:p>
          </p:txBody>
        </p:sp>
      </p:grpSp>
      <p:sp>
        <p:nvSpPr>
          <p:cNvPr id="16" name="Arc plein 15">
            <a:extLst>
              <a:ext uri="{FF2B5EF4-FFF2-40B4-BE49-F238E27FC236}">
                <a16:creationId xmlns:a16="http://schemas.microsoft.com/office/drawing/2014/main" id="{CE6BF89C-BAB6-61D9-4280-DF39D572B6CA}"/>
              </a:ext>
            </a:extLst>
          </p:cNvPr>
          <p:cNvSpPr/>
          <p:nvPr userDrawn="1"/>
        </p:nvSpPr>
        <p:spPr>
          <a:xfrm rot="16200000">
            <a:off x="11076723" y="1076070"/>
            <a:ext cx="2215154" cy="2215154"/>
          </a:xfrm>
          <a:prstGeom prst="blockArc">
            <a:avLst/>
          </a:prstGeom>
          <a:solidFill>
            <a:srgbClr val="E8470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Tree>
    <p:extLst>
      <p:ext uri="{BB962C8B-B14F-4D97-AF65-F5344CB8AC3E}">
        <p14:creationId xmlns:p14="http://schemas.microsoft.com/office/powerpoint/2010/main" val="1505787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ous sommaire avec photo client">
    <p:spTree>
      <p:nvGrpSpPr>
        <p:cNvPr id="1" name=""/>
        <p:cNvGrpSpPr/>
        <p:nvPr/>
      </p:nvGrpSpPr>
      <p:grpSpPr>
        <a:xfrm>
          <a:off x="0" y="0"/>
          <a:ext cx="0" cy="0"/>
          <a:chOff x="0" y="0"/>
          <a:chExt cx="0" cy="0"/>
        </a:xfrm>
      </p:grpSpPr>
      <p:pic>
        <p:nvPicPr>
          <p:cNvPr id="5" name="Image 4" descr="Une image contenant ciel, habits, personne, homme&#10;&#10;Description générée automatiquement">
            <a:extLst>
              <a:ext uri="{FF2B5EF4-FFF2-40B4-BE49-F238E27FC236}">
                <a16:creationId xmlns:a16="http://schemas.microsoft.com/office/drawing/2014/main" id="{08A75F52-C122-4BEF-55E1-4E0AAF102BF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0452" cy="6920440"/>
          </a:xfrm>
          <a:prstGeom prst="rect">
            <a:avLst/>
          </a:prstGeom>
        </p:spPr>
      </p:pic>
      <p:sp>
        <p:nvSpPr>
          <p:cNvPr id="2" name="Rectangle : avec coins arrondis en diagonale 1">
            <a:extLst>
              <a:ext uri="{FF2B5EF4-FFF2-40B4-BE49-F238E27FC236}">
                <a16:creationId xmlns:a16="http://schemas.microsoft.com/office/drawing/2014/main" id="{692C22E0-1267-0BEE-3C85-A5FC16F347DB}"/>
              </a:ext>
            </a:extLst>
          </p:cNvPr>
          <p:cNvSpPr/>
          <p:nvPr userDrawn="1"/>
        </p:nvSpPr>
        <p:spPr>
          <a:xfrm>
            <a:off x="508000" y="951345"/>
            <a:ext cx="11702453" cy="5477164"/>
          </a:xfrm>
          <a:prstGeom prst="round2Diag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92A15C83-8914-8A78-1495-692C3216278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8" name="Espace réservé du texte 8">
            <a:extLst>
              <a:ext uri="{FF2B5EF4-FFF2-40B4-BE49-F238E27FC236}">
                <a16:creationId xmlns:a16="http://schemas.microsoft.com/office/drawing/2014/main" id="{5C8D9BEF-3E5D-4495-9EB1-4A2CB9D7DEBF}"/>
              </a:ext>
            </a:extLst>
          </p:cNvPr>
          <p:cNvSpPr>
            <a:spLocks noGrp="1"/>
          </p:cNvSpPr>
          <p:nvPr>
            <p:ph type="body" sz="quarter" idx="10" hasCustomPrompt="1"/>
          </p:nvPr>
        </p:nvSpPr>
        <p:spPr>
          <a:xfrm>
            <a:off x="808073" y="1285925"/>
            <a:ext cx="5287927" cy="4686943"/>
          </a:xfrm>
        </p:spPr>
        <p:txBody>
          <a:bodyPr/>
          <a:lstStyle>
            <a:lvl1pPr marL="514350" indent="-514350">
              <a:buFont typeface="+mj-lt"/>
              <a:buAutoNum type="romanUcPeriod"/>
              <a:defRPr b="1">
                <a:solidFill>
                  <a:schemeClr val="tx1">
                    <a:lumMod val="75000"/>
                    <a:lumOff val="25000"/>
                  </a:schemeClr>
                </a:solidFill>
              </a:defRPr>
            </a:lvl1pPr>
            <a:lvl2pPr marL="857250" indent="-400050">
              <a:buFont typeface="+mj-lt"/>
              <a:buAutoNum type="arabicPeriod"/>
              <a:defRPr>
                <a:solidFill>
                  <a:srgbClr val="E5430D"/>
                </a:solidFill>
              </a:defRPr>
            </a:lvl2pPr>
            <a:lvl3pPr marL="1314450" indent="-400050">
              <a:buFont typeface="+mj-lt"/>
              <a:buAutoNum type="romanUcPeriod"/>
              <a:defRPr/>
            </a:lvl3pPr>
            <a:lvl4pPr marL="1657350" indent="-285750">
              <a:buFont typeface="+mj-lt"/>
              <a:buAutoNum type="romanUcPeriod"/>
              <a:defRPr/>
            </a:lvl4pPr>
            <a:lvl5pPr marL="2114550" indent="-285750">
              <a:buFont typeface="+mj-lt"/>
              <a:buAutoNum type="romanUcPeriod"/>
              <a:defRPr/>
            </a:lvl5pPr>
          </a:lstStyle>
          <a:p>
            <a:pPr lvl="0"/>
            <a:r>
              <a:rPr lang="fr-FR"/>
              <a:t>Grand titre</a:t>
            </a:r>
          </a:p>
          <a:p>
            <a:pPr lvl="1"/>
            <a:r>
              <a:rPr lang="fr-FR"/>
              <a:t>Petit titre</a:t>
            </a:r>
          </a:p>
          <a:p>
            <a:pPr lvl="1"/>
            <a:r>
              <a:rPr lang="fr-FR"/>
              <a:t>….</a:t>
            </a:r>
          </a:p>
          <a:p>
            <a:pPr lvl="1"/>
            <a:r>
              <a:rPr lang="fr-FR"/>
              <a:t>….</a:t>
            </a:r>
          </a:p>
          <a:p>
            <a:pPr lvl="1"/>
            <a:endParaRPr lang="fr-FR"/>
          </a:p>
          <a:p>
            <a:pPr lvl="0"/>
            <a:r>
              <a:rPr lang="fr-FR"/>
              <a:t>Grand titre</a:t>
            </a:r>
          </a:p>
          <a:p>
            <a:pPr lvl="0"/>
            <a:r>
              <a:rPr lang="fr-FR"/>
              <a:t>…..</a:t>
            </a:r>
          </a:p>
          <a:p>
            <a:pPr lvl="0"/>
            <a:r>
              <a:rPr lang="fr-FR"/>
              <a:t>…..</a:t>
            </a:r>
          </a:p>
          <a:p>
            <a:pPr lvl="0"/>
            <a:r>
              <a:rPr lang="fr-FR"/>
              <a:t>…..</a:t>
            </a:r>
          </a:p>
          <a:p>
            <a:pPr lvl="0"/>
            <a:r>
              <a:rPr lang="fr-FR"/>
              <a:t>…..</a:t>
            </a:r>
          </a:p>
        </p:txBody>
      </p:sp>
      <p:sp>
        <p:nvSpPr>
          <p:cNvPr id="11" name="Larme 10">
            <a:extLst>
              <a:ext uri="{FF2B5EF4-FFF2-40B4-BE49-F238E27FC236}">
                <a16:creationId xmlns:a16="http://schemas.microsoft.com/office/drawing/2014/main" id="{43D3D4C3-0282-0538-E99E-A3625CC5A3AE}"/>
              </a:ext>
            </a:extLst>
          </p:cNvPr>
          <p:cNvSpPr/>
          <p:nvPr userDrawn="1"/>
        </p:nvSpPr>
        <p:spPr>
          <a:xfrm rot="10800000" flipH="1">
            <a:off x="8344325" y="3208420"/>
            <a:ext cx="3866147" cy="3712018"/>
          </a:xfrm>
          <a:prstGeom prst="teardrop">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2" name="Graphique 29">
            <a:extLst>
              <a:ext uri="{FF2B5EF4-FFF2-40B4-BE49-F238E27FC236}">
                <a16:creationId xmlns:a16="http://schemas.microsoft.com/office/drawing/2014/main" id="{3170EFDF-CC84-604B-F896-09ED9298A8B7}"/>
              </a:ext>
            </a:extLst>
          </p:cNvPr>
          <p:cNvGrpSpPr/>
          <p:nvPr userDrawn="1"/>
        </p:nvGrpSpPr>
        <p:grpSpPr>
          <a:xfrm>
            <a:off x="7508762" y="1675876"/>
            <a:ext cx="3875165" cy="3907039"/>
            <a:chOff x="671908" y="2893373"/>
            <a:chExt cx="4415345" cy="4246745"/>
          </a:xfrm>
          <a:blipFill>
            <a:blip r:embed="rId4"/>
            <a:stretch>
              <a:fillRect l="-43000"/>
            </a:stretch>
          </a:blipFill>
        </p:grpSpPr>
        <p:sp>
          <p:nvSpPr>
            <p:cNvPr id="13" name="Forme libre 12">
              <a:extLst>
                <a:ext uri="{FF2B5EF4-FFF2-40B4-BE49-F238E27FC236}">
                  <a16:creationId xmlns:a16="http://schemas.microsoft.com/office/drawing/2014/main" id="{980D5CAD-4289-FFF1-ABC0-03050CB76BF1}"/>
                </a:ext>
              </a:extLst>
            </p:cNvPr>
            <p:cNvSpPr/>
            <p:nvPr/>
          </p:nvSpPr>
          <p:spPr>
            <a:xfrm>
              <a:off x="2922197" y="6953629"/>
              <a:ext cx="196850" cy="186489"/>
            </a:xfrm>
            <a:custGeom>
              <a:avLst/>
              <a:gdLst>
                <a:gd name="connsiteX0" fmla="*/ 0 w 196850"/>
                <a:gd name="connsiteY0" fmla="*/ 0 h 186489"/>
                <a:gd name="connsiteX1" fmla="*/ 0 w 196850"/>
                <a:gd name="connsiteY1" fmla="*/ 0 h 186489"/>
                <a:gd name="connsiteX2" fmla="*/ 0 w 196850"/>
                <a:gd name="connsiteY2" fmla="*/ 0 h 186489"/>
                <a:gd name="connsiteX3" fmla="*/ 0 w 196850"/>
                <a:gd name="connsiteY3" fmla="*/ 0 h 186489"/>
              </a:gdLst>
              <a:ahLst/>
              <a:cxnLst>
                <a:cxn ang="0">
                  <a:pos x="connsiteX0" y="connsiteY0"/>
                </a:cxn>
                <a:cxn ang="0">
                  <a:pos x="connsiteX1" y="connsiteY1"/>
                </a:cxn>
                <a:cxn ang="0">
                  <a:pos x="connsiteX2" y="connsiteY2"/>
                </a:cxn>
                <a:cxn ang="0">
                  <a:pos x="connsiteX3" y="connsiteY3"/>
                </a:cxn>
              </a:cxnLst>
              <a:rect l="l" t="t" r="r" b="b"/>
              <a:pathLst>
                <a:path w="196850" h="186489">
                  <a:moveTo>
                    <a:pt x="0" y="0"/>
                  </a:moveTo>
                  <a:lnTo>
                    <a:pt x="0" y="0"/>
                  </a:lnTo>
                  <a:lnTo>
                    <a:pt x="0" y="0"/>
                  </a:lnTo>
                  <a:lnTo>
                    <a:pt x="0" y="0"/>
                  </a:lnTo>
                  <a:close/>
                </a:path>
              </a:pathLst>
            </a:custGeom>
            <a:grpFill/>
            <a:ln w="0" cap="flat">
              <a:noFill/>
              <a:prstDash val="solid"/>
              <a:miter/>
            </a:ln>
          </p:spPr>
          <p:txBody>
            <a:bodyPr rtlCol="0" anchor="ctr"/>
            <a:lstStyle/>
            <a:p>
              <a:endParaRPr lang="fr-FR"/>
            </a:p>
          </p:txBody>
        </p:sp>
        <p:sp>
          <p:nvSpPr>
            <p:cNvPr id="14" name="Forme libre 13">
              <a:extLst>
                <a:ext uri="{FF2B5EF4-FFF2-40B4-BE49-F238E27FC236}">
                  <a16:creationId xmlns:a16="http://schemas.microsoft.com/office/drawing/2014/main" id="{F6337BAA-23C2-9B01-7873-4E5B6C34F6D9}"/>
                </a:ext>
              </a:extLst>
            </p:cNvPr>
            <p:cNvSpPr/>
            <p:nvPr/>
          </p:nvSpPr>
          <p:spPr>
            <a:xfrm>
              <a:off x="671908" y="2893373"/>
              <a:ext cx="4415345" cy="3511596"/>
            </a:xfrm>
            <a:custGeom>
              <a:avLst/>
              <a:gdLst>
                <a:gd name="connsiteX0" fmla="*/ 3749992 w 4415345"/>
                <a:gd name="connsiteY0" fmla="*/ 1648567 h 3511596"/>
                <a:gd name="connsiteX1" fmla="*/ 3122041 w 4415345"/>
                <a:gd name="connsiteY1" fmla="*/ 496062 h 3511596"/>
                <a:gd name="connsiteX2" fmla="*/ 1814957 w 4415345"/>
                <a:gd name="connsiteY2" fmla="*/ 0 h 3511596"/>
                <a:gd name="connsiteX3" fmla="*/ 529527 w 4415345"/>
                <a:gd name="connsiteY3" fmla="*/ 516576 h 3511596"/>
                <a:gd name="connsiteX4" fmla="*/ 0 w 4415345"/>
                <a:gd name="connsiteY4" fmla="*/ 1756731 h 3511596"/>
                <a:gd name="connsiteX5" fmla="*/ 529527 w 4415345"/>
                <a:gd name="connsiteY5" fmla="*/ 2995021 h 3511596"/>
                <a:gd name="connsiteX6" fmla="*/ 1814957 w 4415345"/>
                <a:gd name="connsiteY6" fmla="*/ 3511597 h 3511596"/>
                <a:gd name="connsiteX7" fmla="*/ 3496056 w 4415345"/>
                <a:gd name="connsiteY7" fmla="*/ 2456067 h 3511596"/>
                <a:gd name="connsiteX8" fmla="*/ 3891725 w 4415345"/>
                <a:gd name="connsiteY8" fmla="*/ 3420217 h 3511596"/>
                <a:gd name="connsiteX9" fmla="*/ 4415346 w 4415345"/>
                <a:gd name="connsiteY9" fmla="*/ 3420217 h 3511596"/>
                <a:gd name="connsiteX10" fmla="*/ 3749992 w 4415345"/>
                <a:gd name="connsiteY10" fmla="*/ 1650432 h 3511596"/>
                <a:gd name="connsiteX11" fmla="*/ 1814957 w 4415345"/>
                <a:gd name="connsiteY11" fmla="*/ 3037914 h 3511596"/>
                <a:gd name="connsiteX12" fmla="*/ 492125 w 4415345"/>
                <a:gd name="connsiteY12" fmla="*/ 1756731 h 3511596"/>
                <a:gd name="connsiteX13" fmla="*/ 1814957 w 4415345"/>
                <a:gd name="connsiteY13" fmla="*/ 483008 h 3511596"/>
                <a:gd name="connsiteX14" fmla="*/ 3129915 w 4415345"/>
                <a:gd name="connsiteY14" fmla="*/ 1756731 h 3511596"/>
                <a:gd name="connsiteX15" fmla="*/ 1814957 w 4415345"/>
                <a:gd name="connsiteY15" fmla="*/ 3037914 h 351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5345" h="3511596">
                  <a:moveTo>
                    <a:pt x="3749992" y="1648567"/>
                  </a:moveTo>
                  <a:cubicBezTo>
                    <a:pt x="3578733" y="1189803"/>
                    <a:pt x="3435033" y="785121"/>
                    <a:pt x="3122041" y="496062"/>
                  </a:cubicBezTo>
                  <a:cubicBezTo>
                    <a:pt x="2771648" y="169705"/>
                    <a:pt x="2330704" y="0"/>
                    <a:pt x="1814957" y="0"/>
                  </a:cubicBezTo>
                  <a:cubicBezTo>
                    <a:pt x="1336612" y="0"/>
                    <a:pt x="874014" y="184625"/>
                    <a:pt x="529527" y="516576"/>
                  </a:cubicBezTo>
                  <a:cubicBezTo>
                    <a:pt x="187008" y="842932"/>
                    <a:pt x="0" y="1281183"/>
                    <a:pt x="0" y="1756731"/>
                  </a:cubicBezTo>
                  <a:cubicBezTo>
                    <a:pt x="0" y="2232279"/>
                    <a:pt x="187008" y="2668665"/>
                    <a:pt x="529527" y="2995021"/>
                  </a:cubicBezTo>
                  <a:cubicBezTo>
                    <a:pt x="874014" y="3328837"/>
                    <a:pt x="1328738" y="3511597"/>
                    <a:pt x="1814957" y="3511597"/>
                  </a:cubicBezTo>
                  <a:cubicBezTo>
                    <a:pt x="2547239" y="3511597"/>
                    <a:pt x="3159442" y="3136753"/>
                    <a:pt x="3496056" y="2456067"/>
                  </a:cubicBezTo>
                  <a:lnTo>
                    <a:pt x="3891725" y="3420217"/>
                  </a:lnTo>
                  <a:lnTo>
                    <a:pt x="4415346" y="3420217"/>
                  </a:lnTo>
                  <a:lnTo>
                    <a:pt x="3749992" y="1650432"/>
                  </a:lnTo>
                  <a:close/>
                  <a:moveTo>
                    <a:pt x="1814957" y="3037914"/>
                  </a:moveTo>
                  <a:cubicBezTo>
                    <a:pt x="1082675" y="3037914"/>
                    <a:pt x="492125" y="2465391"/>
                    <a:pt x="492125" y="1756731"/>
                  </a:cubicBezTo>
                  <a:cubicBezTo>
                    <a:pt x="492125" y="1048071"/>
                    <a:pt x="1082675" y="483008"/>
                    <a:pt x="1814957" y="483008"/>
                  </a:cubicBezTo>
                  <a:cubicBezTo>
                    <a:pt x="2547239" y="483008"/>
                    <a:pt x="3129915" y="1035017"/>
                    <a:pt x="3129915" y="1756731"/>
                  </a:cubicBezTo>
                  <a:cubicBezTo>
                    <a:pt x="3129915" y="2478445"/>
                    <a:pt x="2547239" y="3037914"/>
                    <a:pt x="1814957" y="3037914"/>
                  </a:cubicBezTo>
                  <a:close/>
                </a:path>
              </a:pathLst>
            </a:custGeom>
            <a:grpFill/>
            <a:ln w="0" cap="flat">
              <a:noFill/>
              <a:prstDash val="solid"/>
              <a:miter/>
            </a:ln>
          </p:spPr>
          <p:txBody>
            <a:bodyPr rtlCol="0" anchor="ctr"/>
            <a:lstStyle/>
            <a:p>
              <a:endParaRPr lang="fr-FR"/>
            </a:p>
          </p:txBody>
        </p:sp>
        <p:sp>
          <p:nvSpPr>
            <p:cNvPr id="15" name="Forme libre 14">
              <a:extLst>
                <a:ext uri="{FF2B5EF4-FFF2-40B4-BE49-F238E27FC236}">
                  <a16:creationId xmlns:a16="http://schemas.microsoft.com/office/drawing/2014/main" id="{60290095-D1EF-AF64-B7A0-101330C6F1A8}"/>
                </a:ext>
              </a:extLst>
            </p:cNvPr>
            <p:cNvSpPr/>
            <p:nvPr/>
          </p:nvSpPr>
          <p:spPr>
            <a:xfrm>
              <a:off x="1691589" y="3904145"/>
              <a:ext cx="1590548" cy="1506834"/>
            </a:xfrm>
            <a:custGeom>
              <a:avLst/>
              <a:gdLst>
                <a:gd name="connsiteX0" fmla="*/ 795274 w 1590548"/>
                <a:gd name="connsiteY0" fmla="*/ 0 h 1506834"/>
                <a:gd name="connsiteX1" fmla="*/ 0 w 1590548"/>
                <a:gd name="connsiteY1" fmla="*/ 753417 h 1506834"/>
                <a:gd name="connsiteX2" fmla="*/ 795274 w 1590548"/>
                <a:gd name="connsiteY2" fmla="*/ 1506835 h 1506834"/>
                <a:gd name="connsiteX3" fmla="*/ 1590548 w 1590548"/>
                <a:gd name="connsiteY3" fmla="*/ 753417 h 1506834"/>
                <a:gd name="connsiteX4" fmla="*/ 795274 w 1590548"/>
                <a:gd name="connsiteY4" fmla="*/ 0 h 150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548" h="1506834">
                  <a:moveTo>
                    <a:pt x="795274" y="0"/>
                  </a:moveTo>
                  <a:cubicBezTo>
                    <a:pt x="356299" y="0"/>
                    <a:pt x="0" y="337546"/>
                    <a:pt x="0" y="753417"/>
                  </a:cubicBezTo>
                  <a:cubicBezTo>
                    <a:pt x="0" y="1169289"/>
                    <a:pt x="354330" y="1506835"/>
                    <a:pt x="795274" y="1506835"/>
                  </a:cubicBezTo>
                  <a:cubicBezTo>
                    <a:pt x="1236218" y="1506835"/>
                    <a:pt x="1590548" y="1169289"/>
                    <a:pt x="1590548" y="753417"/>
                  </a:cubicBezTo>
                  <a:cubicBezTo>
                    <a:pt x="1590548" y="337546"/>
                    <a:pt x="1234250" y="0"/>
                    <a:pt x="795274" y="0"/>
                  </a:cubicBezTo>
                  <a:close/>
                </a:path>
              </a:pathLst>
            </a:custGeom>
            <a:grpFill/>
            <a:ln w="0" cap="flat">
              <a:noFill/>
              <a:prstDash val="solid"/>
              <a:miter/>
            </a:ln>
          </p:spPr>
          <p:txBody>
            <a:bodyPr rtlCol="0" anchor="ctr"/>
            <a:lstStyle/>
            <a:p>
              <a:endParaRPr lang="fr-FR"/>
            </a:p>
          </p:txBody>
        </p:sp>
      </p:grpSp>
      <p:sp>
        <p:nvSpPr>
          <p:cNvPr id="16" name="Arc plein 15">
            <a:extLst>
              <a:ext uri="{FF2B5EF4-FFF2-40B4-BE49-F238E27FC236}">
                <a16:creationId xmlns:a16="http://schemas.microsoft.com/office/drawing/2014/main" id="{CE6BF89C-BAB6-61D9-4280-DF39D572B6CA}"/>
              </a:ext>
            </a:extLst>
          </p:cNvPr>
          <p:cNvSpPr/>
          <p:nvPr userDrawn="1"/>
        </p:nvSpPr>
        <p:spPr>
          <a:xfrm rot="16200000">
            <a:off x="11104431" y="1076070"/>
            <a:ext cx="2215154" cy="2215154"/>
          </a:xfrm>
          <a:prstGeom prst="blockArc">
            <a:avLst/>
          </a:prstGeom>
          <a:solidFill>
            <a:srgbClr val="E8470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Tree>
    <p:extLst>
      <p:ext uri="{BB962C8B-B14F-4D97-AF65-F5344CB8AC3E}">
        <p14:creationId xmlns:p14="http://schemas.microsoft.com/office/powerpoint/2010/main" val="3076031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ffre + Références + Banque">
    <p:spTree>
      <p:nvGrpSpPr>
        <p:cNvPr id="1" name=""/>
        <p:cNvGrpSpPr/>
        <p:nvPr/>
      </p:nvGrpSpPr>
      <p:grpSpPr>
        <a:xfrm>
          <a:off x="0" y="0"/>
          <a:ext cx="0" cy="0"/>
          <a:chOff x="0" y="0"/>
          <a:chExt cx="0" cy="0"/>
        </a:xfrm>
      </p:grpSpPr>
      <p:sp>
        <p:nvSpPr>
          <p:cNvPr id="5" name="Freeform: Shape 10">
            <a:extLst>
              <a:ext uri="{FF2B5EF4-FFF2-40B4-BE49-F238E27FC236}">
                <a16:creationId xmlns:a16="http://schemas.microsoft.com/office/drawing/2014/main" id="{51F3ADB3-0742-DC64-D88B-ECA24D52A619}"/>
              </a:ext>
            </a:extLst>
          </p:cNvPr>
          <p:cNvSpPr>
            <a:spLocks noChangeAspect="1"/>
          </p:cNvSpPr>
          <p:nvPr userDrawn="1"/>
        </p:nvSpPr>
        <p:spPr>
          <a:xfrm flipH="1">
            <a:off x="-1937" y="803500"/>
            <a:ext cx="4164748" cy="6054500"/>
          </a:xfrm>
          <a:custGeom>
            <a:avLst/>
            <a:gdLst>
              <a:gd name="connsiteX0" fmla="*/ 1078372 w 8393910"/>
              <a:gd name="connsiteY0" fmla="*/ 0 h 6858000"/>
              <a:gd name="connsiteX1" fmla="*/ 8393910 w 8393910"/>
              <a:gd name="connsiteY1" fmla="*/ 0 h 6858000"/>
              <a:gd name="connsiteX2" fmla="*/ 8393910 w 8393910"/>
              <a:gd name="connsiteY2" fmla="*/ 6858000 h 6858000"/>
              <a:gd name="connsiteX3" fmla="*/ 823595 w 8393910"/>
              <a:gd name="connsiteY3" fmla="*/ 6858000 h 6858000"/>
              <a:gd name="connsiteX4" fmla="*/ 807604 w 8393910"/>
              <a:gd name="connsiteY4" fmla="*/ 6830189 h 6858000"/>
              <a:gd name="connsiteX5" fmla="*/ 0 w 8393910"/>
              <a:gd name="connsiteY5" fmla="*/ 3640719 h 6858000"/>
              <a:gd name="connsiteX6" fmla="*/ 968722 w 8393910"/>
              <a:gd name="connsiteY6" fmla="*/ 17103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93910" h="6858000">
                <a:moveTo>
                  <a:pt x="1078372" y="0"/>
                </a:moveTo>
                <a:lnTo>
                  <a:pt x="8393910" y="0"/>
                </a:lnTo>
                <a:lnTo>
                  <a:pt x="8393910" y="6858000"/>
                </a:lnTo>
                <a:lnTo>
                  <a:pt x="823595" y="6858000"/>
                </a:lnTo>
                <a:lnTo>
                  <a:pt x="807604" y="6830189"/>
                </a:lnTo>
                <a:cubicBezTo>
                  <a:pt x="292559" y="5882077"/>
                  <a:pt x="0" y="4795564"/>
                  <a:pt x="0" y="3640719"/>
                </a:cubicBezTo>
                <a:cubicBezTo>
                  <a:pt x="0" y="2370390"/>
                  <a:pt x="353996" y="1182742"/>
                  <a:pt x="968722" y="171038"/>
                </a:cubicBezTo>
                <a:close/>
              </a:path>
            </a:pathLst>
          </a:custGeom>
          <a:blipFill dpi="0" rotWithShape="1">
            <a:blip r:embed="rId2" cstate="screen">
              <a:alphaModFix amt="20000"/>
              <a:duotone>
                <a:schemeClr val="bg2">
                  <a:shade val="45000"/>
                  <a:satMod val="135000"/>
                </a:schemeClr>
                <a:prstClr val="white"/>
              </a:duotone>
              <a:extLst>
                <a:ext uri="{28A0092B-C50C-407E-A947-70E740481C1C}">
                  <a14:useLocalDpi xmlns:a14="http://schemas.microsoft.com/office/drawing/2010/main"/>
                </a:ext>
              </a:extLst>
            </a:blip>
            <a:srcRect/>
            <a:stretch>
              <a:fillRect/>
            </a:stretch>
          </a:blipFill>
          <a:ln>
            <a:noFill/>
          </a:ln>
          <a:effectLst>
            <a:outerShdw blurRad="241300" dist="38100" dir="10800000" algn="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Rectangle 1">
            <a:extLst>
              <a:ext uri="{FF2B5EF4-FFF2-40B4-BE49-F238E27FC236}">
                <a16:creationId xmlns:a16="http://schemas.microsoft.com/office/drawing/2014/main" id="{99BD4E66-C38C-AE77-DD7C-902ACCE7CF50}"/>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a:extLst>
              <a:ext uri="{FF2B5EF4-FFF2-40B4-BE49-F238E27FC236}">
                <a16:creationId xmlns:a16="http://schemas.microsoft.com/office/drawing/2014/main" id="{39B7FA45-F6BB-1F52-07FF-7A610393039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12" name="Espace réservé du texte 14">
            <a:extLst>
              <a:ext uri="{FF2B5EF4-FFF2-40B4-BE49-F238E27FC236}">
                <a16:creationId xmlns:a16="http://schemas.microsoft.com/office/drawing/2014/main" id="{5C6F317A-4E46-F953-A39B-5E2D6E061CCD}"/>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0">
                <a:solidFill>
                  <a:srgbClr val="E5430D"/>
                </a:solidFill>
              </a:defRPr>
            </a:lvl1pPr>
          </a:lstStyle>
          <a:p>
            <a:pPr lvl="0"/>
            <a:r>
              <a:rPr lang="fr-FR"/>
              <a:t>Sous-titre</a:t>
            </a:r>
          </a:p>
        </p:txBody>
      </p:sp>
      <p:sp>
        <p:nvSpPr>
          <p:cNvPr id="13" name="Espace réservé du texte 14">
            <a:extLst>
              <a:ext uri="{FF2B5EF4-FFF2-40B4-BE49-F238E27FC236}">
                <a16:creationId xmlns:a16="http://schemas.microsoft.com/office/drawing/2014/main" id="{44C865FD-473F-453B-EFA3-73D00654FF6A}"/>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sp>
        <p:nvSpPr>
          <p:cNvPr id="8" name="Larme 7">
            <a:extLst>
              <a:ext uri="{FF2B5EF4-FFF2-40B4-BE49-F238E27FC236}">
                <a16:creationId xmlns:a16="http://schemas.microsoft.com/office/drawing/2014/main" id="{E7CE4FDE-AE3F-0B5C-9627-A8EE4E7D1EE1}"/>
              </a:ext>
            </a:extLst>
          </p:cNvPr>
          <p:cNvSpPr/>
          <p:nvPr userDrawn="1"/>
        </p:nvSpPr>
        <p:spPr>
          <a:xfrm>
            <a:off x="7826484" y="0"/>
            <a:ext cx="1193072" cy="1160206"/>
          </a:xfrm>
          <a:prstGeom prst="teardrop">
            <a:avLst/>
          </a:prstGeom>
          <a:solidFill>
            <a:srgbClr val="E95A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F3FA1F3B-3A74-0A9B-436C-757492100040}"/>
              </a:ext>
            </a:extLst>
          </p:cNvPr>
          <p:cNvSpPr txBox="1"/>
          <p:nvPr userDrawn="1"/>
        </p:nvSpPr>
        <p:spPr>
          <a:xfrm>
            <a:off x="7897006" y="469040"/>
            <a:ext cx="1052028" cy="203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7154" tIns="17154" rIns="17154" bIns="17154" numCol="1" spcCol="38100" rtlCol="0" anchor="t">
            <a:spAutoFit/>
          </a:bodyPr>
          <a:lstStyle/>
          <a:p>
            <a:pPr marL="0" marR="0" lvl="0" indent="0" algn="ctr" defTabSz="686028" rtl="0" eaLnBrk="1" fontAlgn="auto" latinLnBrk="0" hangingPunct="0">
              <a:lnSpc>
                <a:spcPct val="100000"/>
              </a:lnSpc>
              <a:spcBef>
                <a:spcPts val="0"/>
              </a:spcBef>
              <a:spcAft>
                <a:spcPts val="0"/>
              </a:spcAft>
              <a:buClrTx/>
              <a:buSzTx/>
              <a:buFontTx/>
              <a:buNone/>
              <a:tabLst/>
              <a:defRPr/>
            </a:pPr>
            <a:r>
              <a:rPr kumimoji="0" lang="fr-FR" sz="1100" b="1" i="0" u="none" strike="noStrike" kern="1200" cap="none" spc="0" normalizeH="0" baseline="0" noProof="0">
                <a:ln>
                  <a:noFill/>
                </a:ln>
                <a:solidFill>
                  <a:prstClr val="white"/>
                </a:solidFill>
                <a:effectLst/>
                <a:uLnTx/>
                <a:uFillTx/>
                <a:latin typeface="Arial" panose="020B0604020202020204" pitchFamily="34" charset="0"/>
                <a:ea typeface="Calibri" charset="0"/>
                <a:cs typeface="Arial" panose="020B0604020202020204" pitchFamily="34" charset="0"/>
                <a:sym typeface="Lato Light"/>
              </a:rPr>
              <a:t>Nos références </a:t>
            </a:r>
          </a:p>
        </p:txBody>
      </p:sp>
    </p:spTree>
    <p:extLst>
      <p:ext uri="{BB962C8B-B14F-4D97-AF65-F5344CB8AC3E}">
        <p14:creationId xmlns:p14="http://schemas.microsoft.com/office/powerpoint/2010/main" val="257060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res+Sous-titre">
    <p:spTree>
      <p:nvGrpSpPr>
        <p:cNvPr id="1" name=""/>
        <p:cNvGrpSpPr/>
        <p:nvPr/>
      </p:nvGrpSpPr>
      <p:grpSpPr>
        <a:xfrm>
          <a:off x="0" y="0"/>
          <a:ext cx="0" cy="0"/>
          <a:chOff x="0" y="0"/>
          <a:chExt cx="0" cy="0"/>
        </a:xfrm>
      </p:grpSpPr>
      <p:sp>
        <p:nvSpPr>
          <p:cNvPr id="3" name="Freeform: Shape 10">
            <a:extLst>
              <a:ext uri="{FF2B5EF4-FFF2-40B4-BE49-F238E27FC236}">
                <a16:creationId xmlns:a16="http://schemas.microsoft.com/office/drawing/2014/main" id="{30E6DE64-98A5-AD0D-0FE0-CDED15691232}"/>
              </a:ext>
            </a:extLst>
          </p:cNvPr>
          <p:cNvSpPr/>
          <p:nvPr userDrawn="1"/>
        </p:nvSpPr>
        <p:spPr>
          <a:xfrm>
            <a:off x="5515897" y="0"/>
            <a:ext cx="6659279" cy="6858000"/>
          </a:xfrm>
          <a:custGeom>
            <a:avLst/>
            <a:gdLst>
              <a:gd name="connsiteX0" fmla="*/ 1078372 w 8393910"/>
              <a:gd name="connsiteY0" fmla="*/ 0 h 6858000"/>
              <a:gd name="connsiteX1" fmla="*/ 8393910 w 8393910"/>
              <a:gd name="connsiteY1" fmla="*/ 0 h 6858000"/>
              <a:gd name="connsiteX2" fmla="*/ 8393910 w 8393910"/>
              <a:gd name="connsiteY2" fmla="*/ 6858000 h 6858000"/>
              <a:gd name="connsiteX3" fmla="*/ 823595 w 8393910"/>
              <a:gd name="connsiteY3" fmla="*/ 6858000 h 6858000"/>
              <a:gd name="connsiteX4" fmla="*/ 807604 w 8393910"/>
              <a:gd name="connsiteY4" fmla="*/ 6830189 h 6858000"/>
              <a:gd name="connsiteX5" fmla="*/ 0 w 8393910"/>
              <a:gd name="connsiteY5" fmla="*/ 3640719 h 6858000"/>
              <a:gd name="connsiteX6" fmla="*/ 968722 w 8393910"/>
              <a:gd name="connsiteY6" fmla="*/ 17103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93910" h="6858000">
                <a:moveTo>
                  <a:pt x="1078372" y="0"/>
                </a:moveTo>
                <a:lnTo>
                  <a:pt x="8393910" y="0"/>
                </a:lnTo>
                <a:lnTo>
                  <a:pt x="8393910" y="6858000"/>
                </a:lnTo>
                <a:lnTo>
                  <a:pt x="823595" y="6858000"/>
                </a:lnTo>
                <a:lnTo>
                  <a:pt x="807604" y="6830189"/>
                </a:lnTo>
                <a:cubicBezTo>
                  <a:pt x="292559" y="5882077"/>
                  <a:pt x="0" y="4795564"/>
                  <a:pt x="0" y="3640719"/>
                </a:cubicBezTo>
                <a:cubicBezTo>
                  <a:pt x="0" y="2370390"/>
                  <a:pt x="353996" y="1182742"/>
                  <a:pt x="968722" y="171038"/>
                </a:cubicBezTo>
                <a:close/>
              </a:path>
            </a:pathLst>
          </a:custGeom>
          <a:solidFill>
            <a:schemeClr val="bg1"/>
          </a:solidFill>
          <a:ln>
            <a:noFill/>
          </a:ln>
          <a:effectLst>
            <a:outerShdw blurRad="241300" dist="38100" dir="10800000" algn="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Rectangle 1">
            <a:extLst>
              <a:ext uri="{FF2B5EF4-FFF2-40B4-BE49-F238E27FC236}">
                <a16:creationId xmlns:a16="http://schemas.microsoft.com/office/drawing/2014/main" id="{99BD4E66-C38C-AE77-DD7C-902ACCE7CF50}"/>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a:extLst>
              <a:ext uri="{FF2B5EF4-FFF2-40B4-BE49-F238E27FC236}">
                <a16:creationId xmlns:a16="http://schemas.microsoft.com/office/drawing/2014/main" id="{39B7FA45-F6BB-1F52-07FF-7A610393039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12" name="Espace réservé du texte 14">
            <a:extLst>
              <a:ext uri="{FF2B5EF4-FFF2-40B4-BE49-F238E27FC236}">
                <a16:creationId xmlns:a16="http://schemas.microsoft.com/office/drawing/2014/main" id="{5C6F317A-4E46-F953-A39B-5E2D6E061CCD}"/>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0">
                <a:solidFill>
                  <a:srgbClr val="E5430D"/>
                </a:solidFill>
              </a:defRPr>
            </a:lvl1pPr>
          </a:lstStyle>
          <a:p>
            <a:pPr lvl="0"/>
            <a:r>
              <a:rPr lang="fr-FR"/>
              <a:t>Sous-titre</a:t>
            </a:r>
          </a:p>
        </p:txBody>
      </p:sp>
      <p:sp>
        <p:nvSpPr>
          <p:cNvPr id="13" name="Espace réservé du texte 14">
            <a:extLst>
              <a:ext uri="{FF2B5EF4-FFF2-40B4-BE49-F238E27FC236}">
                <a16:creationId xmlns:a16="http://schemas.microsoft.com/office/drawing/2014/main" id="{44C865FD-473F-453B-EFA3-73D00654FF6A}"/>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spTree>
    <p:extLst>
      <p:ext uri="{BB962C8B-B14F-4D97-AF65-F5344CB8AC3E}">
        <p14:creationId xmlns:p14="http://schemas.microsoft.com/office/powerpoint/2010/main" val="489924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DB1CE2A-AA4C-2009-4F5E-1BBFAA3B3454}"/>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E17BE136-6361-0B16-CA0B-EE0A6039E21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8" name="Espace réservé du texte 14">
            <a:extLst>
              <a:ext uri="{FF2B5EF4-FFF2-40B4-BE49-F238E27FC236}">
                <a16:creationId xmlns:a16="http://schemas.microsoft.com/office/drawing/2014/main" id="{D8104C83-BF03-6A00-B861-A0C7CC3785AC}"/>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0">
                <a:solidFill>
                  <a:srgbClr val="E5430D"/>
                </a:solidFill>
              </a:defRPr>
            </a:lvl1pPr>
          </a:lstStyle>
          <a:p>
            <a:pPr lvl="0"/>
            <a:r>
              <a:rPr lang="fr-FR"/>
              <a:t>Sous-titre</a:t>
            </a:r>
          </a:p>
        </p:txBody>
      </p:sp>
      <p:sp>
        <p:nvSpPr>
          <p:cNvPr id="9" name="Espace réservé du texte 14">
            <a:extLst>
              <a:ext uri="{FF2B5EF4-FFF2-40B4-BE49-F238E27FC236}">
                <a16:creationId xmlns:a16="http://schemas.microsoft.com/office/drawing/2014/main" id="{4A8758E6-02B4-CCFE-480B-FB6D93635A7B}"/>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spTree>
    <p:extLst>
      <p:ext uri="{BB962C8B-B14F-4D97-AF65-F5344CB8AC3E}">
        <p14:creationId xmlns:p14="http://schemas.microsoft.com/office/powerpoint/2010/main" val="1967280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res+Sous-titr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BD4E66-C38C-AE77-DD7C-902ACCE7CF50}"/>
              </a:ext>
            </a:extLst>
          </p:cNvPr>
          <p:cNvSpPr/>
          <p:nvPr userDrawn="1"/>
        </p:nvSpPr>
        <p:spPr>
          <a:xfrm>
            <a:off x="0" y="0"/>
            <a:ext cx="12192000" cy="8039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a:extLst>
              <a:ext uri="{FF2B5EF4-FFF2-40B4-BE49-F238E27FC236}">
                <a16:creationId xmlns:a16="http://schemas.microsoft.com/office/drawing/2014/main" id="{39B7FA45-F6BB-1F52-07FF-7A610393039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927" y="164242"/>
            <a:ext cx="957298" cy="538480"/>
          </a:xfrm>
          <a:prstGeom prst="rect">
            <a:avLst/>
          </a:prstGeom>
        </p:spPr>
      </p:pic>
      <p:sp>
        <p:nvSpPr>
          <p:cNvPr id="12" name="Espace réservé du texte 14">
            <a:extLst>
              <a:ext uri="{FF2B5EF4-FFF2-40B4-BE49-F238E27FC236}">
                <a16:creationId xmlns:a16="http://schemas.microsoft.com/office/drawing/2014/main" id="{5C6F317A-4E46-F953-A39B-5E2D6E061CCD}"/>
              </a:ext>
            </a:extLst>
          </p:cNvPr>
          <p:cNvSpPr>
            <a:spLocks noGrp="1"/>
          </p:cNvSpPr>
          <p:nvPr>
            <p:ph type="body" sz="quarter" idx="10" hasCustomPrompt="1"/>
          </p:nvPr>
        </p:nvSpPr>
        <p:spPr>
          <a:xfrm>
            <a:off x="376774" y="444843"/>
            <a:ext cx="10104377" cy="179853"/>
          </a:xfrm>
          <a:prstGeom prst="rect">
            <a:avLst/>
          </a:prstGeom>
        </p:spPr>
        <p:txBody>
          <a:bodyPr anchor="ctr">
            <a:noAutofit/>
          </a:bodyPr>
          <a:lstStyle>
            <a:lvl1pPr marL="0" indent="0">
              <a:buNone/>
              <a:defRPr sz="1400" b="0">
                <a:solidFill>
                  <a:srgbClr val="E5430D"/>
                </a:solidFill>
              </a:defRPr>
            </a:lvl1pPr>
          </a:lstStyle>
          <a:p>
            <a:pPr lvl="0"/>
            <a:r>
              <a:rPr lang="fr-FR"/>
              <a:t>Sous-titre</a:t>
            </a:r>
          </a:p>
        </p:txBody>
      </p:sp>
      <p:sp>
        <p:nvSpPr>
          <p:cNvPr id="13" name="Espace réservé du texte 14">
            <a:extLst>
              <a:ext uri="{FF2B5EF4-FFF2-40B4-BE49-F238E27FC236}">
                <a16:creationId xmlns:a16="http://schemas.microsoft.com/office/drawing/2014/main" id="{44C865FD-473F-453B-EFA3-73D00654FF6A}"/>
              </a:ext>
            </a:extLst>
          </p:cNvPr>
          <p:cNvSpPr>
            <a:spLocks noGrp="1"/>
          </p:cNvSpPr>
          <p:nvPr>
            <p:ph type="body" sz="quarter" idx="11" hasCustomPrompt="1"/>
          </p:nvPr>
        </p:nvSpPr>
        <p:spPr>
          <a:xfrm>
            <a:off x="376774" y="203208"/>
            <a:ext cx="10104377" cy="179852"/>
          </a:xfrm>
          <a:prstGeom prst="rect">
            <a:avLst/>
          </a:prstGeom>
        </p:spPr>
        <p:txBody>
          <a:bodyPr anchor="ctr">
            <a:noAutofit/>
          </a:bodyPr>
          <a:lstStyle>
            <a:lvl1pPr marL="0" indent="0">
              <a:buNone/>
              <a:defRPr sz="1200" b="1">
                <a:solidFill>
                  <a:schemeClr val="accent5"/>
                </a:solidFill>
              </a:defRPr>
            </a:lvl1pPr>
          </a:lstStyle>
          <a:p>
            <a:pPr lvl="0"/>
            <a:r>
              <a:rPr lang="fr-FR"/>
              <a:t>Grand titre</a:t>
            </a:r>
          </a:p>
        </p:txBody>
      </p:sp>
    </p:spTree>
    <p:extLst>
      <p:ext uri="{BB962C8B-B14F-4D97-AF65-F5344CB8AC3E}">
        <p14:creationId xmlns:p14="http://schemas.microsoft.com/office/powerpoint/2010/main" val="399748495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81D89F8B-14DA-8728-264F-B3240A8D94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9" name="Espace réservé du titre 8">
            <a:extLst>
              <a:ext uri="{FF2B5EF4-FFF2-40B4-BE49-F238E27FC236}">
                <a16:creationId xmlns:a16="http://schemas.microsoft.com/office/drawing/2014/main" id="{72DD22C4-87A4-73BB-E0F5-7407522506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8" name="Espace réservé du numéro de diapositive 4">
            <a:extLst>
              <a:ext uri="{FF2B5EF4-FFF2-40B4-BE49-F238E27FC236}">
                <a16:creationId xmlns:a16="http://schemas.microsoft.com/office/drawing/2014/main" id="{F9F01A45-AD82-79C9-C877-71A20F043747}"/>
              </a:ext>
            </a:extLst>
          </p:cNvPr>
          <p:cNvSpPr txBox="1">
            <a:spLocks/>
          </p:cNvSpPr>
          <p:nvPr userDrawn="1"/>
        </p:nvSpPr>
        <p:spPr>
          <a:xfrm>
            <a:off x="128889" y="6496865"/>
            <a:ext cx="1904214" cy="365125"/>
          </a:xfrm>
          <a:prstGeom prst="rect">
            <a:avLst/>
          </a:prstGeom>
        </p:spPr>
        <p:txBody>
          <a:bodyPr vert="horz" lIns="91440" tIns="45720" rIns="91440" bIns="45720" rtlCol="0" anchor="ctr"/>
          <a:lstStyle>
            <a:defPPr>
              <a:defRPr lang="fr-FR"/>
            </a:defPPr>
            <a:lvl1pPr marL="0" algn="ctr" defTabSz="914400" rtl="0" eaLnBrk="1" latinLnBrk="0" hangingPunct="1">
              <a:defRPr sz="105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900">
                <a:solidFill>
                  <a:schemeClr val="accent6">
                    <a:lumMod val="60000"/>
                    <a:lumOff val="40000"/>
                  </a:schemeClr>
                </a:solidFill>
                <a:latin typeface="Arial" panose="020B0604020202020204" pitchFamily="34" charset="0"/>
                <a:cs typeface="Arial" panose="020B0604020202020204" pitchFamily="34" charset="0"/>
              </a:rPr>
              <a:t>Classification C2 – Confidentiel </a:t>
            </a:r>
          </a:p>
        </p:txBody>
      </p:sp>
      <p:sp>
        <p:nvSpPr>
          <p:cNvPr id="11" name="Espace réservé du numéro de diapositive 4">
            <a:extLst>
              <a:ext uri="{FF2B5EF4-FFF2-40B4-BE49-F238E27FC236}">
                <a16:creationId xmlns:a16="http://schemas.microsoft.com/office/drawing/2014/main" id="{C38CFA15-3BE1-EEA3-A086-C434D2D2697F}"/>
              </a:ext>
            </a:extLst>
          </p:cNvPr>
          <p:cNvSpPr txBox="1">
            <a:spLocks/>
          </p:cNvSpPr>
          <p:nvPr userDrawn="1"/>
        </p:nvSpPr>
        <p:spPr>
          <a:xfrm>
            <a:off x="9577506" y="6488766"/>
            <a:ext cx="2485605" cy="369234"/>
          </a:xfrm>
          <a:prstGeom prst="rect">
            <a:avLst/>
          </a:prstGeom>
        </p:spPr>
        <p:txBody>
          <a:bodyPr anchor="ctr"/>
          <a:lstStyle>
            <a:defPPr>
              <a:defRPr lang="fr-FR"/>
            </a:defPPr>
            <a:lvl1pPr marL="0" algn="ctr" defTabSz="914400" rtl="0" eaLnBrk="1" latinLnBrk="0" hangingPunct="1">
              <a:defRPr sz="1050" b="0" kern="1200">
                <a:solidFill>
                  <a:schemeClr val="tx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fr-FR" sz="900">
                <a:solidFill>
                  <a:schemeClr val="accent6">
                    <a:lumMod val="60000"/>
                    <a:lumOff val="40000"/>
                  </a:schemeClr>
                </a:solidFill>
                <a:latin typeface="Arial" panose="020B0604020202020204" pitchFamily="34" charset="0"/>
                <a:cs typeface="Arial" panose="020B0604020202020204" pitchFamily="34" charset="0"/>
              </a:rPr>
              <a:t>Page </a:t>
            </a:r>
            <a:fld id="{F846F139-8C2A-4B4E-865C-E6159957D530}" type="slidenum">
              <a:rPr lang="fr-FR" sz="900" smtClean="0">
                <a:solidFill>
                  <a:schemeClr val="accent6">
                    <a:lumMod val="60000"/>
                    <a:lumOff val="40000"/>
                  </a:schemeClr>
                </a:solidFill>
                <a:latin typeface="Arial" panose="020B0604020202020204" pitchFamily="34" charset="0"/>
                <a:cs typeface="Arial" panose="020B0604020202020204" pitchFamily="34" charset="0"/>
              </a:rPr>
              <a:pPr algn="r"/>
              <a:t>‹N°›</a:t>
            </a:fld>
            <a:r>
              <a:rPr lang="fr-FR" sz="900">
                <a:solidFill>
                  <a:schemeClr val="accent6">
                    <a:lumMod val="60000"/>
                    <a:lumOff val="4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257993824"/>
      </p:ext>
    </p:extLst>
  </p:cSld>
  <p:clrMap bg1="lt1" tx1="dk1" bg2="lt2" tx2="dk2" accent1="accent1" accent2="accent2" accent3="accent3" accent4="accent4" accent5="accent5" accent6="accent6" hlink="hlink" folHlink="folHlink"/>
  <p:sldLayoutIdLst>
    <p:sldLayoutId id="2147483660" r:id="rId1"/>
    <p:sldLayoutId id="2147483664" r:id="rId2"/>
    <p:sldLayoutId id="2147483665" r:id="rId3"/>
    <p:sldLayoutId id="2147483666" r:id="rId4"/>
    <p:sldLayoutId id="2147483701" r:id="rId5"/>
    <p:sldLayoutId id="2147483654" r:id="rId6"/>
    <p:sldLayoutId id="2147483692" r:id="rId7"/>
    <p:sldLayoutId id="2147483689" r:id="rId8"/>
    <p:sldLayoutId id="2147483688" r:id="rId9"/>
    <p:sldLayoutId id="2147483670" r:id="rId10"/>
    <p:sldLayoutId id="2147483669" r:id="rId11"/>
    <p:sldLayoutId id="2147483673" r:id="rId12"/>
    <p:sldLayoutId id="2147483674" r:id="rId13"/>
    <p:sldLayoutId id="2147483690" r:id="rId14"/>
    <p:sldLayoutId id="2147483691" r:id="rId15"/>
    <p:sldLayoutId id="2147483662" r:id="rId16"/>
    <p:sldLayoutId id="2147483671" r:id="rId17"/>
    <p:sldLayoutId id="2147483653"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4" r:id="rId27"/>
    <p:sldLayoutId id="2147483726" r:id="rId28"/>
    <p:sldLayoutId id="2147483728" r:id="rId29"/>
    <p:sldLayoutId id="2147483753" r:id="rId30"/>
    <p:sldLayoutId id="2147483752" r:id="rId31"/>
    <p:sldLayoutId id="2147483754" r:id="rId32"/>
    <p:sldLayoutId id="2147483721" r:id="rId33"/>
    <p:sldLayoutId id="2147483756" r:id="rId34"/>
  </p:sldLayoutIdLst>
  <p:txStyles>
    <p:titleStyle>
      <a:lvl1pPr algn="l" defTabSz="914400" rtl="0" eaLnBrk="1" latinLnBrk="0" hangingPunct="1">
        <a:lnSpc>
          <a:spcPct val="90000"/>
        </a:lnSpc>
        <a:spcBef>
          <a:spcPct val="0"/>
        </a:spcBef>
        <a:buNone/>
        <a:defRPr sz="3200" kern="1200">
          <a:solidFill>
            <a:schemeClr val="accent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1" kern="1200">
          <a:solidFill>
            <a:srgbClr val="F5A24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E5430D"/>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415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jpeg"/><Relationship Id="rId7"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svg"/><Relationship Id="rId3" Type="http://schemas.openxmlformats.org/officeDocument/2006/relationships/image" Target="../media/image61.svg"/><Relationship Id="rId7" Type="http://schemas.openxmlformats.org/officeDocument/2006/relationships/image" Target="../media/image65.svg"/><Relationship Id="rId12" Type="http://schemas.openxmlformats.org/officeDocument/2006/relationships/image" Target="../media/image70.png"/><Relationship Id="rId2" Type="http://schemas.openxmlformats.org/officeDocument/2006/relationships/image" Target="../media/image60.png"/><Relationship Id="rId1" Type="http://schemas.openxmlformats.org/officeDocument/2006/relationships/slideLayout" Target="../slideLayouts/slideLayout6.xml"/><Relationship Id="rId6" Type="http://schemas.openxmlformats.org/officeDocument/2006/relationships/image" Target="../media/image64.png"/><Relationship Id="rId11" Type="http://schemas.openxmlformats.org/officeDocument/2006/relationships/image" Target="../media/image69.svg"/><Relationship Id="rId5" Type="http://schemas.openxmlformats.org/officeDocument/2006/relationships/image" Target="../media/image63.svg"/><Relationship Id="rId15" Type="http://schemas.openxmlformats.org/officeDocument/2006/relationships/image" Target="../media/image73.sv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svg"/><Relationship Id="rId14" Type="http://schemas.openxmlformats.org/officeDocument/2006/relationships/image" Target="../media/image72.png"/></Relationships>
</file>

<file path=ppt/slides/_rels/slide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1.svg"/></Relationships>
</file>

<file path=ppt/slides/_rels/slide1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83.png"/></Relationships>
</file>

<file path=ppt/slides/_rels/slide17.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8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3" Type="http://schemas.openxmlformats.org/officeDocument/2006/relationships/chart" Target="../charts/chart11.xml"/><Relationship Id="rId18" Type="http://schemas.openxmlformats.org/officeDocument/2006/relationships/image" Target="../media/image84.png"/><Relationship Id="rId26" Type="http://schemas.openxmlformats.org/officeDocument/2006/relationships/image" Target="../media/image92.jpeg"/><Relationship Id="rId3" Type="http://schemas.openxmlformats.org/officeDocument/2006/relationships/chart" Target="../charts/chart1.xml"/><Relationship Id="rId21" Type="http://schemas.openxmlformats.org/officeDocument/2006/relationships/image" Target="../media/image87.png"/><Relationship Id="rId34" Type="http://schemas.openxmlformats.org/officeDocument/2006/relationships/image" Target="../media/image98.png"/><Relationship Id="rId7" Type="http://schemas.openxmlformats.org/officeDocument/2006/relationships/chart" Target="../charts/chart5.xml"/><Relationship Id="rId12" Type="http://schemas.openxmlformats.org/officeDocument/2006/relationships/chart" Target="../charts/chart10.xml"/><Relationship Id="rId17" Type="http://schemas.openxmlformats.org/officeDocument/2006/relationships/chart" Target="../charts/chart15.xml"/><Relationship Id="rId25" Type="http://schemas.openxmlformats.org/officeDocument/2006/relationships/image" Target="../media/image91.png"/><Relationship Id="rId33" Type="http://schemas.microsoft.com/office/2007/relationships/hdphoto" Target="../media/hdphoto5.wdp"/><Relationship Id="rId2" Type="http://schemas.openxmlformats.org/officeDocument/2006/relationships/notesSlide" Target="../notesSlides/notesSlide12.xml"/><Relationship Id="rId16" Type="http://schemas.openxmlformats.org/officeDocument/2006/relationships/chart" Target="../charts/chart14.xml"/><Relationship Id="rId20" Type="http://schemas.openxmlformats.org/officeDocument/2006/relationships/image" Target="../media/image86.png"/><Relationship Id="rId29" Type="http://schemas.microsoft.com/office/2007/relationships/hdphoto" Target="../media/hdphoto4.wdp"/><Relationship Id="rId1" Type="http://schemas.openxmlformats.org/officeDocument/2006/relationships/slideLayout" Target="../slideLayouts/slideLayout11.xml"/><Relationship Id="rId6" Type="http://schemas.openxmlformats.org/officeDocument/2006/relationships/chart" Target="../charts/chart4.xml"/><Relationship Id="rId11" Type="http://schemas.openxmlformats.org/officeDocument/2006/relationships/chart" Target="../charts/chart9.xml"/><Relationship Id="rId24" Type="http://schemas.openxmlformats.org/officeDocument/2006/relationships/image" Target="../media/image90.png"/><Relationship Id="rId32" Type="http://schemas.openxmlformats.org/officeDocument/2006/relationships/image" Target="../media/image97.png"/><Relationship Id="rId5" Type="http://schemas.openxmlformats.org/officeDocument/2006/relationships/chart" Target="../charts/chart3.xml"/><Relationship Id="rId15" Type="http://schemas.openxmlformats.org/officeDocument/2006/relationships/chart" Target="../charts/chart13.xml"/><Relationship Id="rId23" Type="http://schemas.openxmlformats.org/officeDocument/2006/relationships/image" Target="../media/image89.png"/><Relationship Id="rId28" Type="http://schemas.openxmlformats.org/officeDocument/2006/relationships/image" Target="../media/image94.png"/><Relationship Id="rId10" Type="http://schemas.openxmlformats.org/officeDocument/2006/relationships/chart" Target="../charts/chart8.xml"/><Relationship Id="rId19" Type="http://schemas.openxmlformats.org/officeDocument/2006/relationships/image" Target="../media/image85.png"/><Relationship Id="rId31" Type="http://schemas.openxmlformats.org/officeDocument/2006/relationships/image" Target="../media/image96.png"/><Relationship Id="rId4" Type="http://schemas.openxmlformats.org/officeDocument/2006/relationships/chart" Target="../charts/chart2.xml"/><Relationship Id="rId9" Type="http://schemas.openxmlformats.org/officeDocument/2006/relationships/chart" Target="../charts/chart7.xml"/><Relationship Id="rId14" Type="http://schemas.openxmlformats.org/officeDocument/2006/relationships/chart" Target="../charts/chart12.xml"/><Relationship Id="rId22" Type="http://schemas.openxmlformats.org/officeDocument/2006/relationships/image" Target="../media/image88.jpeg"/><Relationship Id="rId27" Type="http://schemas.openxmlformats.org/officeDocument/2006/relationships/image" Target="../media/image93.png"/><Relationship Id="rId30" Type="http://schemas.openxmlformats.org/officeDocument/2006/relationships/image" Target="../media/image95.png"/><Relationship Id="rId8" Type="http://schemas.openxmlformats.org/officeDocument/2006/relationships/chart" Target="../charts/chart6.xml"/></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23.svg"/></Relationships>
</file>

<file path=ppt/slides/_rels/slide20.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93.png"/><Relationship Id="rId18" Type="http://schemas.openxmlformats.org/officeDocument/2006/relationships/image" Target="../media/image96.png"/><Relationship Id="rId26" Type="http://schemas.openxmlformats.org/officeDocument/2006/relationships/image" Target="../media/image106.png"/><Relationship Id="rId3" Type="http://schemas.microsoft.com/office/2007/relationships/hdphoto" Target="../media/hdphoto4.wdp"/><Relationship Id="rId21" Type="http://schemas.openxmlformats.org/officeDocument/2006/relationships/image" Target="../media/image102.png"/><Relationship Id="rId7" Type="http://schemas.openxmlformats.org/officeDocument/2006/relationships/image" Target="../media/image88.jpeg"/><Relationship Id="rId12" Type="http://schemas.openxmlformats.org/officeDocument/2006/relationships/image" Target="../media/image90.png"/><Relationship Id="rId17" Type="http://schemas.openxmlformats.org/officeDocument/2006/relationships/image" Target="../media/image92.jpeg"/><Relationship Id="rId25" Type="http://schemas.openxmlformats.org/officeDocument/2006/relationships/image" Target="../media/image105.emf"/><Relationship Id="rId2" Type="http://schemas.openxmlformats.org/officeDocument/2006/relationships/image" Target="../media/image94.png"/><Relationship Id="rId16" Type="http://schemas.openxmlformats.org/officeDocument/2006/relationships/image" Target="../media/image91.png"/><Relationship Id="rId20" Type="http://schemas.openxmlformats.org/officeDocument/2006/relationships/image" Target="../media/image101.png"/><Relationship Id="rId1" Type="http://schemas.openxmlformats.org/officeDocument/2006/relationships/slideLayout" Target="../slideLayouts/slideLayout11.xml"/><Relationship Id="rId6" Type="http://schemas.microsoft.com/office/2007/relationships/hdphoto" Target="../media/hdphoto5.wdp"/><Relationship Id="rId11" Type="http://schemas.openxmlformats.org/officeDocument/2006/relationships/image" Target="../media/image100.jpeg"/><Relationship Id="rId24" Type="http://schemas.openxmlformats.org/officeDocument/2006/relationships/image" Target="../media/image98.png"/><Relationship Id="rId5" Type="http://schemas.openxmlformats.org/officeDocument/2006/relationships/image" Target="../media/image97.png"/><Relationship Id="rId15" Type="http://schemas.openxmlformats.org/officeDocument/2006/relationships/image" Target="../media/image89.png"/><Relationship Id="rId23" Type="http://schemas.openxmlformats.org/officeDocument/2006/relationships/image" Target="../media/image104.png"/><Relationship Id="rId10" Type="http://schemas.openxmlformats.org/officeDocument/2006/relationships/image" Target="../media/image86.png"/><Relationship Id="rId19" Type="http://schemas.openxmlformats.org/officeDocument/2006/relationships/image" Target="../media/image87.png"/><Relationship Id="rId4" Type="http://schemas.openxmlformats.org/officeDocument/2006/relationships/image" Target="../media/image99.png"/><Relationship Id="rId9" Type="http://schemas.openxmlformats.org/officeDocument/2006/relationships/image" Target="../media/image85.png"/><Relationship Id="rId14" Type="http://schemas.openxmlformats.org/officeDocument/2006/relationships/image" Target="../media/image95.png"/><Relationship Id="rId22" Type="http://schemas.openxmlformats.org/officeDocument/2006/relationships/image" Target="../media/image103.png"/><Relationship Id="rId27" Type="http://schemas.openxmlformats.org/officeDocument/2006/relationships/image" Target="../media/image107.png"/></Relationships>
</file>

<file path=ppt/slides/_rels/slide21.xml.rels><?xml version="1.0" encoding="UTF-8" standalone="yes"?>
<Relationships xmlns="http://schemas.openxmlformats.org/package/2006/relationships"><Relationship Id="rId13" Type="http://schemas.openxmlformats.org/officeDocument/2006/relationships/image" Target="../media/image117.png"/><Relationship Id="rId18" Type="http://schemas.openxmlformats.org/officeDocument/2006/relationships/image" Target="../media/image122.jpeg"/><Relationship Id="rId26" Type="http://schemas.openxmlformats.org/officeDocument/2006/relationships/image" Target="../media/image127.png"/><Relationship Id="rId39" Type="http://schemas.openxmlformats.org/officeDocument/2006/relationships/image" Target="../media/image103.png"/><Relationship Id="rId21" Type="http://schemas.openxmlformats.org/officeDocument/2006/relationships/image" Target="../media/image85.png"/><Relationship Id="rId34" Type="http://schemas.openxmlformats.org/officeDocument/2006/relationships/image" Target="../media/image101.png"/><Relationship Id="rId42" Type="http://schemas.openxmlformats.org/officeDocument/2006/relationships/image" Target="../media/image135.png"/><Relationship Id="rId7" Type="http://schemas.openxmlformats.org/officeDocument/2006/relationships/image" Target="../media/image112.svg"/><Relationship Id="rId2" Type="http://schemas.openxmlformats.org/officeDocument/2006/relationships/notesSlide" Target="../notesSlides/notesSlide13.xml"/><Relationship Id="rId16" Type="http://schemas.openxmlformats.org/officeDocument/2006/relationships/image" Target="../media/image120.png"/><Relationship Id="rId20" Type="http://schemas.openxmlformats.org/officeDocument/2006/relationships/image" Target="../media/image124.png"/><Relationship Id="rId29" Type="http://schemas.openxmlformats.org/officeDocument/2006/relationships/image" Target="../media/image93.png"/><Relationship Id="rId41" Type="http://schemas.openxmlformats.org/officeDocument/2006/relationships/image" Target="../media/image134.png"/><Relationship Id="rId1" Type="http://schemas.openxmlformats.org/officeDocument/2006/relationships/slideLayout" Target="../slideLayouts/slideLayout11.xml"/><Relationship Id="rId6" Type="http://schemas.openxmlformats.org/officeDocument/2006/relationships/image" Target="../media/image111.png"/><Relationship Id="rId11" Type="http://schemas.openxmlformats.org/officeDocument/2006/relationships/image" Target="../media/image115.png"/><Relationship Id="rId24" Type="http://schemas.openxmlformats.org/officeDocument/2006/relationships/image" Target="../media/image126.jpeg"/><Relationship Id="rId32" Type="http://schemas.openxmlformats.org/officeDocument/2006/relationships/image" Target="../media/image130.jpeg"/><Relationship Id="rId37" Type="http://schemas.openxmlformats.org/officeDocument/2006/relationships/image" Target="../media/image132.png"/><Relationship Id="rId40" Type="http://schemas.openxmlformats.org/officeDocument/2006/relationships/image" Target="../media/image133.jpeg"/><Relationship Id="rId5" Type="http://schemas.openxmlformats.org/officeDocument/2006/relationships/image" Target="../media/image110.png"/><Relationship Id="rId15" Type="http://schemas.openxmlformats.org/officeDocument/2006/relationships/image" Target="../media/image119.png"/><Relationship Id="rId23" Type="http://schemas.openxmlformats.org/officeDocument/2006/relationships/image" Target="../media/image87.png"/><Relationship Id="rId28" Type="http://schemas.openxmlformats.org/officeDocument/2006/relationships/image" Target="../media/image128.jpeg"/><Relationship Id="rId36" Type="http://schemas.openxmlformats.org/officeDocument/2006/relationships/image" Target="../media/image102.png"/><Relationship Id="rId10" Type="http://schemas.openxmlformats.org/officeDocument/2006/relationships/image" Target="../media/image105.emf"/><Relationship Id="rId19" Type="http://schemas.openxmlformats.org/officeDocument/2006/relationships/image" Target="../media/image123.png"/><Relationship Id="rId31" Type="http://schemas.openxmlformats.org/officeDocument/2006/relationships/image" Target="../media/image96.png"/><Relationship Id="rId44" Type="http://schemas.openxmlformats.org/officeDocument/2006/relationships/image" Target="../media/image137.png"/><Relationship Id="rId4" Type="http://schemas.openxmlformats.org/officeDocument/2006/relationships/image" Target="../media/image109.png"/><Relationship Id="rId9" Type="http://schemas.openxmlformats.org/officeDocument/2006/relationships/image" Target="../media/image114.png"/><Relationship Id="rId14" Type="http://schemas.openxmlformats.org/officeDocument/2006/relationships/image" Target="../media/image118.png"/><Relationship Id="rId22" Type="http://schemas.openxmlformats.org/officeDocument/2006/relationships/image" Target="../media/image125.png"/><Relationship Id="rId27" Type="http://schemas.openxmlformats.org/officeDocument/2006/relationships/image" Target="../media/image91.png"/><Relationship Id="rId30" Type="http://schemas.openxmlformats.org/officeDocument/2006/relationships/image" Target="../media/image129.png"/><Relationship Id="rId35" Type="http://schemas.openxmlformats.org/officeDocument/2006/relationships/image" Target="../media/image131.png"/><Relationship Id="rId43" Type="http://schemas.openxmlformats.org/officeDocument/2006/relationships/image" Target="../media/image136.svg"/><Relationship Id="rId8" Type="http://schemas.openxmlformats.org/officeDocument/2006/relationships/image" Target="../media/image113.png"/><Relationship Id="rId3" Type="http://schemas.openxmlformats.org/officeDocument/2006/relationships/image" Target="../media/image108.png"/><Relationship Id="rId12" Type="http://schemas.openxmlformats.org/officeDocument/2006/relationships/image" Target="../media/image116.png"/><Relationship Id="rId17" Type="http://schemas.openxmlformats.org/officeDocument/2006/relationships/image" Target="../media/image121.png"/><Relationship Id="rId25" Type="http://schemas.openxmlformats.org/officeDocument/2006/relationships/image" Target="../media/image89.png"/><Relationship Id="rId33" Type="http://schemas.openxmlformats.org/officeDocument/2006/relationships/image" Target="../media/image98.png"/><Relationship Id="rId38" Type="http://schemas.openxmlformats.org/officeDocument/2006/relationships/image" Target="../media/image106.png"/></Relationships>
</file>

<file path=ppt/slides/_rels/slide22.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18" Type="http://schemas.openxmlformats.org/officeDocument/2006/relationships/image" Target="../media/image148.png"/><Relationship Id="rId26" Type="http://schemas.openxmlformats.org/officeDocument/2006/relationships/image" Target="../media/image155.png"/><Relationship Id="rId3" Type="http://schemas.microsoft.com/office/2007/relationships/hdphoto" Target="../media/hdphoto6.wdp"/><Relationship Id="rId21" Type="http://schemas.openxmlformats.org/officeDocument/2006/relationships/image" Target="../media/image151.png"/><Relationship Id="rId7" Type="http://schemas.openxmlformats.org/officeDocument/2006/relationships/image" Target="../media/image139.png"/><Relationship Id="rId12" Type="http://schemas.openxmlformats.org/officeDocument/2006/relationships/image" Target="../media/image144.png"/><Relationship Id="rId17" Type="http://schemas.openxmlformats.org/officeDocument/2006/relationships/image" Target="../media/image100.jpeg"/><Relationship Id="rId25" Type="http://schemas.openxmlformats.org/officeDocument/2006/relationships/image" Target="../media/image105.emf"/><Relationship Id="rId2" Type="http://schemas.openxmlformats.org/officeDocument/2006/relationships/image" Target="../media/image94.png"/><Relationship Id="rId16" Type="http://schemas.openxmlformats.org/officeDocument/2006/relationships/image" Target="../media/image147.png"/><Relationship Id="rId20" Type="http://schemas.openxmlformats.org/officeDocument/2006/relationships/image" Target="../media/image150.jpeg"/><Relationship Id="rId1" Type="http://schemas.openxmlformats.org/officeDocument/2006/relationships/slideLayout" Target="../slideLayouts/slideLayout11.xml"/><Relationship Id="rId6" Type="http://schemas.openxmlformats.org/officeDocument/2006/relationships/image" Target="../media/image138.png"/><Relationship Id="rId11" Type="http://schemas.openxmlformats.org/officeDocument/2006/relationships/image" Target="../media/image143.png"/><Relationship Id="rId24" Type="http://schemas.openxmlformats.org/officeDocument/2006/relationships/image" Target="../media/image154.png"/><Relationship Id="rId5" Type="http://schemas.microsoft.com/office/2007/relationships/hdphoto" Target="../media/hdphoto5.wdp"/><Relationship Id="rId15" Type="http://schemas.openxmlformats.org/officeDocument/2006/relationships/image" Target="../media/image92.jpeg"/><Relationship Id="rId23" Type="http://schemas.openxmlformats.org/officeDocument/2006/relationships/image" Target="../media/image153.png"/><Relationship Id="rId10" Type="http://schemas.openxmlformats.org/officeDocument/2006/relationships/image" Target="../media/image142.jpeg"/><Relationship Id="rId19" Type="http://schemas.openxmlformats.org/officeDocument/2006/relationships/image" Target="../media/image149.png"/><Relationship Id="rId4" Type="http://schemas.openxmlformats.org/officeDocument/2006/relationships/image" Target="../media/image97.png"/><Relationship Id="rId9" Type="http://schemas.openxmlformats.org/officeDocument/2006/relationships/image" Target="../media/image141.png"/><Relationship Id="rId14" Type="http://schemas.openxmlformats.org/officeDocument/2006/relationships/image" Target="../media/image146.png"/><Relationship Id="rId22" Type="http://schemas.openxmlformats.org/officeDocument/2006/relationships/image" Target="../media/image152.png"/><Relationship Id="rId27" Type="http://schemas.openxmlformats.org/officeDocument/2006/relationships/image" Target="../media/image156.png"/></Relationships>
</file>

<file path=ppt/slides/_rels/slide23.xml.rels><?xml version="1.0" encoding="UTF-8" standalone="yes"?>
<Relationships xmlns="http://schemas.openxmlformats.org/package/2006/relationships"><Relationship Id="rId8" Type="http://schemas.openxmlformats.org/officeDocument/2006/relationships/image" Target="../media/image162.svg"/><Relationship Id="rId13" Type="http://schemas.openxmlformats.org/officeDocument/2006/relationships/slide" Target="slide18.xml"/><Relationship Id="rId3" Type="http://schemas.openxmlformats.org/officeDocument/2006/relationships/image" Target="../media/image157.png"/><Relationship Id="rId7" Type="http://schemas.openxmlformats.org/officeDocument/2006/relationships/image" Target="../media/image161.png"/><Relationship Id="rId12" Type="http://schemas.openxmlformats.org/officeDocument/2006/relationships/image" Target="../media/image166.emf"/><Relationship Id="rId17" Type="http://schemas.openxmlformats.org/officeDocument/2006/relationships/image" Target="../media/image170.svg"/><Relationship Id="rId2" Type="http://schemas.openxmlformats.org/officeDocument/2006/relationships/notesSlide" Target="../notesSlides/notesSlide14.xml"/><Relationship Id="rId16" Type="http://schemas.openxmlformats.org/officeDocument/2006/relationships/image" Target="../media/image169.png"/><Relationship Id="rId1" Type="http://schemas.openxmlformats.org/officeDocument/2006/relationships/slideLayout" Target="../slideLayouts/slideLayout11.xml"/><Relationship Id="rId6" Type="http://schemas.openxmlformats.org/officeDocument/2006/relationships/image" Target="../media/image160.svg"/><Relationship Id="rId11" Type="http://schemas.openxmlformats.org/officeDocument/2006/relationships/image" Target="../media/image165.emf"/><Relationship Id="rId5" Type="http://schemas.openxmlformats.org/officeDocument/2006/relationships/image" Target="../media/image159.png"/><Relationship Id="rId15" Type="http://schemas.openxmlformats.org/officeDocument/2006/relationships/image" Target="../media/image168.svg"/><Relationship Id="rId10" Type="http://schemas.openxmlformats.org/officeDocument/2006/relationships/image" Target="../media/image164.svg"/><Relationship Id="rId4" Type="http://schemas.openxmlformats.org/officeDocument/2006/relationships/image" Target="../media/image158.svg"/><Relationship Id="rId9" Type="http://schemas.openxmlformats.org/officeDocument/2006/relationships/image" Target="../media/image163.png"/><Relationship Id="rId14" Type="http://schemas.openxmlformats.org/officeDocument/2006/relationships/image" Target="../media/image167.png"/></Relationships>
</file>

<file path=ppt/slides/_rels/slide24.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171.jpeg"/><Relationship Id="rId7" Type="http://schemas.openxmlformats.org/officeDocument/2006/relationships/image" Target="../media/image173.png"/><Relationship Id="rId2" Type="http://schemas.openxmlformats.org/officeDocument/2006/relationships/notesSlide" Target="../notesSlides/notesSlide15.xml"/><Relationship Id="rId1" Type="http://schemas.openxmlformats.org/officeDocument/2006/relationships/slideLayout" Target="../slideLayouts/slideLayout34.xml"/><Relationship Id="rId6" Type="http://schemas.openxmlformats.org/officeDocument/2006/relationships/image" Target="../media/image172.png"/><Relationship Id="rId5" Type="http://schemas.openxmlformats.org/officeDocument/2006/relationships/image" Target="../media/image168.svg"/><Relationship Id="rId4" Type="http://schemas.openxmlformats.org/officeDocument/2006/relationships/image" Target="../media/image167.png"/></Relationships>
</file>

<file path=ppt/slides/_rels/slide25.xml.rels><?xml version="1.0" encoding="UTF-8" standalone="yes"?>
<Relationships xmlns="http://schemas.openxmlformats.org/package/2006/relationships"><Relationship Id="rId8" Type="http://schemas.openxmlformats.org/officeDocument/2006/relationships/image" Target="../media/image179.jpeg"/><Relationship Id="rId3" Type="http://schemas.openxmlformats.org/officeDocument/2006/relationships/image" Target="../media/image167.png"/><Relationship Id="rId7" Type="http://schemas.openxmlformats.org/officeDocument/2006/relationships/image" Target="../media/image178.gif"/><Relationship Id="rId2" Type="http://schemas.openxmlformats.org/officeDocument/2006/relationships/notesSlide" Target="../notesSlides/notesSlide16.xml"/><Relationship Id="rId1" Type="http://schemas.openxmlformats.org/officeDocument/2006/relationships/slideLayout" Target="../slideLayouts/slideLayout34.xml"/><Relationship Id="rId6" Type="http://schemas.openxmlformats.org/officeDocument/2006/relationships/image" Target="../media/image177.png"/><Relationship Id="rId5" Type="http://schemas.openxmlformats.org/officeDocument/2006/relationships/image" Target="../media/image176.emf"/><Relationship Id="rId4" Type="http://schemas.openxmlformats.org/officeDocument/2006/relationships/image" Target="../media/image175.svg"/></Relationships>
</file>

<file path=ppt/slides/_rels/slide26.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71.jpeg"/><Relationship Id="rId7" Type="http://schemas.openxmlformats.org/officeDocument/2006/relationships/image" Target="../media/image181.png"/><Relationship Id="rId2" Type="http://schemas.openxmlformats.org/officeDocument/2006/relationships/notesSlide" Target="../notesSlides/notesSlide17.xml"/><Relationship Id="rId1" Type="http://schemas.openxmlformats.org/officeDocument/2006/relationships/slideLayout" Target="../slideLayouts/slideLayout34.xml"/><Relationship Id="rId6" Type="http://schemas.openxmlformats.org/officeDocument/2006/relationships/image" Target="../media/image180.png"/><Relationship Id="rId5" Type="http://schemas.openxmlformats.org/officeDocument/2006/relationships/image" Target="../media/image168.svg"/><Relationship Id="rId4" Type="http://schemas.openxmlformats.org/officeDocument/2006/relationships/image" Target="../media/image16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svg"/><Relationship Id="rId3" Type="http://schemas.openxmlformats.org/officeDocument/2006/relationships/hyperlink" Target="https://gr491.isit-europe.org/" TargetMode="External"/><Relationship Id="rId7" Type="http://schemas.openxmlformats.org/officeDocument/2006/relationships/image" Target="../media/image188.png"/><Relationship Id="rId12" Type="http://schemas.openxmlformats.org/officeDocument/2006/relationships/image" Target="../media/image193.png"/><Relationship Id="rId2" Type="http://schemas.openxmlformats.org/officeDocument/2006/relationships/image" Target="../media/image185.png"/><Relationship Id="rId1" Type="http://schemas.openxmlformats.org/officeDocument/2006/relationships/slideLayout" Target="../slideLayouts/slideLayout25.xml"/><Relationship Id="rId6" Type="http://schemas.openxmlformats.org/officeDocument/2006/relationships/image" Target="../media/image187.svg"/><Relationship Id="rId11" Type="http://schemas.openxmlformats.org/officeDocument/2006/relationships/image" Target="../media/image192.svg"/><Relationship Id="rId5" Type="http://schemas.openxmlformats.org/officeDocument/2006/relationships/image" Target="../media/image186.png"/><Relationship Id="rId10" Type="http://schemas.openxmlformats.org/officeDocument/2006/relationships/image" Target="../media/image191.png"/><Relationship Id="rId4" Type="http://schemas.openxmlformats.org/officeDocument/2006/relationships/hyperlink" Target="https://collectif.greenit.fr/ecoconception-web/115-bonnes-pratiques-eco-conception_web.html" TargetMode="External"/><Relationship Id="rId9" Type="http://schemas.openxmlformats.org/officeDocument/2006/relationships/image" Target="../media/image190.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image" Target="../media/image195.png"/><Relationship Id="rId7" Type="http://schemas.microsoft.com/office/2007/relationships/hdphoto" Target="../media/hdphoto7.wdp"/><Relationship Id="rId2" Type="http://schemas.openxmlformats.org/officeDocument/2006/relationships/notesSlide" Target="../notesSlides/notesSlide18.xml"/><Relationship Id="rId1" Type="http://schemas.openxmlformats.org/officeDocument/2006/relationships/slideLayout" Target="../slideLayouts/slideLayout25.xml"/><Relationship Id="rId6" Type="http://schemas.openxmlformats.org/officeDocument/2006/relationships/image" Target="../media/image196.png"/><Relationship Id="rId5" Type="http://schemas.openxmlformats.org/officeDocument/2006/relationships/image" Target="../media/image168.svg"/><Relationship Id="rId4" Type="http://schemas.openxmlformats.org/officeDocument/2006/relationships/image" Target="../media/image167.png"/><Relationship Id="rId9" Type="http://schemas.openxmlformats.org/officeDocument/2006/relationships/image" Target="../media/image198.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8" Type="http://schemas.openxmlformats.org/officeDocument/2006/relationships/image" Target="../media/image205.png"/><Relationship Id="rId13" Type="http://schemas.openxmlformats.org/officeDocument/2006/relationships/image" Target="../media/image210.svg"/><Relationship Id="rId18" Type="http://schemas.openxmlformats.org/officeDocument/2006/relationships/image" Target="../media/image215.png"/><Relationship Id="rId3" Type="http://schemas.openxmlformats.org/officeDocument/2006/relationships/image" Target="../media/image200.svg"/><Relationship Id="rId7" Type="http://schemas.openxmlformats.org/officeDocument/2006/relationships/image" Target="../media/image204.svg"/><Relationship Id="rId12" Type="http://schemas.openxmlformats.org/officeDocument/2006/relationships/image" Target="../media/image209.png"/><Relationship Id="rId17" Type="http://schemas.openxmlformats.org/officeDocument/2006/relationships/image" Target="../media/image214.svg"/><Relationship Id="rId2" Type="http://schemas.openxmlformats.org/officeDocument/2006/relationships/image" Target="../media/image199.png"/><Relationship Id="rId16" Type="http://schemas.openxmlformats.org/officeDocument/2006/relationships/image" Target="../media/image213.png"/><Relationship Id="rId1" Type="http://schemas.openxmlformats.org/officeDocument/2006/relationships/slideLayout" Target="../slideLayouts/slideLayout17.xml"/><Relationship Id="rId6" Type="http://schemas.openxmlformats.org/officeDocument/2006/relationships/image" Target="../media/image203.png"/><Relationship Id="rId11" Type="http://schemas.openxmlformats.org/officeDocument/2006/relationships/image" Target="../media/image208.svg"/><Relationship Id="rId5" Type="http://schemas.openxmlformats.org/officeDocument/2006/relationships/image" Target="../media/image202.svg"/><Relationship Id="rId15" Type="http://schemas.openxmlformats.org/officeDocument/2006/relationships/image" Target="../media/image212.svg"/><Relationship Id="rId10" Type="http://schemas.openxmlformats.org/officeDocument/2006/relationships/image" Target="../media/image207.png"/><Relationship Id="rId19" Type="http://schemas.openxmlformats.org/officeDocument/2006/relationships/image" Target="../media/image216.svg"/><Relationship Id="rId4" Type="http://schemas.openxmlformats.org/officeDocument/2006/relationships/image" Target="../media/image201.png"/><Relationship Id="rId9" Type="http://schemas.openxmlformats.org/officeDocument/2006/relationships/image" Target="../media/image206.svg"/><Relationship Id="rId14" Type="http://schemas.openxmlformats.org/officeDocument/2006/relationships/image" Target="../media/image211.png"/></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29.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 Id="rId9" Type="http://schemas.openxmlformats.org/officeDocument/2006/relationships/image" Target="../media/image29.png"/></Relationships>
</file>

<file path=ppt/slides/_rels/slide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0.png"/><Relationship Id="rId7"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png"/><Relationship Id="rId9" Type="http://schemas.openxmlformats.org/officeDocument/2006/relationships/image" Target="../media/image27.jpeg"/></Relationships>
</file>

<file path=ppt/slides/_rels/slide6.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27.jpeg"/><Relationship Id="rId3" Type="http://schemas.openxmlformats.org/officeDocument/2006/relationships/image" Target="../media/image30.png"/><Relationship Id="rId7" Type="http://schemas.openxmlformats.org/officeDocument/2006/relationships/image" Target="../media/image20.png"/><Relationship Id="rId12" Type="http://schemas.microsoft.com/office/2007/relationships/hdphoto" Target="../media/hdphoto3.wdp"/><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26.jpeg"/><Relationship Id="rId11" Type="http://schemas.openxmlformats.org/officeDocument/2006/relationships/image" Target="../media/image28.png"/><Relationship Id="rId5" Type="http://schemas.openxmlformats.org/officeDocument/2006/relationships/image" Target="../media/image25.jpeg"/><Relationship Id="rId10" Type="http://schemas.openxmlformats.org/officeDocument/2006/relationships/image" Target="../media/image32.svg"/><Relationship Id="rId4" Type="http://schemas.openxmlformats.org/officeDocument/2006/relationships/image" Target="../media/image24.pn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45.png"/><Relationship Id="rId18" Type="http://schemas.openxmlformats.org/officeDocument/2006/relationships/image" Target="../media/image50.sv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svg"/><Relationship Id="rId17" Type="http://schemas.openxmlformats.org/officeDocument/2006/relationships/image" Target="../media/image49.png"/><Relationship Id="rId2" Type="http://schemas.openxmlformats.org/officeDocument/2006/relationships/notesSlide" Target="../notesSlides/notesSlide5.xml"/><Relationship Id="rId16" Type="http://schemas.openxmlformats.org/officeDocument/2006/relationships/image" Target="../media/image48.svg"/><Relationship Id="rId1" Type="http://schemas.openxmlformats.org/officeDocument/2006/relationships/slideLayout" Target="../slideLayouts/slideLayout29.xml"/><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svg"/><Relationship Id="rId19" Type="http://schemas.openxmlformats.org/officeDocument/2006/relationships/image" Target="../media/image51.emf"/><Relationship Id="rId4" Type="http://schemas.openxmlformats.org/officeDocument/2006/relationships/image" Target="../media/image36.svg"/><Relationship Id="rId9" Type="http://schemas.openxmlformats.org/officeDocument/2006/relationships/image" Target="../media/image41.png"/><Relationship Id="rId14" Type="http://schemas.openxmlformats.org/officeDocument/2006/relationships/image" Target="../media/image4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17DD6AE2-BC7E-93E1-482E-D513D4C219EA}"/>
              </a:ext>
            </a:extLst>
          </p:cNvPr>
          <p:cNvSpPr>
            <a:spLocks noGrp="1"/>
          </p:cNvSpPr>
          <p:nvPr>
            <p:ph type="body" sz="quarter" idx="10"/>
          </p:nvPr>
        </p:nvSpPr>
        <p:spPr>
          <a:xfrm>
            <a:off x="498785" y="2594744"/>
            <a:ext cx="5989101" cy="1668511"/>
          </a:xfrm>
        </p:spPr>
        <p:txBody>
          <a:bodyPr>
            <a:normAutofit/>
          </a:bodyPr>
          <a:lstStyle/>
          <a:p>
            <a:r>
              <a:rPr lang="fr-FR" sz="3600">
                <a:solidFill>
                  <a:schemeClr val="bg1">
                    <a:lumMod val="50000"/>
                  </a:schemeClr>
                </a:solidFill>
              </a:rPr>
              <a:t>Des experts au service</a:t>
            </a:r>
            <a:br>
              <a:rPr lang="fr-FR" sz="3600"/>
            </a:br>
            <a:r>
              <a:rPr lang="fr-FR" sz="3600" b="1"/>
              <a:t>d’une transformation digitale réussie</a:t>
            </a:r>
          </a:p>
        </p:txBody>
      </p:sp>
      <p:sp>
        <p:nvSpPr>
          <p:cNvPr id="5" name="Espace réservé du texte 4">
            <a:extLst>
              <a:ext uri="{FF2B5EF4-FFF2-40B4-BE49-F238E27FC236}">
                <a16:creationId xmlns:a16="http://schemas.microsoft.com/office/drawing/2014/main" id="{52A0E91E-FE4A-224F-7C32-DC8D04AD11AD}"/>
              </a:ext>
            </a:extLst>
          </p:cNvPr>
          <p:cNvSpPr>
            <a:spLocks noGrp="1"/>
          </p:cNvSpPr>
          <p:nvPr>
            <p:ph type="body" sz="quarter" idx="11"/>
          </p:nvPr>
        </p:nvSpPr>
        <p:spPr>
          <a:xfrm>
            <a:off x="641684" y="5133475"/>
            <a:ext cx="5221939" cy="320842"/>
          </a:xfrm>
        </p:spPr>
        <p:txBody>
          <a:bodyPr>
            <a:normAutofit/>
          </a:bodyPr>
          <a:lstStyle/>
          <a:p>
            <a:r>
              <a:rPr lang="fr-FR" sz="1600" b="1"/>
              <a:t>2024</a:t>
            </a:r>
          </a:p>
        </p:txBody>
      </p:sp>
      <p:cxnSp>
        <p:nvCxnSpPr>
          <p:cNvPr id="6" name="Connecteur droit 5">
            <a:extLst>
              <a:ext uri="{FF2B5EF4-FFF2-40B4-BE49-F238E27FC236}">
                <a16:creationId xmlns:a16="http://schemas.microsoft.com/office/drawing/2014/main" id="{F66EF863-57A2-F11A-FC7D-DC33ABE3B8E5}"/>
              </a:ext>
            </a:extLst>
          </p:cNvPr>
          <p:cNvCxnSpPr>
            <a:cxnSpLocks/>
          </p:cNvCxnSpPr>
          <p:nvPr/>
        </p:nvCxnSpPr>
        <p:spPr>
          <a:xfrm>
            <a:off x="641684" y="5133474"/>
            <a:ext cx="0" cy="320842"/>
          </a:xfrm>
          <a:prstGeom prst="line">
            <a:avLst/>
          </a:prstGeom>
          <a:ln w="28575">
            <a:solidFill>
              <a:srgbClr val="E5430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3615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2">
            <a:extLst>
              <a:ext uri="{FF2B5EF4-FFF2-40B4-BE49-F238E27FC236}">
                <a16:creationId xmlns:a16="http://schemas.microsoft.com/office/drawing/2014/main" id="{E55999D9-F646-D275-D878-0B5A7DCFDB3D}"/>
              </a:ext>
            </a:extLst>
          </p:cNvPr>
          <p:cNvSpPr txBox="1">
            <a:spLocks/>
          </p:cNvSpPr>
          <p:nvPr/>
        </p:nvSpPr>
        <p:spPr>
          <a:xfrm>
            <a:off x="376773" y="174738"/>
            <a:ext cx="10104377" cy="179852"/>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1" kern="1200">
                <a:solidFill>
                  <a:srgbClr val="F5A24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E5430D"/>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1200" b="1" i="0" u="none" strike="noStrike" kern="1200" cap="none" spc="0" normalizeH="0" baseline="0" noProof="0">
                <a:ln>
                  <a:noFill/>
                </a:ln>
                <a:solidFill>
                  <a:srgbClr val="000000">
                    <a:lumMod val="75000"/>
                    <a:lumOff val="25000"/>
                  </a:srgbClr>
                </a:solidFill>
                <a:effectLst/>
                <a:uLnTx/>
                <a:uFillTx/>
                <a:latin typeface="Arial" panose="020B0604020202020204"/>
                <a:ea typeface="+mn-ea"/>
                <a:cs typeface="+mn-cs"/>
              </a:rPr>
              <a:t>Notre offre</a:t>
            </a:r>
          </a:p>
        </p:txBody>
      </p:sp>
      <p:sp>
        <p:nvSpPr>
          <p:cNvPr id="8" name="ZoneTexte 7">
            <a:extLst>
              <a:ext uri="{FF2B5EF4-FFF2-40B4-BE49-F238E27FC236}">
                <a16:creationId xmlns:a16="http://schemas.microsoft.com/office/drawing/2014/main" id="{B93652A6-1F88-0E24-E559-495905DCEC6B}"/>
              </a:ext>
            </a:extLst>
          </p:cNvPr>
          <p:cNvSpPr txBox="1"/>
          <p:nvPr/>
        </p:nvSpPr>
        <p:spPr>
          <a:xfrm>
            <a:off x="376773" y="1187223"/>
            <a:ext cx="40361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a:solidFill>
                  <a:srgbClr val="000000"/>
                </a:solidFill>
                <a:latin typeface="Arial" panose="020B0604020202020204"/>
              </a:rPr>
              <a:t>Création du</a:t>
            </a:r>
            <a:r>
              <a:rPr kumimoji="0" lang="fr-FR" sz="1800" b="0" i="0" u="none" strike="noStrike" kern="1200" cap="none" spc="0" normalizeH="0" baseline="0" noProof="0">
                <a:ln>
                  <a:noFill/>
                </a:ln>
                <a:solidFill>
                  <a:srgbClr val="000000"/>
                </a:solidFill>
                <a:effectLst/>
                <a:uLnTx/>
                <a:uFillTx/>
                <a:latin typeface="Arial" panose="020B0604020202020204"/>
                <a:ea typeface="+mn-ea"/>
                <a:cs typeface="+mn-cs"/>
              </a:rPr>
              <a:t> cabinet </a:t>
            </a:r>
            <a:r>
              <a:rPr kumimoji="0" lang="fr-FR" sz="1800" b="1" i="0" u="none" strike="noStrike" kern="1200" cap="none" spc="0" normalizeH="0" baseline="0" noProof="0" err="1">
                <a:ln>
                  <a:noFill/>
                </a:ln>
                <a:solidFill>
                  <a:srgbClr val="E8470D"/>
                </a:solidFill>
                <a:effectLst/>
                <a:uLnTx/>
                <a:uFillTx/>
                <a:latin typeface="Arial" panose="020B0604020202020204"/>
                <a:ea typeface="+mn-ea"/>
                <a:cs typeface="+mn-cs"/>
              </a:rPr>
              <a:t>Aubay</a:t>
            </a:r>
            <a:r>
              <a:rPr kumimoji="0" lang="fr-FR" sz="1800" b="1" i="0" u="none" strike="noStrike" kern="1200" cap="none" spc="0" normalizeH="0" baseline="0" noProof="0">
                <a:ln>
                  <a:noFill/>
                </a:ln>
                <a:solidFill>
                  <a:srgbClr val="E8470D"/>
                </a:solidFill>
                <a:effectLst/>
                <a:uLnTx/>
                <a:uFillTx/>
                <a:latin typeface="Arial" panose="020B0604020202020204"/>
                <a:ea typeface="+mn-ea"/>
                <a:cs typeface="+mn-cs"/>
              </a:rPr>
              <a:t> Data &amp; Ai</a:t>
            </a:r>
          </a:p>
        </p:txBody>
      </p:sp>
      <p:pic>
        <p:nvPicPr>
          <p:cNvPr id="10" name="Image 9" descr="Une image contenant Police, texte, Graphique, logo&#10;&#10;Description générée automatiquement">
            <a:extLst>
              <a:ext uri="{FF2B5EF4-FFF2-40B4-BE49-F238E27FC236}">
                <a16:creationId xmlns:a16="http://schemas.microsoft.com/office/drawing/2014/main" id="{1DE19E1F-9F78-2325-0E2D-28FB9E8CD78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41821" y="1011480"/>
            <a:ext cx="2206530" cy="844822"/>
          </a:xfrm>
          <a:prstGeom prst="rect">
            <a:avLst/>
          </a:prstGeom>
        </p:spPr>
      </p:pic>
      <p:sp>
        <p:nvSpPr>
          <p:cNvPr id="3" name="ZoneTexte 2">
            <a:extLst>
              <a:ext uri="{FF2B5EF4-FFF2-40B4-BE49-F238E27FC236}">
                <a16:creationId xmlns:a16="http://schemas.microsoft.com/office/drawing/2014/main" id="{1E1BCEC0-C589-1DB2-4DD0-46841EB3AF2C}"/>
              </a:ext>
            </a:extLst>
          </p:cNvPr>
          <p:cNvSpPr txBox="1"/>
          <p:nvPr/>
        </p:nvSpPr>
        <p:spPr>
          <a:xfrm>
            <a:off x="376773" y="1826666"/>
            <a:ext cx="4737838" cy="44627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err="1">
                <a:ln>
                  <a:noFill/>
                </a:ln>
                <a:solidFill>
                  <a:srgbClr val="000000"/>
                </a:solidFill>
                <a:effectLst/>
                <a:uLnTx/>
                <a:uFillTx/>
                <a:latin typeface="Arial" panose="020B0604020202020204"/>
                <a:ea typeface="+mn-ea"/>
                <a:cs typeface="+mn-cs"/>
              </a:rPr>
              <a:t>Aubay</a:t>
            </a:r>
            <a:r>
              <a:rPr kumimoji="0" lang="fr-FR" sz="1100" b="0" i="0" u="none" strike="noStrike" kern="1200" cap="none" spc="0" normalizeH="0" baseline="0" noProof="0">
                <a:ln>
                  <a:noFill/>
                </a:ln>
                <a:solidFill>
                  <a:srgbClr val="000000"/>
                </a:solidFill>
                <a:effectLst/>
                <a:uLnTx/>
                <a:uFillTx/>
                <a:latin typeface="Arial" panose="020B0604020202020204"/>
                <a:ea typeface="+mn-ea"/>
                <a:cs typeface="+mn-cs"/>
              </a:rPr>
              <a:t> lance en 2024 sa marque </a:t>
            </a:r>
            <a:r>
              <a:rPr kumimoji="0" lang="fr-FR" sz="1100" b="0" i="0" u="none" strike="noStrike" kern="1200" cap="none" spc="0" normalizeH="0" baseline="0" noProof="0" err="1">
                <a:ln>
                  <a:noFill/>
                </a:ln>
                <a:solidFill>
                  <a:srgbClr val="000000"/>
                </a:solidFill>
                <a:effectLst/>
                <a:uLnTx/>
                <a:uFillTx/>
                <a:latin typeface="Arial" panose="020B0604020202020204"/>
                <a:ea typeface="+mn-ea"/>
                <a:cs typeface="+mn-cs"/>
              </a:rPr>
              <a:t>Aubay</a:t>
            </a:r>
            <a:r>
              <a:rPr kumimoji="0" lang="fr-FR" sz="1100" b="0" i="0" u="none" strike="noStrike" kern="1200" cap="none" spc="0" normalizeH="0" baseline="0" noProof="0">
                <a:ln>
                  <a:noFill/>
                </a:ln>
                <a:solidFill>
                  <a:srgbClr val="000000"/>
                </a:solidFill>
                <a:effectLst/>
                <a:uLnTx/>
                <a:uFillTx/>
                <a:latin typeface="Arial" panose="020B0604020202020204"/>
                <a:ea typeface="+mn-ea"/>
                <a:cs typeface="+mn-cs"/>
              </a:rPr>
              <a:t> Data &amp; AI, une nouvelle initiative stratégique du groupe.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100" b="0" i="0" u="none" strike="noStrike" kern="1200" cap="none" spc="0" normalizeH="0" baseline="0" noProof="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000000"/>
                </a:solidFill>
                <a:effectLst/>
                <a:uLnTx/>
                <a:uFillTx/>
                <a:latin typeface="Arial" panose="020B0604020202020204"/>
                <a:ea typeface="+mn-ea"/>
                <a:cs typeface="+mn-cs"/>
              </a:rPr>
              <a:t>Partenaire clé de la stratégie et de la transformation data de nos clients, le cabinet spécialisé s’appuie sur une communauté de plus de 200 spécialistes de la Data afin de relever les défis les plus complexes de la gestion et de la valorisation des données.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err="1">
                <a:ln>
                  <a:noFill/>
                </a:ln>
                <a:solidFill>
                  <a:srgbClr val="000000"/>
                </a:solidFill>
                <a:effectLst/>
                <a:uLnTx/>
                <a:uFillTx/>
                <a:latin typeface="Arial" panose="020B0604020202020204"/>
                <a:ea typeface="+mn-ea"/>
                <a:cs typeface="+mn-cs"/>
              </a:rPr>
              <a:t>Aubay</a:t>
            </a:r>
            <a:r>
              <a:rPr kumimoji="0" lang="fr-FR" sz="1200" b="1" i="0" u="none" strike="noStrike" kern="1200" cap="none" spc="0" normalizeH="0" baseline="0" noProof="0">
                <a:ln>
                  <a:noFill/>
                </a:ln>
                <a:solidFill>
                  <a:srgbClr val="000000"/>
                </a:solidFill>
                <a:effectLst/>
                <a:uLnTx/>
                <a:uFillTx/>
                <a:latin typeface="Arial" panose="020B0604020202020204"/>
                <a:ea typeface="+mn-ea"/>
                <a:cs typeface="+mn-cs"/>
              </a:rPr>
              <a:t> Data &amp; AI c’est :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srgbClr val="000000"/>
              </a:solidFill>
              <a:effectLst/>
              <a:uLnTx/>
              <a:uFillTx/>
              <a:latin typeface="Arial" panose="020B0604020202020204"/>
              <a:ea typeface="+mn-ea"/>
              <a:cs typeface="+mn-cs"/>
            </a:endParaRPr>
          </a:p>
          <a:p>
            <a:pPr marL="171450" marR="0" lvl="0" indent="-171450" algn="l" defTabSz="914400" rtl="0" eaLnBrk="1" fontAlgn="auto" latinLnBrk="0" hangingPunct="1">
              <a:lnSpc>
                <a:spcPct val="100000"/>
              </a:lnSpc>
              <a:spcBef>
                <a:spcPts val="0"/>
              </a:spcBef>
              <a:spcAft>
                <a:spcPts val="0"/>
              </a:spcAft>
              <a:buClr>
                <a:srgbClr val="E5430D"/>
              </a:buClr>
              <a:buSzTx/>
              <a:buFont typeface="Arial" panose="020B0604020202020204" pitchFamily="34" charset="0"/>
              <a:buChar char="•"/>
              <a:tabLst/>
              <a:defRPr/>
            </a:pPr>
            <a:r>
              <a:rPr kumimoji="0" lang="fr-FR" sz="1100" b="1" i="0" u="none" strike="noStrike" kern="1200" cap="none" spc="0" normalizeH="0" baseline="0" noProof="0">
                <a:ln>
                  <a:noFill/>
                </a:ln>
                <a:solidFill>
                  <a:srgbClr val="000000"/>
                </a:solidFill>
                <a:effectLst/>
                <a:uLnTx/>
                <a:uFillTx/>
                <a:latin typeface="Arial" panose="020B0604020202020204"/>
                <a:ea typeface="+mn-ea"/>
                <a:cs typeface="+mn-cs"/>
              </a:rPr>
              <a:t>L’expertise approfondie :</a:t>
            </a:r>
            <a:r>
              <a:rPr kumimoji="0" lang="fr-FR" sz="1100" b="0" i="0" u="none" strike="noStrike" kern="1200" cap="none" spc="0" normalizeH="0" baseline="0" noProof="0">
                <a:ln>
                  <a:noFill/>
                </a:ln>
                <a:solidFill>
                  <a:srgbClr val="000000"/>
                </a:solidFill>
                <a:effectLst/>
                <a:uLnTx/>
                <a:uFillTx/>
                <a:latin typeface="Arial" panose="020B0604020202020204"/>
                <a:ea typeface="+mn-ea"/>
                <a:cs typeface="+mn-cs"/>
              </a:rPr>
              <a:t> Une équipe composée des meilleurs talents du secteur</a:t>
            </a:r>
          </a:p>
          <a:p>
            <a:pPr marL="0" marR="0" lvl="0" indent="0" algn="l" defTabSz="914400" rtl="0" eaLnBrk="1" fontAlgn="auto" latinLnBrk="0" hangingPunct="1">
              <a:lnSpc>
                <a:spcPct val="100000"/>
              </a:lnSpc>
              <a:spcBef>
                <a:spcPts val="0"/>
              </a:spcBef>
              <a:spcAft>
                <a:spcPts val="0"/>
              </a:spcAft>
              <a:buClr>
                <a:srgbClr val="E5430D"/>
              </a:buClr>
              <a:buSzTx/>
              <a:buFontTx/>
              <a:buNone/>
              <a:tabLst/>
              <a:defRPr/>
            </a:pPr>
            <a:endParaRPr kumimoji="0" lang="fr-FR" sz="1100" b="0" i="0" u="none" strike="noStrike" kern="1200" cap="none" spc="0" normalizeH="0" baseline="0" noProof="0">
              <a:ln>
                <a:noFill/>
              </a:ln>
              <a:solidFill>
                <a:srgbClr val="000000"/>
              </a:solidFill>
              <a:effectLst/>
              <a:uLnTx/>
              <a:uFillTx/>
              <a:latin typeface="Arial" panose="020B0604020202020204"/>
              <a:ea typeface="+mn-ea"/>
              <a:cs typeface="+mn-cs"/>
            </a:endParaRPr>
          </a:p>
          <a:p>
            <a:pPr marL="171450" marR="0" lvl="0" indent="-171450" algn="l" defTabSz="914400" rtl="0" eaLnBrk="1" fontAlgn="auto" latinLnBrk="0" hangingPunct="1">
              <a:lnSpc>
                <a:spcPct val="100000"/>
              </a:lnSpc>
              <a:spcBef>
                <a:spcPts val="0"/>
              </a:spcBef>
              <a:spcAft>
                <a:spcPts val="0"/>
              </a:spcAft>
              <a:buClr>
                <a:srgbClr val="E5430D"/>
              </a:buClr>
              <a:buSzTx/>
              <a:buFont typeface="Arial" panose="020B0604020202020204" pitchFamily="34" charset="0"/>
              <a:buChar char="•"/>
              <a:tabLst/>
              <a:defRPr/>
            </a:pPr>
            <a:r>
              <a:rPr kumimoji="0" lang="fr-FR" sz="1100" b="1" i="0" u="none" strike="noStrike" kern="1200" cap="none" spc="0" normalizeH="0" baseline="0" noProof="0">
                <a:ln>
                  <a:noFill/>
                </a:ln>
                <a:solidFill>
                  <a:srgbClr val="000000"/>
                </a:solidFill>
                <a:effectLst/>
                <a:uLnTx/>
                <a:uFillTx/>
                <a:latin typeface="Arial" panose="020B0604020202020204"/>
                <a:ea typeface="+mn-ea"/>
                <a:cs typeface="+mn-cs"/>
              </a:rPr>
              <a:t>L’innovation constante : </a:t>
            </a:r>
            <a:r>
              <a:rPr kumimoji="0" lang="fr-FR" sz="1100" b="0" i="0" u="none" strike="noStrike" kern="1200" cap="none" spc="0" normalizeH="0" baseline="0" noProof="0">
                <a:ln>
                  <a:noFill/>
                </a:ln>
                <a:solidFill>
                  <a:srgbClr val="000000"/>
                </a:solidFill>
                <a:effectLst/>
                <a:uLnTx/>
                <a:uFillTx/>
                <a:latin typeface="Arial" panose="020B0604020202020204"/>
                <a:ea typeface="+mn-ea"/>
                <a:cs typeface="+mn-cs"/>
              </a:rPr>
              <a:t>A la pointe des dernières avancées en matière d'AI pour offrir des solutions toujours plus performantes. </a:t>
            </a:r>
          </a:p>
          <a:p>
            <a:pPr marL="0" marR="0" lvl="0" indent="0" algn="l" defTabSz="914400" rtl="0" eaLnBrk="1" fontAlgn="auto" latinLnBrk="0" hangingPunct="1">
              <a:lnSpc>
                <a:spcPct val="100000"/>
              </a:lnSpc>
              <a:spcBef>
                <a:spcPts val="0"/>
              </a:spcBef>
              <a:spcAft>
                <a:spcPts val="0"/>
              </a:spcAft>
              <a:buClr>
                <a:srgbClr val="E5430D"/>
              </a:buClr>
              <a:buSzTx/>
              <a:buFontTx/>
              <a:buNone/>
              <a:tabLst/>
              <a:defRPr/>
            </a:pPr>
            <a:endParaRPr kumimoji="0" lang="fr-FR" sz="1100" b="0" i="0" u="none" strike="noStrike" kern="1200" cap="none" spc="0" normalizeH="0" baseline="0" noProof="0">
              <a:ln>
                <a:noFill/>
              </a:ln>
              <a:solidFill>
                <a:srgbClr val="000000"/>
              </a:solidFill>
              <a:effectLst/>
              <a:uLnTx/>
              <a:uFillTx/>
              <a:latin typeface="Arial" panose="020B0604020202020204"/>
              <a:ea typeface="+mn-ea"/>
              <a:cs typeface="+mn-cs"/>
            </a:endParaRPr>
          </a:p>
          <a:p>
            <a:pPr marL="171450" marR="0" lvl="0" indent="-171450" algn="l" defTabSz="914400" rtl="0" eaLnBrk="1" fontAlgn="auto" latinLnBrk="0" hangingPunct="1">
              <a:lnSpc>
                <a:spcPct val="100000"/>
              </a:lnSpc>
              <a:spcBef>
                <a:spcPts val="0"/>
              </a:spcBef>
              <a:spcAft>
                <a:spcPts val="0"/>
              </a:spcAft>
              <a:buClr>
                <a:srgbClr val="E5430D"/>
              </a:buClr>
              <a:buSzTx/>
              <a:buFont typeface="Arial" panose="020B0604020202020204" pitchFamily="34" charset="0"/>
              <a:buChar char="•"/>
              <a:tabLst/>
              <a:defRPr/>
            </a:pPr>
            <a:r>
              <a:rPr kumimoji="0" lang="fr-FR" sz="1100" b="1" i="0" u="none" strike="noStrike" kern="1200" cap="none" spc="0" normalizeH="0" baseline="0" noProof="0">
                <a:ln>
                  <a:noFill/>
                </a:ln>
                <a:solidFill>
                  <a:srgbClr val="000000"/>
                </a:solidFill>
                <a:effectLst/>
                <a:uLnTx/>
                <a:uFillTx/>
                <a:latin typeface="Arial" panose="020B0604020202020204"/>
                <a:ea typeface="+mn-ea"/>
                <a:cs typeface="+mn-cs"/>
              </a:rPr>
              <a:t>Un partenariat stratégique : </a:t>
            </a:r>
            <a:r>
              <a:rPr kumimoji="0" lang="fr-FR" sz="1100" b="0" i="0" u="none" strike="noStrike" kern="1200" cap="none" spc="0" normalizeH="0" baseline="0" noProof="0">
                <a:ln>
                  <a:noFill/>
                </a:ln>
                <a:solidFill>
                  <a:srgbClr val="000000"/>
                </a:solidFill>
                <a:effectLst/>
                <a:uLnTx/>
                <a:uFillTx/>
                <a:latin typeface="Arial" panose="020B0604020202020204"/>
                <a:ea typeface="+mn-ea"/>
                <a:cs typeface="+mn-cs"/>
              </a:rPr>
              <a:t>En travaillant main dans la main avec nos clients et nos partenaires, nous façonnons ensemble le futur de l'exploitation intelligente des données.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a:ln>
                  <a:noFill/>
                </a:ln>
                <a:solidFill>
                  <a:srgbClr val="000000"/>
                </a:solidFill>
                <a:effectLst/>
                <a:uLnTx/>
                <a:uFillTx/>
                <a:latin typeface="Arial" panose="020B0604020202020204"/>
                <a:ea typeface="+mn-ea"/>
                <a:cs typeface="+mn-cs"/>
              </a:rPr>
              <a:t>Site internet </a:t>
            </a:r>
            <a:r>
              <a:rPr kumimoji="0" lang="fr-FR" sz="1200" b="0" i="0" u="none" strike="noStrike" kern="1200" cap="none" spc="0" normalizeH="0" baseline="0" noProof="0">
                <a:ln>
                  <a:noFill/>
                </a:ln>
                <a:solidFill>
                  <a:srgbClr val="000000"/>
                </a:solidFill>
                <a:effectLst/>
                <a:uLnTx/>
                <a:uFillTx/>
                <a:latin typeface="Arial" panose="020B0604020202020204"/>
                <a:ea typeface="+mn-ea"/>
                <a:cs typeface="+mn-cs"/>
              </a:rPr>
              <a:t>👉 https://</a:t>
            </a:r>
            <a:r>
              <a:rPr kumimoji="0" lang="fr-FR" sz="1200" b="0" i="0" u="none" strike="noStrike" kern="1200" cap="none" spc="0" normalizeH="0" baseline="0" noProof="0" err="1">
                <a:ln>
                  <a:noFill/>
                </a:ln>
                <a:solidFill>
                  <a:srgbClr val="000000"/>
                </a:solidFill>
                <a:effectLst/>
                <a:uLnTx/>
                <a:uFillTx/>
                <a:latin typeface="Arial" panose="020B0604020202020204"/>
                <a:ea typeface="+mn-ea"/>
                <a:cs typeface="+mn-cs"/>
              </a:rPr>
              <a:t>data.aubay.com</a:t>
            </a:r>
            <a:r>
              <a:rPr kumimoji="0" lang="fr-FR" sz="1200" b="0" i="0" u="none" strike="noStrike" kern="1200" cap="none" spc="0" normalizeH="0" baseline="0" noProof="0">
                <a:ln>
                  <a:noFill/>
                </a:ln>
                <a:solidFill>
                  <a:srgbClr val="000000"/>
                </a:solidFill>
                <a:effectLst/>
                <a:uLnTx/>
                <a:uFillTx/>
                <a:latin typeface="Arial" panose="020B060402020202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ZoneTexte 8">
            <a:extLst>
              <a:ext uri="{FF2B5EF4-FFF2-40B4-BE49-F238E27FC236}">
                <a16:creationId xmlns:a16="http://schemas.microsoft.com/office/drawing/2014/main" id="{5B1B19A1-E2D9-FA52-6B3C-0209FC3AEA18}"/>
              </a:ext>
            </a:extLst>
          </p:cNvPr>
          <p:cNvSpPr txBox="1"/>
          <p:nvPr/>
        </p:nvSpPr>
        <p:spPr>
          <a:xfrm>
            <a:off x="5776002" y="2199793"/>
            <a:ext cx="1862295" cy="14542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600" b="1" i="0" u="none" strike="noStrike" kern="1200" cap="all" spc="0" normalizeH="0" baseline="0" noProof="0">
                <a:ln>
                  <a:noFill/>
                </a:ln>
                <a:solidFill>
                  <a:srgbClr val="333333"/>
                </a:solidFill>
                <a:effectLst/>
                <a:highlight>
                  <a:srgbClr val="FFFFFF"/>
                </a:highlight>
                <a:uLnTx/>
                <a:uFillTx/>
                <a:latin typeface="Arial" panose="020B0604020202020204"/>
                <a:ea typeface="+mn-ea"/>
                <a:cs typeface="+mn-cs"/>
              </a:rPr>
              <a:t>25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50" b="1" i="0" u="none" strike="noStrike" kern="1200" cap="all" spc="0" normalizeH="0" baseline="0" noProof="0">
                <a:ln>
                  <a:noFill/>
                </a:ln>
                <a:solidFill>
                  <a:srgbClr val="333333"/>
                </a:solidFill>
                <a:effectLst/>
                <a:highlight>
                  <a:srgbClr val="FFFFFF"/>
                </a:highlight>
                <a:uLnTx/>
                <a:uFillTx/>
                <a:latin typeface="Arial" panose="020B0604020202020204"/>
                <a:ea typeface="+mn-ea"/>
                <a:cs typeface="+mn-cs"/>
              </a:rPr>
              <a:t>Années d’expérience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a:ln>
                  <a:noFill/>
                </a:ln>
                <a:solidFill>
                  <a:srgbClr val="808080"/>
                </a:solidFill>
                <a:effectLst/>
                <a:highlight>
                  <a:srgbClr val="FFFFFF"/>
                </a:highlight>
                <a:uLnTx/>
                <a:uFillTx/>
                <a:latin typeface="Arial" panose="020B0604020202020204"/>
                <a:ea typeface="+mn-ea"/>
                <a:cs typeface="+mn-cs"/>
              </a:rPr>
              <a:t>Au service de la transformation et de l’innovation chez nos clients en France et en Europe</a:t>
            </a:r>
          </a:p>
        </p:txBody>
      </p:sp>
      <p:sp>
        <p:nvSpPr>
          <p:cNvPr id="12" name="ZoneTexte 11">
            <a:extLst>
              <a:ext uri="{FF2B5EF4-FFF2-40B4-BE49-F238E27FC236}">
                <a16:creationId xmlns:a16="http://schemas.microsoft.com/office/drawing/2014/main" id="{59F4A242-FBA4-5181-3BD4-E1E537F77314}"/>
              </a:ext>
            </a:extLst>
          </p:cNvPr>
          <p:cNvSpPr txBox="1"/>
          <p:nvPr/>
        </p:nvSpPr>
        <p:spPr>
          <a:xfrm>
            <a:off x="7894654" y="2199793"/>
            <a:ext cx="1937280" cy="14542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600" b="1" i="0" u="none" strike="noStrike" kern="1200" cap="all" spc="0" normalizeH="0" baseline="0" noProof="0">
                <a:ln>
                  <a:noFill/>
                </a:ln>
                <a:solidFill>
                  <a:srgbClr val="333333"/>
                </a:solidFill>
                <a:effectLst/>
                <a:highlight>
                  <a:srgbClr val="FFFFFF"/>
                </a:highlight>
                <a:uLnTx/>
                <a:uFillTx/>
                <a:latin typeface="Arial" panose="020B0604020202020204"/>
                <a:ea typeface="+mn-ea"/>
                <a:cs typeface="+mn-cs"/>
              </a:rPr>
              <a:t>+200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50" b="1" i="0" u="none" strike="noStrike" kern="1200" cap="all" spc="0" normalizeH="0" baseline="0" noProof="0">
                <a:ln>
                  <a:noFill/>
                </a:ln>
                <a:solidFill>
                  <a:srgbClr val="333333"/>
                </a:solidFill>
                <a:effectLst/>
                <a:highlight>
                  <a:srgbClr val="FFFFFF"/>
                </a:highlight>
                <a:uLnTx/>
                <a:uFillTx/>
                <a:latin typeface="Arial" panose="020B0604020202020204"/>
                <a:ea typeface="+mn-ea"/>
                <a:cs typeface="+mn-cs"/>
              </a:rPr>
              <a:t>CONSULTANTS ET EXPERTS DATA &amp; AI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a:ln>
                  <a:noFill/>
                </a:ln>
                <a:solidFill>
                  <a:srgbClr val="808080"/>
                </a:solidFill>
                <a:effectLst/>
                <a:highlight>
                  <a:srgbClr val="FFFFFF"/>
                </a:highlight>
                <a:uLnTx/>
                <a:uFillTx/>
                <a:latin typeface="Arial" panose="020B0604020202020204"/>
                <a:ea typeface="+mn-ea"/>
                <a:cs typeface="+mn-cs"/>
              </a:rPr>
              <a:t>Être un véritable partenaire </a:t>
            </a:r>
            <a:br>
              <a:rPr kumimoji="0" lang="fr-FR" sz="1000" b="0" i="0" u="none" strike="noStrike" kern="1200" cap="none" spc="0" normalizeH="0" baseline="0" noProof="0">
                <a:ln>
                  <a:noFill/>
                </a:ln>
                <a:solidFill>
                  <a:srgbClr val="808080"/>
                </a:solidFill>
                <a:effectLst/>
                <a:highlight>
                  <a:srgbClr val="FFFFFF"/>
                </a:highlight>
                <a:uLnTx/>
                <a:uFillTx/>
                <a:latin typeface="Arial" panose="020B0604020202020204"/>
                <a:ea typeface="+mn-ea"/>
                <a:cs typeface="+mn-cs"/>
              </a:rPr>
            </a:br>
            <a:r>
              <a:rPr kumimoji="0" lang="fr-FR" sz="1000" b="0" i="0" u="none" strike="noStrike" kern="1200" cap="none" spc="0" normalizeH="0" baseline="0" noProof="0">
                <a:ln>
                  <a:noFill/>
                </a:ln>
                <a:solidFill>
                  <a:srgbClr val="808080"/>
                </a:solidFill>
                <a:effectLst/>
                <a:highlight>
                  <a:srgbClr val="FFFFFF"/>
                </a:highlight>
                <a:uLnTx/>
                <a:uFillTx/>
                <a:latin typeface="Arial" panose="020B0604020202020204"/>
                <a:ea typeface="+mn-ea"/>
                <a:cs typeface="+mn-cs"/>
              </a:rPr>
              <a:t>de votre stratégie et de votre transformation Data </a:t>
            </a:r>
          </a:p>
        </p:txBody>
      </p:sp>
      <p:sp>
        <p:nvSpPr>
          <p:cNvPr id="14" name="ZoneTexte 13">
            <a:extLst>
              <a:ext uri="{FF2B5EF4-FFF2-40B4-BE49-F238E27FC236}">
                <a16:creationId xmlns:a16="http://schemas.microsoft.com/office/drawing/2014/main" id="{D56830F3-E868-11B4-75A9-058F5E8E5AE5}"/>
              </a:ext>
            </a:extLst>
          </p:cNvPr>
          <p:cNvSpPr txBox="1"/>
          <p:nvPr/>
        </p:nvSpPr>
        <p:spPr>
          <a:xfrm>
            <a:off x="10099409" y="2199793"/>
            <a:ext cx="1862295" cy="126957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600" b="1" i="0" u="none" strike="noStrike" kern="1200" cap="all" spc="0" normalizeH="0" baseline="0" noProof="0">
                <a:ln>
                  <a:noFill/>
                </a:ln>
                <a:solidFill>
                  <a:srgbClr val="333333"/>
                </a:solidFill>
                <a:effectLst/>
                <a:highlight>
                  <a:srgbClr val="FFFFFF"/>
                </a:highlight>
                <a:uLnTx/>
                <a:uFillTx/>
                <a:latin typeface="Arial" panose="020B0604020202020204"/>
                <a:ea typeface="+mn-ea"/>
                <a:cs typeface="+mn-cs"/>
              </a:rPr>
              <a:t>+100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50" b="1" i="0" u="none" strike="noStrike" kern="1200" cap="all" spc="0" normalizeH="0" baseline="0" noProof="0">
                <a:ln>
                  <a:noFill/>
                </a:ln>
                <a:solidFill>
                  <a:srgbClr val="333333"/>
                </a:solidFill>
                <a:effectLst/>
                <a:highlight>
                  <a:srgbClr val="FFFFFF"/>
                </a:highlight>
                <a:uLnTx/>
                <a:uFillTx/>
                <a:latin typeface="Arial" panose="020B0604020202020204"/>
                <a:ea typeface="+mn-ea"/>
                <a:cs typeface="+mn-cs"/>
              </a:rPr>
              <a:t>Certifications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a:ln>
                  <a:noFill/>
                </a:ln>
                <a:solidFill>
                  <a:srgbClr val="808080"/>
                </a:solidFill>
                <a:effectLst/>
                <a:highlight>
                  <a:srgbClr val="FFFFFF"/>
                </a:highlight>
                <a:uLnTx/>
                <a:uFillTx/>
                <a:latin typeface="Arial" panose="020B0604020202020204"/>
                <a:ea typeface="+mn-ea"/>
                <a:cs typeface="+mn-cs"/>
              </a:rPr>
              <a:t>Une volonté affirmée de consolider et valoriser nos partenariats technologiques</a:t>
            </a:r>
          </a:p>
        </p:txBody>
      </p:sp>
      <p:sp>
        <p:nvSpPr>
          <p:cNvPr id="15" name="ZoneTexte 14">
            <a:extLst>
              <a:ext uri="{FF2B5EF4-FFF2-40B4-BE49-F238E27FC236}">
                <a16:creationId xmlns:a16="http://schemas.microsoft.com/office/drawing/2014/main" id="{E94970F5-87E5-27C0-38A1-2A27CAC531D7}"/>
              </a:ext>
            </a:extLst>
          </p:cNvPr>
          <p:cNvSpPr txBox="1"/>
          <p:nvPr/>
        </p:nvSpPr>
        <p:spPr>
          <a:xfrm>
            <a:off x="7841821" y="4062818"/>
            <a:ext cx="189026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a:ln>
                  <a:noFill/>
                </a:ln>
                <a:solidFill>
                  <a:srgbClr val="000000"/>
                </a:solidFill>
                <a:effectLst/>
                <a:uLnTx/>
                <a:uFillTx/>
                <a:latin typeface="Arial" panose="020B0604020202020204"/>
                <a:ea typeface="+mn-ea"/>
                <a:cs typeface="+mn-cs"/>
              </a:rPr>
              <a:t>Notre </a:t>
            </a:r>
            <a:r>
              <a:rPr kumimoji="0" lang="fr-FR" sz="1800" b="1" i="0" u="none" strike="noStrike" kern="1200" cap="none" spc="0" normalizeH="0" baseline="0" noProof="0">
                <a:ln>
                  <a:noFill/>
                </a:ln>
                <a:solidFill>
                  <a:srgbClr val="000000"/>
                </a:solidFill>
                <a:effectLst/>
                <a:uLnTx/>
                <a:uFillTx/>
                <a:latin typeface="Arial" panose="020B0604020202020204"/>
                <a:ea typeface="+mn-ea"/>
                <a:cs typeface="+mn-cs"/>
              </a:rPr>
              <a:t>expertise </a:t>
            </a:r>
          </a:p>
        </p:txBody>
      </p:sp>
      <p:sp>
        <p:nvSpPr>
          <p:cNvPr id="20" name="ZoneTexte 19">
            <a:extLst>
              <a:ext uri="{FF2B5EF4-FFF2-40B4-BE49-F238E27FC236}">
                <a16:creationId xmlns:a16="http://schemas.microsoft.com/office/drawing/2014/main" id="{BD0BD129-23FB-432D-52CB-B1063825B9E3}"/>
              </a:ext>
            </a:extLst>
          </p:cNvPr>
          <p:cNvSpPr txBox="1"/>
          <p:nvPr/>
        </p:nvSpPr>
        <p:spPr>
          <a:xfrm>
            <a:off x="7094861" y="4662598"/>
            <a:ext cx="1768433"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000000"/>
                </a:solidFill>
                <a:effectLst/>
                <a:uLnTx/>
                <a:uFillTx/>
                <a:latin typeface="Arial" panose="020B0604020202020204"/>
                <a:ea typeface="+mn-ea"/>
                <a:cs typeface="+mn-cs"/>
              </a:rPr>
              <a:t>Stratégie &amp; Conseil Data </a:t>
            </a:r>
          </a:p>
        </p:txBody>
      </p:sp>
      <p:sp>
        <p:nvSpPr>
          <p:cNvPr id="21" name="ZoneTexte 20">
            <a:extLst>
              <a:ext uri="{FF2B5EF4-FFF2-40B4-BE49-F238E27FC236}">
                <a16:creationId xmlns:a16="http://schemas.microsoft.com/office/drawing/2014/main" id="{35DD2C14-5EFD-B842-3B46-FC8827C779DC}"/>
              </a:ext>
            </a:extLst>
          </p:cNvPr>
          <p:cNvSpPr txBox="1"/>
          <p:nvPr/>
        </p:nvSpPr>
        <p:spPr>
          <a:xfrm>
            <a:off x="10111041" y="4645467"/>
            <a:ext cx="134363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000000"/>
                </a:solidFill>
                <a:effectLst/>
                <a:uLnTx/>
                <a:uFillTx/>
                <a:latin typeface="Arial" panose="020B0604020202020204"/>
                <a:ea typeface="+mn-ea"/>
                <a:cs typeface="+mn-cs"/>
              </a:rPr>
              <a:t>Data Management</a:t>
            </a:r>
          </a:p>
        </p:txBody>
      </p:sp>
      <p:sp>
        <p:nvSpPr>
          <p:cNvPr id="22" name="ZoneTexte 21">
            <a:extLst>
              <a:ext uri="{FF2B5EF4-FFF2-40B4-BE49-F238E27FC236}">
                <a16:creationId xmlns:a16="http://schemas.microsoft.com/office/drawing/2014/main" id="{7B801D72-6570-AA95-0CD8-1887D1DB975D}"/>
              </a:ext>
            </a:extLst>
          </p:cNvPr>
          <p:cNvSpPr txBox="1"/>
          <p:nvPr/>
        </p:nvSpPr>
        <p:spPr>
          <a:xfrm>
            <a:off x="7094861" y="5266085"/>
            <a:ext cx="1968809"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000000"/>
                </a:solidFill>
                <a:effectLst/>
                <a:uLnTx/>
                <a:uFillTx/>
                <a:latin typeface="Arial" panose="020B0604020202020204"/>
                <a:ea typeface="+mn-ea"/>
                <a:cs typeface="+mn-cs"/>
              </a:rPr>
              <a:t>Data Architecture &amp; Platform</a:t>
            </a:r>
          </a:p>
        </p:txBody>
      </p:sp>
      <p:sp>
        <p:nvSpPr>
          <p:cNvPr id="23" name="ZoneTexte 22">
            <a:extLst>
              <a:ext uri="{FF2B5EF4-FFF2-40B4-BE49-F238E27FC236}">
                <a16:creationId xmlns:a16="http://schemas.microsoft.com/office/drawing/2014/main" id="{4377C65D-E36D-7316-70E7-6FAF17901B36}"/>
              </a:ext>
            </a:extLst>
          </p:cNvPr>
          <p:cNvSpPr txBox="1"/>
          <p:nvPr/>
        </p:nvSpPr>
        <p:spPr>
          <a:xfrm>
            <a:off x="10114998" y="5254803"/>
            <a:ext cx="127631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000000"/>
                </a:solidFill>
                <a:effectLst/>
                <a:uLnTx/>
                <a:uFillTx/>
                <a:latin typeface="Arial" panose="020B0604020202020204"/>
                <a:ea typeface="+mn-ea"/>
                <a:cs typeface="+mn-cs"/>
              </a:rPr>
              <a:t>Data Engineering</a:t>
            </a:r>
          </a:p>
        </p:txBody>
      </p:sp>
      <p:sp>
        <p:nvSpPr>
          <p:cNvPr id="24" name="ZoneTexte 23">
            <a:extLst>
              <a:ext uri="{FF2B5EF4-FFF2-40B4-BE49-F238E27FC236}">
                <a16:creationId xmlns:a16="http://schemas.microsoft.com/office/drawing/2014/main" id="{55E59AD0-C9A4-AE7A-BEF3-CC937CD930ED}"/>
              </a:ext>
            </a:extLst>
          </p:cNvPr>
          <p:cNvSpPr txBox="1"/>
          <p:nvPr/>
        </p:nvSpPr>
        <p:spPr>
          <a:xfrm>
            <a:off x="7094861" y="5880621"/>
            <a:ext cx="156485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000000"/>
                </a:solidFill>
                <a:effectLst/>
                <a:uLnTx/>
                <a:uFillTx/>
                <a:latin typeface="Arial" panose="020B0604020202020204"/>
                <a:ea typeface="+mn-ea"/>
                <a:cs typeface="+mn-cs"/>
              </a:rPr>
              <a:t>Modern Bi &amp; Analytics</a:t>
            </a:r>
          </a:p>
        </p:txBody>
      </p:sp>
      <p:sp>
        <p:nvSpPr>
          <p:cNvPr id="25" name="ZoneTexte 24">
            <a:extLst>
              <a:ext uri="{FF2B5EF4-FFF2-40B4-BE49-F238E27FC236}">
                <a16:creationId xmlns:a16="http://schemas.microsoft.com/office/drawing/2014/main" id="{D99B3194-9835-94A6-F048-8A84C5C9801F}"/>
              </a:ext>
            </a:extLst>
          </p:cNvPr>
          <p:cNvSpPr txBox="1"/>
          <p:nvPr/>
        </p:nvSpPr>
        <p:spPr>
          <a:xfrm>
            <a:off x="10111041" y="5876751"/>
            <a:ext cx="132921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000000"/>
                </a:solidFill>
                <a:effectLst/>
                <a:uLnTx/>
                <a:uFillTx/>
                <a:latin typeface="Arial" panose="020B0604020202020204"/>
                <a:ea typeface="+mn-ea"/>
                <a:cs typeface="+mn-cs"/>
              </a:rPr>
              <a:t>Data Science &amp; AI</a:t>
            </a:r>
          </a:p>
        </p:txBody>
      </p:sp>
      <p:cxnSp>
        <p:nvCxnSpPr>
          <p:cNvPr id="4" name="Connecteur droit 3">
            <a:extLst>
              <a:ext uri="{FF2B5EF4-FFF2-40B4-BE49-F238E27FC236}">
                <a16:creationId xmlns:a16="http://schemas.microsoft.com/office/drawing/2014/main" id="{D7B59957-DEC0-EF1B-1992-03246B2B1276}"/>
              </a:ext>
            </a:extLst>
          </p:cNvPr>
          <p:cNvCxnSpPr/>
          <p:nvPr/>
        </p:nvCxnSpPr>
        <p:spPr>
          <a:xfrm>
            <a:off x="7761248" y="2199793"/>
            <a:ext cx="0" cy="1454244"/>
          </a:xfrm>
          <a:prstGeom prst="line">
            <a:avLst/>
          </a:prstGeom>
          <a:ln w="9525" cap="rnd">
            <a:round/>
          </a:ln>
        </p:spPr>
        <p:style>
          <a:lnRef idx="1">
            <a:schemeClr val="accent1"/>
          </a:lnRef>
          <a:fillRef idx="0">
            <a:schemeClr val="accent1"/>
          </a:fillRef>
          <a:effectRef idx="0">
            <a:schemeClr val="accent1"/>
          </a:effectRef>
          <a:fontRef idx="minor">
            <a:schemeClr val="tx1"/>
          </a:fontRef>
        </p:style>
      </p:cxnSp>
      <p:cxnSp>
        <p:nvCxnSpPr>
          <p:cNvPr id="5" name="Connecteur droit 4">
            <a:extLst>
              <a:ext uri="{FF2B5EF4-FFF2-40B4-BE49-F238E27FC236}">
                <a16:creationId xmlns:a16="http://schemas.microsoft.com/office/drawing/2014/main" id="{C44734EE-E43D-B809-37F4-7C93FAFB8996}"/>
              </a:ext>
            </a:extLst>
          </p:cNvPr>
          <p:cNvCxnSpPr/>
          <p:nvPr/>
        </p:nvCxnSpPr>
        <p:spPr>
          <a:xfrm>
            <a:off x="9967930" y="2201966"/>
            <a:ext cx="0" cy="1454244"/>
          </a:xfrm>
          <a:prstGeom prst="line">
            <a:avLst/>
          </a:prstGeom>
          <a:ln w="9525" cap="rnd">
            <a:round/>
          </a:ln>
        </p:spPr>
        <p:style>
          <a:lnRef idx="1">
            <a:schemeClr val="accent1"/>
          </a:lnRef>
          <a:fillRef idx="0">
            <a:schemeClr val="accent1"/>
          </a:fillRef>
          <a:effectRef idx="0">
            <a:schemeClr val="accent1"/>
          </a:effectRef>
          <a:fontRef idx="minor">
            <a:schemeClr val="tx1"/>
          </a:fontRef>
        </p:style>
      </p:cxnSp>
      <p:pic>
        <p:nvPicPr>
          <p:cNvPr id="11" name="Picture 2">
            <a:extLst>
              <a:ext uri="{FF2B5EF4-FFF2-40B4-BE49-F238E27FC236}">
                <a16:creationId xmlns:a16="http://schemas.microsoft.com/office/drawing/2014/main" id="{202C1551-B4C3-5751-408C-9FE4E91873CE}"/>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659928" y="4623510"/>
            <a:ext cx="344906" cy="3449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3C0318C6-B844-7A20-030E-4CAE0414C99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720207" y="4620950"/>
            <a:ext cx="344906" cy="34490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BCD2362B-4542-290A-F5CF-66B772E8BDD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663885" y="5141141"/>
            <a:ext cx="344906" cy="34490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a:extLst>
              <a:ext uri="{FF2B5EF4-FFF2-40B4-BE49-F238E27FC236}">
                <a16:creationId xmlns:a16="http://schemas.microsoft.com/office/drawing/2014/main" id="{B269803A-D9E1-6955-B3DC-B51AA72ECBBB}"/>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9736039" y="5182789"/>
            <a:ext cx="344906" cy="34490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a:extLst>
              <a:ext uri="{FF2B5EF4-FFF2-40B4-BE49-F238E27FC236}">
                <a16:creationId xmlns:a16="http://schemas.microsoft.com/office/drawing/2014/main" id="{D6731D06-9AE8-DA42-827D-DC32C9E94744}"/>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704380" y="5826347"/>
            <a:ext cx="300453" cy="30045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a:extLst>
              <a:ext uri="{FF2B5EF4-FFF2-40B4-BE49-F238E27FC236}">
                <a16:creationId xmlns:a16="http://schemas.microsoft.com/office/drawing/2014/main" id="{FB3D56D0-C7E0-F5E3-C118-DE73330D7F72}"/>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9727951" y="5828453"/>
            <a:ext cx="344906" cy="344906"/>
          </a:xfrm>
          <a:prstGeom prst="rect">
            <a:avLst/>
          </a:prstGeom>
          <a:noFill/>
          <a:extLst>
            <a:ext uri="{909E8E84-426E-40DD-AFC4-6F175D3DCCD1}">
              <a14:hiddenFill xmlns:a14="http://schemas.microsoft.com/office/drawing/2010/main">
                <a:solidFill>
                  <a:srgbClr val="FFFFFF"/>
                </a:solidFill>
              </a14:hiddenFill>
            </a:ext>
          </a:extLst>
        </p:spPr>
      </p:pic>
      <p:sp>
        <p:nvSpPr>
          <p:cNvPr id="26" name="Espace réservé du texte 1">
            <a:extLst>
              <a:ext uri="{FF2B5EF4-FFF2-40B4-BE49-F238E27FC236}">
                <a16:creationId xmlns:a16="http://schemas.microsoft.com/office/drawing/2014/main" id="{1B3B3988-1B7E-389F-92F7-68747F58BA45}"/>
              </a:ext>
            </a:extLst>
          </p:cNvPr>
          <p:cNvSpPr txBox="1">
            <a:spLocks/>
          </p:cNvSpPr>
          <p:nvPr/>
        </p:nvSpPr>
        <p:spPr>
          <a:xfrm>
            <a:off x="376773" y="362583"/>
            <a:ext cx="10104377" cy="3294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1" kern="1200">
                <a:solidFill>
                  <a:srgbClr val="F5A24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E5430D"/>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sz="1400" err="1">
                <a:solidFill>
                  <a:srgbClr val="E5430D"/>
                </a:solidFill>
                <a:latin typeface="Arial" panose="020B0604020202020204"/>
              </a:rPr>
              <a:t>Aubay</a:t>
            </a:r>
            <a:r>
              <a:rPr lang="fr-FR" sz="1400">
                <a:solidFill>
                  <a:srgbClr val="E5430D"/>
                </a:solidFill>
                <a:latin typeface="Arial" panose="020B0604020202020204"/>
              </a:rPr>
              <a:t> Data &amp; AI</a:t>
            </a:r>
            <a:endParaRPr kumimoji="0" lang="fr-FR" sz="1400" b="0" i="0" u="none" strike="noStrike" kern="1200" cap="none" spc="0" normalizeH="0" baseline="0" noProof="0">
              <a:ln>
                <a:noFill/>
              </a:ln>
              <a:solidFill>
                <a:srgbClr val="E5430D"/>
              </a:solidFill>
              <a:effectLst/>
              <a:uLnTx/>
              <a:uFillTx/>
              <a:latin typeface="Arial" panose="020B0604020202020204"/>
              <a:ea typeface="+mn-ea"/>
              <a:cs typeface="+mn-cs"/>
            </a:endParaRPr>
          </a:p>
        </p:txBody>
      </p:sp>
    </p:spTree>
    <p:extLst>
      <p:ext uri="{BB962C8B-B14F-4D97-AF65-F5344CB8AC3E}">
        <p14:creationId xmlns:p14="http://schemas.microsoft.com/office/powerpoint/2010/main" val="3896229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Ellipse 36">
            <a:extLst>
              <a:ext uri="{FF2B5EF4-FFF2-40B4-BE49-F238E27FC236}">
                <a16:creationId xmlns:a16="http://schemas.microsoft.com/office/drawing/2014/main" id="{701CCFB6-4A81-11F1-05D1-F5A83312AFEB}"/>
              </a:ext>
            </a:extLst>
          </p:cNvPr>
          <p:cNvSpPr/>
          <p:nvPr/>
        </p:nvSpPr>
        <p:spPr>
          <a:xfrm>
            <a:off x="8251661" y="3393335"/>
            <a:ext cx="2138534" cy="694545"/>
          </a:xfrm>
          <a:prstGeom prst="ellipse">
            <a:avLst/>
          </a:prstGeom>
          <a:solidFill>
            <a:srgbClr val="E54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Roboto"/>
              <a:ea typeface="+mn-ea"/>
              <a:cs typeface="+mn-cs"/>
            </a:endParaRPr>
          </a:p>
        </p:txBody>
      </p:sp>
      <p:sp>
        <p:nvSpPr>
          <p:cNvPr id="27" name="Rectangle : coins arrondis 26">
            <a:extLst>
              <a:ext uri="{FF2B5EF4-FFF2-40B4-BE49-F238E27FC236}">
                <a16:creationId xmlns:a16="http://schemas.microsoft.com/office/drawing/2014/main" id="{BBEEDDBA-9CD7-84BB-1832-5F8240A7D8CA}"/>
              </a:ext>
            </a:extLst>
          </p:cNvPr>
          <p:cNvSpPr/>
          <p:nvPr/>
        </p:nvSpPr>
        <p:spPr>
          <a:xfrm>
            <a:off x="8184607" y="3596916"/>
            <a:ext cx="2272644" cy="1254166"/>
          </a:xfrm>
          <a:prstGeom prst="roundRect">
            <a:avLst/>
          </a:prstGeom>
          <a:solidFill>
            <a:schemeClr val="bg1"/>
          </a:solidFill>
          <a:ln>
            <a:solidFill>
              <a:srgbClr val="EC63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Roboto"/>
              <a:ea typeface="+mn-ea"/>
              <a:cs typeface="+mn-cs"/>
            </a:endParaRPr>
          </a:p>
        </p:txBody>
      </p:sp>
      <p:sp>
        <p:nvSpPr>
          <p:cNvPr id="38" name="Ellipse 37">
            <a:extLst>
              <a:ext uri="{FF2B5EF4-FFF2-40B4-BE49-F238E27FC236}">
                <a16:creationId xmlns:a16="http://schemas.microsoft.com/office/drawing/2014/main" id="{7D051C52-2815-2136-E7AC-385DB21771BE}"/>
              </a:ext>
            </a:extLst>
          </p:cNvPr>
          <p:cNvSpPr/>
          <p:nvPr/>
        </p:nvSpPr>
        <p:spPr>
          <a:xfrm>
            <a:off x="5089409" y="3393335"/>
            <a:ext cx="2082202" cy="694545"/>
          </a:xfrm>
          <a:prstGeom prst="ellipse">
            <a:avLst/>
          </a:prstGeom>
          <a:solidFill>
            <a:srgbClr val="E54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Roboto"/>
              <a:ea typeface="+mn-ea"/>
              <a:cs typeface="+mn-cs"/>
            </a:endParaRPr>
          </a:p>
        </p:txBody>
      </p:sp>
      <p:sp>
        <p:nvSpPr>
          <p:cNvPr id="25" name="Rectangle : coins arrondis 24">
            <a:extLst>
              <a:ext uri="{FF2B5EF4-FFF2-40B4-BE49-F238E27FC236}">
                <a16:creationId xmlns:a16="http://schemas.microsoft.com/office/drawing/2014/main" id="{BDC5A544-6192-FDB1-8687-888F377CD22E}"/>
              </a:ext>
            </a:extLst>
          </p:cNvPr>
          <p:cNvSpPr/>
          <p:nvPr/>
        </p:nvSpPr>
        <p:spPr>
          <a:xfrm>
            <a:off x="5007653" y="3596916"/>
            <a:ext cx="2272644" cy="1254166"/>
          </a:xfrm>
          <a:prstGeom prst="roundRect">
            <a:avLst/>
          </a:prstGeom>
          <a:solidFill>
            <a:schemeClr val="bg1"/>
          </a:solidFill>
          <a:ln>
            <a:solidFill>
              <a:srgbClr val="EC63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Roboto"/>
              <a:ea typeface="+mn-ea"/>
              <a:cs typeface="+mn-cs"/>
            </a:endParaRPr>
          </a:p>
        </p:txBody>
      </p:sp>
      <p:sp>
        <p:nvSpPr>
          <p:cNvPr id="39" name="Ellipse 38">
            <a:extLst>
              <a:ext uri="{FF2B5EF4-FFF2-40B4-BE49-F238E27FC236}">
                <a16:creationId xmlns:a16="http://schemas.microsoft.com/office/drawing/2014/main" id="{B225EEB0-DB51-6240-12E8-CD6A3273A35E}"/>
              </a:ext>
            </a:extLst>
          </p:cNvPr>
          <p:cNvSpPr/>
          <p:nvPr/>
        </p:nvSpPr>
        <p:spPr>
          <a:xfrm>
            <a:off x="1971070" y="3393335"/>
            <a:ext cx="2082202" cy="694545"/>
          </a:xfrm>
          <a:prstGeom prst="ellipse">
            <a:avLst/>
          </a:prstGeom>
          <a:solidFill>
            <a:srgbClr val="E54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Roboto"/>
              <a:ea typeface="+mn-ea"/>
              <a:cs typeface="+mn-cs"/>
            </a:endParaRPr>
          </a:p>
        </p:txBody>
      </p:sp>
      <p:sp>
        <p:nvSpPr>
          <p:cNvPr id="24" name="Rectangle : coins arrondis 23">
            <a:extLst>
              <a:ext uri="{FF2B5EF4-FFF2-40B4-BE49-F238E27FC236}">
                <a16:creationId xmlns:a16="http://schemas.microsoft.com/office/drawing/2014/main" id="{46BC7449-857D-2385-4771-8C3538722C86}"/>
              </a:ext>
            </a:extLst>
          </p:cNvPr>
          <p:cNvSpPr/>
          <p:nvPr/>
        </p:nvSpPr>
        <p:spPr>
          <a:xfrm>
            <a:off x="1889314" y="3596916"/>
            <a:ext cx="2272644" cy="1254166"/>
          </a:xfrm>
          <a:prstGeom prst="roundRect">
            <a:avLst/>
          </a:prstGeom>
          <a:solidFill>
            <a:schemeClr val="bg1"/>
          </a:solidFill>
          <a:ln>
            <a:solidFill>
              <a:srgbClr val="EC63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Roboto"/>
              <a:ea typeface="+mn-ea"/>
              <a:cs typeface="+mn-cs"/>
            </a:endParaRPr>
          </a:p>
        </p:txBody>
      </p:sp>
      <p:sp>
        <p:nvSpPr>
          <p:cNvPr id="36" name="Ellipse 35">
            <a:extLst>
              <a:ext uri="{FF2B5EF4-FFF2-40B4-BE49-F238E27FC236}">
                <a16:creationId xmlns:a16="http://schemas.microsoft.com/office/drawing/2014/main" id="{3A4CF8BD-2D92-D484-4308-596586D71351}"/>
              </a:ext>
            </a:extLst>
          </p:cNvPr>
          <p:cNvSpPr/>
          <p:nvPr/>
        </p:nvSpPr>
        <p:spPr>
          <a:xfrm>
            <a:off x="9660834" y="1599269"/>
            <a:ext cx="2138534" cy="694545"/>
          </a:xfrm>
          <a:prstGeom prst="ellipse">
            <a:avLst/>
          </a:prstGeom>
          <a:solidFill>
            <a:srgbClr val="E54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Roboto"/>
              <a:ea typeface="+mn-ea"/>
              <a:cs typeface="+mn-cs"/>
            </a:endParaRPr>
          </a:p>
        </p:txBody>
      </p:sp>
      <p:sp>
        <p:nvSpPr>
          <p:cNvPr id="21" name="Rectangle : coins arrondis 20">
            <a:extLst>
              <a:ext uri="{FF2B5EF4-FFF2-40B4-BE49-F238E27FC236}">
                <a16:creationId xmlns:a16="http://schemas.microsoft.com/office/drawing/2014/main" id="{350A60DA-6DB7-26CB-D1AC-4D15214D59D0}"/>
              </a:ext>
            </a:extLst>
          </p:cNvPr>
          <p:cNvSpPr/>
          <p:nvPr/>
        </p:nvSpPr>
        <p:spPr>
          <a:xfrm>
            <a:off x="9660835" y="1772624"/>
            <a:ext cx="2154393" cy="1254164"/>
          </a:xfrm>
          <a:prstGeom prst="roundRect">
            <a:avLst/>
          </a:prstGeom>
          <a:solidFill>
            <a:schemeClr val="bg1"/>
          </a:solidFill>
          <a:ln>
            <a:solidFill>
              <a:srgbClr val="EC63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Roboto"/>
              <a:ea typeface="+mn-ea"/>
              <a:cs typeface="+mn-cs"/>
            </a:endParaRPr>
          </a:p>
        </p:txBody>
      </p:sp>
      <p:sp>
        <p:nvSpPr>
          <p:cNvPr id="32" name="Ellipse 31">
            <a:extLst>
              <a:ext uri="{FF2B5EF4-FFF2-40B4-BE49-F238E27FC236}">
                <a16:creationId xmlns:a16="http://schemas.microsoft.com/office/drawing/2014/main" id="{B7F4B7C7-713B-6170-C745-ED26D256DCBC}"/>
              </a:ext>
            </a:extLst>
          </p:cNvPr>
          <p:cNvSpPr/>
          <p:nvPr/>
        </p:nvSpPr>
        <p:spPr>
          <a:xfrm>
            <a:off x="6581152" y="1599269"/>
            <a:ext cx="2082202" cy="694545"/>
          </a:xfrm>
          <a:prstGeom prst="ellipse">
            <a:avLst/>
          </a:prstGeom>
          <a:solidFill>
            <a:srgbClr val="E54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Roboto"/>
              <a:ea typeface="+mn-ea"/>
              <a:cs typeface="+mn-cs"/>
            </a:endParaRPr>
          </a:p>
        </p:txBody>
      </p:sp>
      <p:sp>
        <p:nvSpPr>
          <p:cNvPr id="18" name="Rectangle : coins arrondis 17">
            <a:extLst>
              <a:ext uri="{FF2B5EF4-FFF2-40B4-BE49-F238E27FC236}">
                <a16:creationId xmlns:a16="http://schemas.microsoft.com/office/drawing/2014/main" id="{AD819E65-E7EE-4501-0D2C-BE7996B2ECFC}"/>
              </a:ext>
            </a:extLst>
          </p:cNvPr>
          <p:cNvSpPr/>
          <p:nvPr/>
        </p:nvSpPr>
        <p:spPr>
          <a:xfrm>
            <a:off x="6577666" y="1772624"/>
            <a:ext cx="2109133" cy="1254164"/>
          </a:xfrm>
          <a:prstGeom prst="roundRect">
            <a:avLst/>
          </a:prstGeom>
          <a:solidFill>
            <a:schemeClr val="bg1"/>
          </a:solidFill>
          <a:ln>
            <a:solidFill>
              <a:srgbClr val="EC63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Roboto"/>
              <a:ea typeface="+mn-ea"/>
              <a:cs typeface="+mn-cs"/>
            </a:endParaRPr>
          </a:p>
        </p:txBody>
      </p:sp>
      <p:sp>
        <p:nvSpPr>
          <p:cNvPr id="31" name="Ellipse 30">
            <a:extLst>
              <a:ext uri="{FF2B5EF4-FFF2-40B4-BE49-F238E27FC236}">
                <a16:creationId xmlns:a16="http://schemas.microsoft.com/office/drawing/2014/main" id="{48BBA2BD-DF59-E5AF-FA38-1E05B24E1F1E}"/>
              </a:ext>
            </a:extLst>
          </p:cNvPr>
          <p:cNvSpPr/>
          <p:nvPr/>
        </p:nvSpPr>
        <p:spPr>
          <a:xfrm>
            <a:off x="3521429" y="1599269"/>
            <a:ext cx="2082202" cy="694545"/>
          </a:xfrm>
          <a:prstGeom prst="ellipse">
            <a:avLst/>
          </a:prstGeom>
          <a:solidFill>
            <a:srgbClr val="E54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Roboto"/>
              <a:ea typeface="+mn-ea"/>
              <a:cs typeface="+mn-cs"/>
            </a:endParaRPr>
          </a:p>
        </p:txBody>
      </p:sp>
      <p:sp>
        <p:nvSpPr>
          <p:cNvPr id="16" name="Rectangle : coins arrondis 15">
            <a:extLst>
              <a:ext uri="{FF2B5EF4-FFF2-40B4-BE49-F238E27FC236}">
                <a16:creationId xmlns:a16="http://schemas.microsoft.com/office/drawing/2014/main" id="{46A9325F-AF5D-D82A-9D05-B349B0B76012}"/>
              </a:ext>
            </a:extLst>
          </p:cNvPr>
          <p:cNvSpPr/>
          <p:nvPr/>
        </p:nvSpPr>
        <p:spPr>
          <a:xfrm>
            <a:off x="3494497" y="1772623"/>
            <a:ext cx="2109133" cy="1254165"/>
          </a:xfrm>
          <a:prstGeom prst="roundRect">
            <a:avLst/>
          </a:prstGeom>
          <a:solidFill>
            <a:schemeClr val="bg1"/>
          </a:solidFill>
          <a:ln>
            <a:solidFill>
              <a:srgbClr val="EC63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Roboto"/>
              <a:ea typeface="+mn-ea"/>
              <a:cs typeface="+mn-cs"/>
            </a:endParaRPr>
          </a:p>
        </p:txBody>
      </p:sp>
      <p:sp>
        <p:nvSpPr>
          <p:cNvPr id="30" name="Ellipse 29">
            <a:extLst>
              <a:ext uri="{FF2B5EF4-FFF2-40B4-BE49-F238E27FC236}">
                <a16:creationId xmlns:a16="http://schemas.microsoft.com/office/drawing/2014/main" id="{8BB97397-A561-580F-3ED1-9BF7F6F6BCD0}"/>
              </a:ext>
            </a:extLst>
          </p:cNvPr>
          <p:cNvSpPr/>
          <p:nvPr/>
        </p:nvSpPr>
        <p:spPr>
          <a:xfrm>
            <a:off x="392632" y="1599269"/>
            <a:ext cx="2162998" cy="694545"/>
          </a:xfrm>
          <a:prstGeom prst="ellipse">
            <a:avLst/>
          </a:prstGeom>
          <a:solidFill>
            <a:srgbClr val="E54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Roboto"/>
              <a:ea typeface="+mn-ea"/>
              <a:cs typeface="+mn-cs"/>
            </a:endParaRPr>
          </a:p>
        </p:txBody>
      </p:sp>
      <p:sp>
        <p:nvSpPr>
          <p:cNvPr id="15" name="Rectangle : coins arrondis 14">
            <a:extLst>
              <a:ext uri="{FF2B5EF4-FFF2-40B4-BE49-F238E27FC236}">
                <a16:creationId xmlns:a16="http://schemas.microsoft.com/office/drawing/2014/main" id="{E5329775-5E68-A50C-154C-02834B7E08E6}"/>
              </a:ext>
            </a:extLst>
          </p:cNvPr>
          <p:cNvSpPr/>
          <p:nvPr/>
        </p:nvSpPr>
        <p:spPr>
          <a:xfrm>
            <a:off x="376772" y="1772624"/>
            <a:ext cx="2178858" cy="1254166"/>
          </a:xfrm>
          <a:prstGeom prst="roundRect">
            <a:avLst/>
          </a:prstGeom>
          <a:solidFill>
            <a:schemeClr val="bg1"/>
          </a:solidFill>
          <a:ln>
            <a:solidFill>
              <a:srgbClr val="EC63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Roboto"/>
              <a:ea typeface="+mn-ea"/>
              <a:cs typeface="+mn-cs"/>
            </a:endParaRPr>
          </a:p>
        </p:txBody>
      </p:sp>
      <p:sp>
        <p:nvSpPr>
          <p:cNvPr id="33" name="ZoneTexte 32">
            <a:extLst>
              <a:ext uri="{FF2B5EF4-FFF2-40B4-BE49-F238E27FC236}">
                <a16:creationId xmlns:a16="http://schemas.microsoft.com/office/drawing/2014/main" id="{518A9CDB-AB47-96CB-1C49-704725FE07BE}"/>
              </a:ext>
            </a:extLst>
          </p:cNvPr>
          <p:cNvSpPr txBox="1"/>
          <p:nvPr/>
        </p:nvSpPr>
        <p:spPr>
          <a:xfrm>
            <a:off x="5000089" y="505146"/>
            <a:ext cx="1695235" cy="4195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F1F1F"/>
              </a:solidFill>
              <a:effectLst/>
              <a:uLnTx/>
              <a:uFillTx/>
              <a:latin typeface="Roboto"/>
              <a:ea typeface="+mn-ea"/>
              <a:cs typeface="+mn-cs"/>
            </a:endParaRPr>
          </a:p>
        </p:txBody>
      </p:sp>
      <p:sp>
        <p:nvSpPr>
          <p:cNvPr id="34" name="ZoneTexte 33">
            <a:extLst>
              <a:ext uri="{FF2B5EF4-FFF2-40B4-BE49-F238E27FC236}">
                <a16:creationId xmlns:a16="http://schemas.microsoft.com/office/drawing/2014/main" id="{5AB02573-1930-4CD4-2C55-1D0837800312}"/>
              </a:ext>
            </a:extLst>
          </p:cNvPr>
          <p:cNvSpPr txBox="1"/>
          <p:nvPr/>
        </p:nvSpPr>
        <p:spPr>
          <a:xfrm>
            <a:off x="4597685" y="642134"/>
            <a:ext cx="2743199" cy="457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F1F1F"/>
              </a:solidFill>
              <a:effectLst/>
              <a:uLnTx/>
              <a:uFillTx/>
              <a:latin typeface="Roboto"/>
              <a:ea typeface="+mn-ea"/>
              <a:cs typeface="+mn-cs"/>
            </a:endParaRPr>
          </a:p>
        </p:txBody>
      </p:sp>
      <p:sp>
        <p:nvSpPr>
          <p:cNvPr id="23" name="Espace réservé du texte 22">
            <a:extLst>
              <a:ext uri="{FF2B5EF4-FFF2-40B4-BE49-F238E27FC236}">
                <a16:creationId xmlns:a16="http://schemas.microsoft.com/office/drawing/2014/main" id="{26DF4BEF-9F85-F026-9EB3-7354D86F4A18}"/>
              </a:ext>
            </a:extLst>
          </p:cNvPr>
          <p:cNvSpPr>
            <a:spLocks noGrp="1"/>
          </p:cNvSpPr>
          <p:nvPr>
            <p:ph type="body" sz="quarter" idx="10"/>
          </p:nvPr>
        </p:nvSpPr>
        <p:spPr>
          <a:xfrm>
            <a:off x="376772" y="1028442"/>
            <a:ext cx="11359510" cy="236139"/>
          </a:xfrm>
        </p:spPr>
        <p:txBody>
          <a:bodyPr/>
          <a:lstStyle/>
          <a:p>
            <a:pPr algn="ctr"/>
            <a:r>
              <a:rPr lang="fr-FR" b="1">
                <a:solidFill>
                  <a:schemeClr val="tx1">
                    <a:lumMod val="90000"/>
                    <a:lumOff val="10000"/>
                  </a:schemeClr>
                </a:solidFill>
                <a:latin typeface="Arial" panose="020B0604020202020204" pitchFamily="34" charset="0"/>
                <a:cs typeface="Arial" panose="020B0604020202020204" pitchFamily="34" charset="0"/>
              </a:rPr>
              <a:t>Pourquoi choisir </a:t>
            </a:r>
            <a:r>
              <a:rPr lang="fr-FR" b="1" err="1">
                <a:solidFill>
                  <a:srgbClr val="EC6306"/>
                </a:solidFill>
                <a:latin typeface="Arial" panose="020B0604020202020204" pitchFamily="34" charset="0"/>
                <a:cs typeface="Arial" panose="020B0604020202020204" pitchFamily="34" charset="0"/>
              </a:rPr>
              <a:t>Aubay</a:t>
            </a:r>
            <a:r>
              <a:rPr lang="fr-FR" b="1">
                <a:solidFill>
                  <a:schemeClr val="tx1">
                    <a:lumMod val="90000"/>
                    <a:lumOff val="10000"/>
                  </a:schemeClr>
                </a:solidFill>
                <a:latin typeface="Arial" panose="020B0604020202020204" pitchFamily="34" charset="0"/>
                <a:cs typeface="Arial" panose="020B0604020202020204" pitchFamily="34" charset="0"/>
              </a:rPr>
              <a:t> ?</a:t>
            </a:r>
          </a:p>
        </p:txBody>
      </p:sp>
      <p:sp>
        <p:nvSpPr>
          <p:cNvPr id="7" name="Espace réservé pour une image  6">
            <a:extLst>
              <a:ext uri="{FF2B5EF4-FFF2-40B4-BE49-F238E27FC236}">
                <a16:creationId xmlns:a16="http://schemas.microsoft.com/office/drawing/2014/main" id="{E91D8B72-AFE9-A4A2-E5E3-FFA0E1D5C202}"/>
              </a:ext>
            </a:extLst>
          </p:cNvPr>
          <p:cNvSpPr>
            <a:spLocks noGrp="1"/>
          </p:cNvSpPr>
          <p:nvPr>
            <p:ph type="pic" sz="quarter" idx="12"/>
          </p:nvPr>
        </p:nvSpPr>
        <p:spPr/>
        <p:txBody>
          <a:bodyPr/>
          <a:lstStyle/>
          <a:p>
            <a:endParaRPr lang="fr-FR"/>
          </a:p>
        </p:txBody>
      </p:sp>
      <p:sp>
        <p:nvSpPr>
          <p:cNvPr id="60" name="Rectangle 59">
            <a:extLst>
              <a:ext uri="{FF2B5EF4-FFF2-40B4-BE49-F238E27FC236}">
                <a16:creationId xmlns:a16="http://schemas.microsoft.com/office/drawing/2014/main" id="{F52FDA89-0D4E-1C45-8673-5D602229111F}"/>
              </a:ext>
            </a:extLst>
          </p:cNvPr>
          <p:cNvSpPr/>
          <p:nvPr/>
        </p:nvSpPr>
        <p:spPr>
          <a:xfrm>
            <a:off x="5055127" y="3669445"/>
            <a:ext cx="2109133" cy="938719"/>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F5A243"/>
              </a:buClr>
              <a:buSzTx/>
              <a:buFontTx/>
              <a:buNone/>
              <a:tabLst/>
              <a:defRPr/>
            </a:pPr>
            <a:r>
              <a:rPr kumimoji="0" lang="fr-FR" sz="1100" b="0" i="0" u="none" strike="noStrike" kern="1200" cap="none" spc="0" normalizeH="0" baseline="0" noProof="0">
                <a:ln>
                  <a:noFill/>
                </a:ln>
                <a:solidFill>
                  <a:srgbClr val="1F1F1F">
                    <a:lumMod val="65000"/>
                    <a:lumOff val="35000"/>
                  </a:srgbClr>
                </a:solidFill>
                <a:effectLst/>
                <a:uLnTx/>
                <a:uFillTx/>
                <a:latin typeface="Arial" panose="020B0604020202020204" pitchFamily="34" charset="0"/>
                <a:ea typeface="+mn-ea"/>
                <a:cs typeface="Arial" panose="020B0604020202020204" pitchFamily="34" charset="0"/>
              </a:rPr>
              <a:t>Nos consultants sont formées aux </a:t>
            </a:r>
            <a:r>
              <a:rPr kumimoji="0" lang="fr-FR" sz="1100" b="1" i="0" u="none" strike="noStrike" kern="1200" cap="none" spc="0" normalizeH="0" baseline="0" noProof="0">
                <a:ln>
                  <a:noFill/>
                </a:ln>
                <a:solidFill>
                  <a:srgbClr val="EC6306"/>
                </a:solidFill>
                <a:effectLst/>
                <a:uLnTx/>
                <a:uFillTx/>
                <a:latin typeface="Arial" panose="020B0604020202020204" pitchFamily="34" charset="0"/>
                <a:ea typeface="+mn-ea"/>
                <a:cs typeface="Arial" panose="020B0604020202020204" pitchFamily="34" charset="0"/>
              </a:rPr>
              <a:t>bonnes pratiques Agiles</a:t>
            </a:r>
            <a:r>
              <a:rPr kumimoji="0" lang="fr-FR" sz="1100" b="0" i="0" u="none" strike="noStrike" kern="1200" cap="none" spc="0" normalizeH="0" baseline="0" noProof="0">
                <a:ln>
                  <a:noFill/>
                </a:ln>
                <a:solidFill>
                  <a:srgbClr val="EC6306"/>
                </a:solidFill>
                <a:effectLst/>
                <a:uLnTx/>
                <a:uFillTx/>
                <a:latin typeface="Arial" panose="020B0604020202020204" pitchFamily="34" charset="0"/>
                <a:ea typeface="+mn-ea"/>
                <a:cs typeface="Arial" panose="020B0604020202020204" pitchFamily="34" charset="0"/>
              </a:rPr>
              <a:t> </a:t>
            </a:r>
            <a:r>
              <a:rPr kumimoji="0" lang="fr-FR" sz="1100" b="0" i="0" u="none" strike="noStrike" kern="1200" cap="none" spc="0" normalizeH="0" baseline="0" noProof="0">
                <a:ln>
                  <a:noFill/>
                </a:ln>
                <a:solidFill>
                  <a:srgbClr val="1F1F1F">
                    <a:lumMod val="65000"/>
                    <a:lumOff val="35000"/>
                  </a:srgbClr>
                </a:solidFill>
                <a:effectLst/>
                <a:uLnTx/>
                <a:uFillTx/>
                <a:latin typeface="Arial" panose="020B0604020202020204" pitchFamily="34" charset="0"/>
                <a:ea typeface="+mn-ea"/>
                <a:cs typeface="Arial" panose="020B0604020202020204" pitchFamily="34" charset="0"/>
              </a:rPr>
              <a:t>et </a:t>
            </a:r>
            <a:r>
              <a:rPr kumimoji="0" lang="fr-FR" sz="1100" b="1" i="0" u="none" strike="noStrike" kern="1200" cap="none" spc="0" normalizeH="0" baseline="0" noProof="0">
                <a:ln>
                  <a:noFill/>
                </a:ln>
                <a:solidFill>
                  <a:srgbClr val="EC6306"/>
                </a:solidFill>
                <a:effectLst/>
                <a:uLnTx/>
                <a:uFillTx/>
                <a:latin typeface="Arial" panose="020B0604020202020204" pitchFamily="34" charset="0"/>
                <a:ea typeface="+mn-ea"/>
                <a:cs typeface="Arial" panose="020B0604020202020204" pitchFamily="34" charset="0"/>
              </a:rPr>
              <a:t>DevOps</a:t>
            </a:r>
            <a:r>
              <a:rPr kumimoji="0" lang="fr-FR" sz="1100" b="0" i="0" u="none" strike="noStrike" kern="1200" cap="none" spc="0" normalizeH="0" baseline="0" noProof="0">
                <a:ln>
                  <a:noFill/>
                </a:ln>
                <a:solidFill>
                  <a:srgbClr val="1F1F1F">
                    <a:lumMod val="65000"/>
                    <a:lumOff val="35000"/>
                  </a:srgbClr>
                </a:solidFill>
                <a:effectLst/>
                <a:uLnTx/>
                <a:uFillTx/>
                <a:latin typeface="Arial" panose="020B0604020202020204" pitchFamily="34" charset="0"/>
                <a:ea typeface="+mn-ea"/>
                <a:cs typeface="Arial" panose="020B0604020202020204" pitchFamily="34" charset="0"/>
              </a:rPr>
              <a:t> afin de s’intégrer au mieux à vos </a:t>
            </a:r>
            <a:r>
              <a:rPr kumimoji="0" lang="fr-FR" sz="1100" b="1" i="0" u="none" strike="noStrike" kern="1200" cap="none" spc="0" normalizeH="0" baseline="0" noProof="0">
                <a:ln>
                  <a:noFill/>
                </a:ln>
                <a:solidFill>
                  <a:srgbClr val="EC6306"/>
                </a:solidFill>
                <a:effectLst/>
                <a:uLnTx/>
                <a:uFillTx/>
                <a:latin typeface="Arial" panose="020B0604020202020204" pitchFamily="34" charset="0"/>
                <a:ea typeface="+mn-ea"/>
                <a:cs typeface="Arial" panose="020B0604020202020204" pitchFamily="34" charset="0"/>
              </a:rPr>
              <a:t>méthodes de travail</a:t>
            </a:r>
            <a:r>
              <a:rPr kumimoji="0" lang="fr-FR" sz="1100" b="0" i="0" u="none" strike="noStrike" kern="1200" cap="none" spc="0" normalizeH="0" baseline="0" noProof="0">
                <a:ln>
                  <a:noFill/>
                </a:ln>
                <a:solidFill>
                  <a:srgbClr val="EC6306"/>
                </a:solidFill>
                <a:effectLst/>
                <a:uLnTx/>
                <a:uFillTx/>
                <a:latin typeface="Arial" panose="020B0604020202020204" pitchFamily="34" charset="0"/>
                <a:ea typeface="+mn-ea"/>
                <a:cs typeface="Arial" panose="020B0604020202020204" pitchFamily="34" charset="0"/>
              </a:rPr>
              <a:t>.</a:t>
            </a:r>
          </a:p>
        </p:txBody>
      </p:sp>
      <p:sp>
        <p:nvSpPr>
          <p:cNvPr id="8" name="Rectangle 7">
            <a:extLst>
              <a:ext uri="{FF2B5EF4-FFF2-40B4-BE49-F238E27FC236}">
                <a16:creationId xmlns:a16="http://schemas.microsoft.com/office/drawing/2014/main" id="{1730F9B7-A66B-44C5-D2D5-ADBA564BD25A}"/>
              </a:ext>
            </a:extLst>
          </p:cNvPr>
          <p:cNvSpPr/>
          <p:nvPr/>
        </p:nvSpPr>
        <p:spPr>
          <a:xfrm>
            <a:off x="8325890" y="3651860"/>
            <a:ext cx="1990077" cy="1146468"/>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F5A243"/>
              </a:buClr>
              <a:buSzTx/>
              <a:buFontTx/>
              <a:buNone/>
              <a:tabLst/>
              <a:defRPr/>
            </a:pPr>
            <a:r>
              <a:rPr kumimoji="0" lang="fr-FR" sz="1100" b="0" i="0" u="none" strike="noStrike" kern="1200" cap="none" spc="0" normalizeH="0" baseline="0" noProof="0">
                <a:ln>
                  <a:noFill/>
                </a:ln>
                <a:solidFill>
                  <a:srgbClr val="1F1F1F">
                    <a:lumMod val="65000"/>
                    <a:lumOff val="35000"/>
                  </a:srgbClr>
                </a:solidFill>
                <a:effectLst/>
                <a:uLnTx/>
                <a:uFillTx/>
                <a:latin typeface="Arial" panose="020B0604020202020204" pitchFamily="34" charset="0"/>
                <a:ea typeface="+mn-ea"/>
                <a:cs typeface="Arial" panose="020B0604020202020204" pitchFamily="34" charset="0"/>
              </a:rPr>
              <a:t>Nous vous accompagnons sur le terrain de la </a:t>
            </a:r>
            <a:r>
              <a:rPr kumimoji="0" lang="fr-FR" sz="1100" b="1" i="0" u="none" strike="noStrike" kern="1200" cap="none" spc="0" normalizeH="0" baseline="0" noProof="0">
                <a:ln>
                  <a:noFill/>
                </a:ln>
                <a:solidFill>
                  <a:srgbClr val="EC6306"/>
                </a:solidFill>
                <a:effectLst/>
                <a:uLnTx/>
                <a:uFillTx/>
                <a:latin typeface="Arial" panose="020B0604020202020204" pitchFamily="34" charset="0"/>
                <a:ea typeface="+mn-ea"/>
                <a:cs typeface="Arial" panose="020B0604020202020204" pitchFamily="34" charset="0"/>
              </a:rPr>
              <a:t>RSE</a:t>
            </a:r>
            <a:r>
              <a:rPr kumimoji="0" lang="fr-FR" sz="1100" b="1" i="0" u="none" strike="noStrike" kern="1200" cap="none" spc="0" normalizeH="0" baseline="0" noProof="0">
                <a:ln>
                  <a:noFill/>
                </a:ln>
                <a:solidFill>
                  <a:srgbClr val="1F1F1F">
                    <a:lumMod val="65000"/>
                    <a:lumOff val="35000"/>
                  </a:srgbClr>
                </a:solidFill>
                <a:effectLst/>
                <a:uLnTx/>
                <a:uFillTx/>
                <a:latin typeface="Arial" panose="020B0604020202020204" pitchFamily="34" charset="0"/>
                <a:ea typeface="+mn-ea"/>
                <a:cs typeface="Arial" panose="020B0604020202020204" pitchFamily="34" charset="0"/>
              </a:rPr>
              <a:t> :</a:t>
            </a:r>
          </a:p>
          <a:p>
            <a:pPr marL="360363" marR="0" lvl="0" indent="-171450" algn="just" defTabSz="914400" rtl="0" eaLnBrk="1" fontAlgn="auto" latinLnBrk="0" hangingPunct="1">
              <a:lnSpc>
                <a:spcPct val="100000"/>
              </a:lnSpc>
              <a:spcBef>
                <a:spcPts val="300"/>
              </a:spcBef>
              <a:spcAft>
                <a:spcPts val="0"/>
              </a:spcAft>
              <a:buClr>
                <a:srgbClr val="F5A243"/>
              </a:buClr>
              <a:buSzTx/>
              <a:buFont typeface="Courier New" panose="02070309020205020404" pitchFamily="49" charset="0"/>
              <a:buChar char="o"/>
              <a:tabLst/>
              <a:defRPr/>
            </a:pPr>
            <a:r>
              <a:rPr kumimoji="0" lang="fr-FR" sz="1100" b="0" i="0" u="none" strike="noStrike" kern="1200" cap="none" spc="0" normalizeH="0" baseline="0" noProof="0">
                <a:ln>
                  <a:noFill/>
                </a:ln>
                <a:solidFill>
                  <a:srgbClr val="1F1F1F">
                    <a:lumMod val="65000"/>
                    <a:lumOff val="35000"/>
                  </a:srgbClr>
                </a:solidFill>
                <a:effectLst/>
                <a:uLnTx/>
                <a:uFillTx/>
                <a:latin typeface="Arial" panose="020B0604020202020204" pitchFamily="34" charset="0"/>
                <a:ea typeface="+mn-ea"/>
                <a:cs typeface="Arial" panose="020B0604020202020204" pitchFamily="34" charset="0"/>
              </a:rPr>
              <a:t>Exemplarité</a:t>
            </a:r>
          </a:p>
          <a:p>
            <a:pPr marL="360363" marR="0" lvl="0" indent="-171450" algn="just" defTabSz="914400" rtl="0" eaLnBrk="1" fontAlgn="auto" latinLnBrk="0" hangingPunct="1">
              <a:lnSpc>
                <a:spcPct val="100000"/>
              </a:lnSpc>
              <a:spcBef>
                <a:spcPts val="0"/>
              </a:spcBef>
              <a:spcAft>
                <a:spcPts val="0"/>
              </a:spcAft>
              <a:buClr>
                <a:srgbClr val="F5A243"/>
              </a:buClr>
              <a:buSzTx/>
              <a:buFont typeface="Courier New" panose="02070309020205020404" pitchFamily="49" charset="0"/>
              <a:buChar char="o"/>
              <a:tabLst/>
              <a:defRPr/>
            </a:pPr>
            <a:r>
              <a:rPr kumimoji="0" lang="fr-FR" sz="1100" b="0" i="0" u="none" strike="noStrike" kern="1200" cap="none" spc="0" normalizeH="0" baseline="0" noProof="0">
                <a:ln>
                  <a:noFill/>
                </a:ln>
                <a:solidFill>
                  <a:srgbClr val="1F1F1F">
                    <a:lumMod val="65000"/>
                    <a:lumOff val="35000"/>
                  </a:srgbClr>
                </a:solidFill>
                <a:effectLst/>
                <a:uLnTx/>
                <a:uFillTx/>
                <a:latin typeface="Arial" panose="020B0604020202020204" pitchFamily="34" charset="0"/>
                <a:ea typeface="+mn-ea"/>
                <a:cs typeface="Arial" panose="020B0604020202020204" pitchFamily="34" charset="0"/>
              </a:rPr>
              <a:t>Bonnes pratiques</a:t>
            </a:r>
          </a:p>
          <a:p>
            <a:pPr marL="360363" marR="0" lvl="0" indent="-171450" algn="just" defTabSz="914400" rtl="0" eaLnBrk="1" fontAlgn="auto" latinLnBrk="0" hangingPunct="1">
              <a:lnSpc>
                <a:spcPct val="100000"/>
              </a:lnSpc>
              <a:spcBef>
                <a:spcPts val="0"/>
              </a:spcBef>
              <a:spcAft>
                <a:spcPts val="0"/>
              </a:spcAft>
              <a:buClr>
                <a:srgbClr val="F5A243"/>
              </a:buClr>
              <a:buSzTx/>
              <a:buFont typeface="Courier New" panose="02070309020205020404" pitchFamily="49" charset="0"/>
              <a:buChar char="o"/>
              <a:tabLst/>
              <a:defRPr/>
            </a:pPr>
            <a:r>
              <a:rPr kumimoji="0" lang="fr-FR" sz="1100" b="0" i="0" u="none" strike="noStrike" kern="1200" cap="none" spc="0" normalizeH="0" baseline="0" noProof="0">
                <a:ln>
                  <a:noFill/>
                </a:ln>
                <a:solidFill>
                  <a:srgbClr val="1F1F1F">
                    <a:lumMod val="65000"/>
                    <a:lumOff val="35000"/>
                  </a:srgbClr>
                </a:solidFill>
                <a:effectLst/>
                <a:uLnTx/>
                <a:uFillTx/>
                <a:latin typeface="Arial" panose="020B0604020202020204" pitchFamily="34" charset="0"/>
                <a:ea typeface="+mn-ea"/>
                <a:cs typeface="Arial" panose="020B0604020202020204" pitchFamily="34" charset="0"/>
              </a:rPr>
              <a:t>Innovation</a:t>
            </a:r>
          </a:p>
          <a:p>
            <a:pPr marL="360363" marR="0" lvl="0" indent="-171450" algn="just" defTabSz="914400" rtl="0" eaLnBrk="1" fontAlgn="auto" latinLnBrk="0" hangingPunct="1">
              <a:lnSpc>
                <a:spcPct val="100000"/>
              </a:lnSpc>
              <a:spcBef>
                <a:spcPts val="0"/>
              </a:spcBef>
              <a:spcAft>
                <a:spcPts val="0"/>
              </a:spcAft>
              <a:buClr>
                <a:srgbClr val="F5A243"/>
              </a:buClr>
              <a:buSzTx/>
              <a:buFont typeface="Courier New" panose="02070309020205020404" pitchFamily="49" charset="0"/>
              <a:buChar char="o"/>
              <a:tabLst/>
              <a:defRPr/>
            </a:pPr>
            <a:r>
              <a:rPr kumimoji="0" lang="fr-FR" sz="1100" b="0" i="0" u="none" strike="noStrike" kern="1200" cap="none" spc="0" normalizeH="0" baseline="0" noProof="0">
                <a:ln>
                  <a:noFill/>
                </a:ln>
                <a:solidFill>
                  <a:srgbClr val="1F1F1F">
                    <a:lumMod val="65000"/>
                    <a:lumOff val="35000"/>
                  </a:srgbClr>
                </a:solidFill>
                <a:effectLst/>
                <a:uLnTx/>
                <a:uFillTx/>
                <a:latin typeface="Arial" panose="020B0604020202020204" pitchFamily="34" charset="0"/>
                <a:ea typeface="+mn-ea"/>
                <a:cs typeface="Arial" panose="020B0604020202020204" pitchFamily="34" charset="0"/>
              </a:rPr>
              <a:t>Partenariat STPA</a:t>
            </a:r>
          </a:p>
        </p:txBody>
      </p:sp>
      <p:sp>
        <p:nvSpPr>
          <p:cNvPr id="70" name="Rectangle 69">
            <a:extLst>
              <a:ext uri="{FF2B5EF4-FFF2-40B4-BE49-F238E27FC236}">
                <a16:creationId xmlns:a16="http://schemas.microsoft.com/office/drawing/2014/main" id="{5026658A-28F2-ED81-F9A2-188723B21A46}"/>
              </a:ext>
            </a:extLst>
          </p:cNvPr>
          <p:cNvSpPr/>
          <p:nvPr/>
        </p:nvSpPr>
        <p:spPr>
          <a:xfrm>
            <a:off x="3259017" y="5615702"/>
            <a:ext cx="6580272" cy="60016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F5A243"/>
              </a:buClr>
              <a:buSzTx/>
              <a:buFontTx/>
              <a:buNone/>
              <a:tabLst/>
              <a:defRPr/>
            </a:pPr>
            <a:r>
              <a:rPr kumimoji="0" lang="fr-FR" sz="11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Nous souhaitons faire grandir notre collaboration.</a:t>
            </a:r>
          </a:p>
          <a:p>
            <a:pPr marL="0" marR="0" lvl="0" indent="0" algn="ctr" defTabSz="914400" rtl="0" eaLnBrk="1" fontAlgn="auto" latinLnBrk="0" hangingPunct="1">
              <a:lnSpc>
                <a:spcPct val="100000"/>
              </a:lnSpc>
              <a:spcBef>
                <a:spcPts val="0"/>
              </a:spcBef>
              <a:spcAft>
                <a:spcPts val="0"/>
              </a:spcAft>
              <a:buClr>
                <a:srgbClr val="F5A243"/>
              </a:buClr>
              <a:buSzTx/>
              <a:buFontTx/>
              <a:buNone/>
              <a:tabLst/>
              <a:defRPr/>
            </a:pPr>
            <a:r>
              <a:rPr kumimoji="0" lang="fr-FR" sz="11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La relation de confiance établie entre AUBAY et …………… est un atout majeur pour la réussite du développement de vos produits.</a:t>
            </a:r>
          </a:p>
        </p:txBody>
      </p:sp>
      <p:sp>
        <p:nvSpPr>
          <p:cNvPr id="14" name="Rectangle 13">
            <a:extLst>
              <a:ext uri="{FF2B5EF4-FFF2-40B4-BE49-F238E27FC236}">
                <a16:creationId xmlns:a16="http://schemas.microsoft.com/office/drawing/2014/main" id="{930455A5-B88D-0BB9-A635-CE6338A14119}"/>
              </a:ext>
            </a:extLst>
          </p:cNvPr>
          <p:cNvSpPr/>
          <p:nvPr/>
        </p:nvSpPr>
        <p:spPr>
          <a:xfrm>
            <a:off x="1971070" y="3669445"/>
            <a:ext cx="2109133" cy="938719"/>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F5A243"/>
              </a:buClr>
              <a:buSzTx/>
              <a:buFontTx/>
              <a:buNone/>
              <a:tabLst/>
              <a:defRPr/>
            </a:pPr>
            <a:r>
              <a:rPr kumimoji="0" lang="fr-FR" sz="1100" b="0" i="0" u="none" strike="noStrike" kern="1200" cap="none" spc="0" normalizeH="0" baseline="0" noProof="0">
                <a:ln>
                  <a:noFill/>
                </a:ln>
                <a:solidFill>
                  <a:srgbClr val="1F1F1F">
                    <a:lumMod val="65000"/>
                    <a:lumOff val="35000"/>
                  </a:srgbClr>
                </a:solidFill>
                <a:effectLst/>
                <a:uLnTx/>
                <a:uFillTx/>
                <a:latin typeface="Arial" panose="020B0604020202020204" pitchFamily="34" charset="0"/>
                <a:ea typeface="+mn-ea"/>
                <a:cs typeface="Arial" panose="020B0604020202020204" pitchFamily="34" charset="0"/>
              </a:rPr>
              <a:t>Nos consultants sont sélectionnés sur la base de </a:t>
            </a:r>
            <a:r>
              <a:rPr kumimoji="0" lang="fr-FR" sz="1100" b="1" i="0" u="none" strike="noStrike" kern="1200" cap="none" spc="0" normalizeH="0" baseline="0" noProof="0">
                <a:ln>
                  <a:noFill/>
                </a:ln>
                <a:solidFill>
                  <a:srgbClr val="EC6306"/>
                </a:solidFill>
                <a:effectLst/>
                <a:uLnTx/>
                <a:uFillTx/>
                <a:latin typeface="Arial" panose="020B0604020202020204" pitchFamily="34" charset="0"/>
                <a:ea typeface="+mn-ea"/>
                <a:cs typeface="Arial" panose="020B0604020202020204" pitchFamily="34" charset="0"/>
              </a:rPr>
              <a:t>qualités comportementales </a:t>
            </a:r>
            <a:r>
              <a:rPr kumimoji="0" lang="fr-FR" sz="1100" b="0" i="0" u="none" strike="noStrike" kern="1200" cap="none" spc="0" normalizeH="0" baseline="0" noProof="0">
                <a:ln>
                  <a:noFill/>
                </a:ln>
                <a:solidFill>
                  <a:srgbClr val="1F1F1F">
                    <a:lumMod val="65000"/>
                    <a:lumOff val="35000"/>
                  </a:srgbClr>
                </a:solidFill>
                <a:effectLst/>
                <a:uLnTx/>
                <a:uFillTx/>
                <a:latin typeface="Arial" panose="020B0604020202020204" pitchFamily="34" charset="0"/>
                <a:ea typeface="+mn-ea"/>
                <a:cs typeface="Arial" panose="020B0604020202020204" pitchFamily="34" charset="0"/>
              </a:rPr>
              <a:t>(posture collaborative, implication, ..).</a:t>
            </a:r>
          </a:p>
        </p:txBody>
      </p:sp>
      <p:sp>
        <p:nvSpPr>
          <p:cNvPr id="17" name="Rectangle 16">
            <a:extLst>
              <a:ext uri="{FF2B5EF4-FFF2-40B4-BE49-F238E27FC236}">
                <a16:creationId xmlns:a16="http://schemas.microsoft.com/office/drawing/2014/main" id="{AA813D99-11FC-B186-D75B-10244EA8DB2F}"/>
              </a:ext>
            </a:extLst>
          </p:cNvPr>
          <p:cNvSpPr/>
          <p:nvPr/>
        </p:nvSpPr>
        <p:spPr>
          <a:xfrm>
            <a:off x="9746205" y="1865634"/>
            <a:ext cx="1990077" cy="938719"/>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F5A243"/>
              </a:buClr>
              <a:buSzTx/>
              <a:buFontTx/>
              <a:buNone/>
              <a:tabLst/>
              <a:defRPr/>
            </a:pPr>
            <a:r>
              <a:rPr kumimoji="0" lang="fr-FR" sz="1100" b="0" i="0" u="none" strike="noStrike" kern="1200" cap="none" spc="0" normalizeH="0" baseline="0" noProof="0">
                <a:ln>
                  <a:noFill/>
                </a:ln>
                <a:solidFill>
                  <a:srgbClr val="1F1F1F">
                    <a:lumMod val="65000"/>
                    <a:lumOff val="35000"/>
                  </a:srgbClr>
                </a:solidFill>
                <a:effectLst/>
                <a:uLnTx/>
                <a:uFillTx/>
                <a:latin typeface="Arial" panose="020B0604020202020204" pitchFamily="34" charset="0"/>
                <a:ea typeface="+mn-ea"/>
                <a:cs typeface="Arial" panose="020B0604020202020204" pitchFamily="34" charset="0"/>
              </a:rPr>
              <a:t>L’équipe </a:t>
            </a:r>
            <a:r>
              <a:rPr kumimoji="0" lang="fr-FR" sz="1100" b="1" i="0" u="none" strike="noStrike" kern="1200" cap="none" spc="0" normalizeH="0" baseline="0" noProof="0">
                <a:ln>
                  <a:noFill/>
                </a:ln>
                <a:solidFill>
                  <a:srgbClr val="EC6306"/>
                </a:solidFill>
                <a:effectLst/>
                <a:uLnTx/>
                <a:uFillTx/>
                <a:latin typeface="Arial" panose="020B0604020202020204" pitchFamily="34" charset="0"/>
                <a:ea typeface="+mn-ea"/>
                <a:cs typeface="Arial" panose="020B0604020202020204" pitchFamily="34" charset="0"/>
              </a:rPr>
              <a:t>commerciale</a:t>
            </a:r>
            <a:r>
              <a:rPr kumimoji="0" lang="fr-FR" sz="1100" b="0" i="0" u="none" strike="noStrike" kern="1200" cap="none" spc="0" normalizeH="0" baseline="0" noProof="0">
                <a:ln>
                  <a:noFill/>
                </a:ln>
                <a:solidFill>
                  <a:srgbClr val="1F1F1F">
                    <a:lumMod val="65000"/>
                    <a:lumOff val="35000"/>
                  </a:srgbClr>
                </a:solidFill>
                <a:effectLst/>
                <a:uLnTx/>
                <a:uFillTx/>
                <a:latin typeface="Arial" panose="020B0604020202020204" pitchFamily="34" charset="0"/>
                <a:ea typeface="+mn-ea"/>
                <a:cs typeface="Arial" panose="020B0604020202020204" pitchFamily="34" charset="0"/>
              </a:rPr>
              <a:t> et de </a:t>
            </a:r>
            <a:r>
              <a:rPr kumimoji="0" lang="fr-FR" sz="1100" b="1" i="0" u="none" strike="noStrike" kern="1200" cap="none" spc="0" normalizeH="0" baseline="0" noProof="0">
                <a:ln>
                  <a:noFill/>
                </a:ln>
                <a:solidFill>
                  <a:srgbClr val="EC6306"/>
                </a:solidFill>
                <a:effectLst/>
                <a:uLnTx/>
                <a:uFillTx/>
                <a:latin typeface="Arial" panose="020B0604020202020204" pitchFamily="34" charset="0"/>
                <a:ea typeface="+mn-ea"/>
                <a:cs typeface="Arial" panose="020B0604020202020204" pitchFamily="34" charset="0"/>
              </a:rPr>
              <a:t>pilotage</a:t>
            </a:r>
            <a:r>
              <a:rPr kumimoji="0" lang="fr-FR" sz="1100" b="0" i="0" u="none" strike="noStrike" kern="1200" cap="none" spc="0" normalizeH="0" baseline="0" noProof="0">
                <a:ln>
                  <a:noFill/>
                </a:ln>
                <a:solidFill>
                  <a:srgbClr val="1F1F1F">
                    <a:lumMod val="65000"/>
                    <a:lumOff val="35000"/>
                  </a:srgbClr>
                </a:solidFill>
                <a:effectLst/>
                <a:uLnTx/>
                <a:uFillTx/>
                <a:latin typeface="Arial" panose="020B0604020202020204" pitchFamily="34" charset="0"/>
                <a:ea typeface="+mn-ea"/>
                <a:cs typeface="Arial" panose="020B0604020202020204" pitchFamily="34" charset="0"/>
              </a:rPr>
              <a:t> </a:t>
            </a:r>
            <a:r>
              <a:rPr kumimoji="0" lang="fr-FR" sz="1100" b="0" i="0" u="none" strike="noStrike" kern="1200" cap="none" spc="0" normalizeH="0" baseline="0" noProof="0" err="1">
                <a:ln>
                  <a:noFill/>
                </a:ln>
                <a:solidFill>
                  <a:srgbClr val="1F1F1F">
                    <a:lumMod val="65000"/>
                    <a:lumOff val="35000"/>
                  </a:srgbClr>
                </a:solidFill>
                <a:effectLst/>
                <a:uLnTx/>
                <a:uFillTx/>
                <a:latin typeface="Arial" panose="020B0604020202020204" pitchFamily="34" charset="0"/>
                <a:ea typeface="+mn-ea"/>
                <a:cs typeface="Arial" panose="020B0604020202020204" pitchFamily="34" charset="0"/>
              </a:rPr>
              <a:t>Aubay</a:t>
            </a:r>
            <a:r>
              <a:rPr kumimoji="0" lang="fr-FR" sz="1100" b="0" i="0" u="none" strike="noStrike" kern="1200" cap="none" spc="0" normalizeH="0" baseline="0" noProof="0">
                <a:ln>
                  <a:noFill/>
                </a:ln>
                <a:solidFill>
                  <a:srgbClr val="1F1F1F">
                    <a:lumMod val="65000"/>
                    <a:lumOff val="35000"/>
                  </a:srgbClr>
                </a:solidFill>
                <a:effectLst/>
                <a:uLnTx/>
                <a:uFillTx/>
                <a:latin typeface="Arial" panose="020B0604020202020204" pitchFamily="34" charset="0"/>
                <a:ea typeface="+mn-ea"/>
                <a:cs typeface="Arial" panose="020B0604020202020204" pitchFamily="34" charset="0"/>
              </a:rPr>
              <a:t> est une équipe </a:t>
            </a:r>
            <a:r>
              <a:rPr kumimoji="0" lang="fr-FR" sz="1100" b="1" i="0" u="none" strike="noStrike" kern="1200" cap="none" spc="0" normalizeH="0" baseline="0" noProof="0">
                <a:ln>
                  <a:noFill/>
                </a:ln>
                <a:solidFill>
                  <a:srgbClr val="EC6306"/>
                </a:solidFill>
                <a:effectLst/>
                <a:uLnTx/>
                <a:uFillTx/>
                <a:latin typeface="Arial" panose="020B0604020202020204" pitchFamily="34" charset="0"/>
                <a:ea typeface="+mn-ea"/>
                <a:cs typeface="Arial" panose="020B0604020202020204" pitchFamily="34" charset="0"/>
              </a:rPr>
              <a:t>mobilisée</a:t>
            </a:r>
            <a:r>
              <a:rPr kumimoji="0" lang="fr-FR" sz="1100" b="0" i="0" u="none" strike="noStrike" kern="1200" cap="none" spc="0" normalizeH="0" baseline="0" noProof="0">
                <a:ln>
                  <a:noFill/>
                </a:ln>
                <a:solidFill>
                  <a:srgbClr val="1F1F1F">
                    <a:lumMod val="65000"/>
                    <a:lumOff val="35000"/>
                  </a:srgbClr>
                </a:solidFill>
                <a:effectLst/>
                <a:uLnTx/>
                <a:uFillTx/>
                <a:latin typeface="Arial" panose="020B0604020202020204" pitchFamily="34" charset="0"/>
                <a:ea typeface="+mn-ea"/>
                <a:cs typeface="Arial" panose="020B0604020202020204" pitchFamily="34" charset="0"/>
              </a:rPr>
              <a:t> et </a:t>
            </a:r>
            <a:r>
              <a:rPr kumimoji="0" lang="fr-FR" sz="1100" b="1" i="0" u="none" strike="noStrike" kern="1200" cap="none" spc="0" normalizeH="0" baseline="0" noProof="0">
                <a:ln>
                  <a:noFill/>
                </a:ln>
                <a:solidFill>
                  <a:srgbClr val="EC6306"/>
                </a:solidFill>
                <a:effectLst/>
                <a:uLnTx/>
                <a:uFillTx/>
                <a:latin typeface="Arial" panose="020B0604020202020204" pitchFamily="34" charset="0"/>
                <a:ea typeface="+mn-ea"/>
                <a:cs typeface="Arial" panose="020B0604020202020204" pitchFamily="34" charset="0"/>
              </a:rPr>
              <a:t>expérimentée</a:t>
            </a:r>
            <a:r>
              <a:rPr kumimoji="0" lang="fr-FR" sz="1100" b="0" i="0" u="none" strike="noStrike" kern="1200" cap="none" spc="0" normalizeH="0" baseline="0" noProof="0">
                <a:ln>
                  <a:noFill/>
                </a:ln>
                <a:solidFill>
                  <a:srgbClr val="1F1F1F">
                    <a:lumMod val="65000"/>
                    <a:lumOff val="35000"/>
                  </a:srgbClr>
                </a:solidFill>
                <a:effectLst/>
                <a:uLnTx/>
                <a:uFillTx/>
                <a:latin typeface="Arial" panose="020B0604020202020204" pitchFamily="34" charset="0"/>
                <a:ea typeface="+mn-ea"/>
                <a:cs typeface="Arial" panose="020B0604020202020204" pitchFamily="34" charset="0"/>
              </a:rPr>
              <a:t> au contexte </a:t>
            </a:r>
            <a:r>
              <a:rPr kumimoji="0" lang="fr-FR" sz="1100" b="1" i="0" u="none" strike="noStrike" kern="1200" cap="none" spc="0" normalizeH="0" baseline="0" noProof="0" err="1">
                <a:ln>
                  <a:noFill/>
                </a:ln>
                <a:solidFill>
                  <a:srgbClr val="EC6306"/>
                </a:solidFill>
                <a:effectLst/>
                <a:uLnTx/>
                <a:uFillTx/>
                <a:latin typeface="Arial" panose="020B0604020202020204" pitchFamily="34" charset="0"/>
                <a:ea typeface="+mn-ea"/>
                <a:cs typeface="Arial" panose="020B0604020202020204" pitchFamily="34" charset="0"/>
              </a:rPr>
              <a:t>xxxxx</a:t>
            </a:r>
            <a:r>
              <a:rPr kumimoji="0" lang="fr-FR" sz="1100" b="1" i="0" u="none" strike="noStrike" kern="1200" cap="none" spc="0" normalizeH="0" baseline="0" noProof="0">
                <a:ln>
                  <a:noFill/>
                </a:ln>
                <a:solidFill>
                  <a:srgbClr val="EC6306"/>
                </a:solidFill>
                <a:effectLst/>
                <a:uLnTx/>
                <a:uFillTx/>
                <a:latin typeface="Arial" panose="020B0604020202020204" pitchFamily="34" charset="0"/>
                <a:ea typeface="+mn-ea"/>
                <a:cs typeface="Arial" panose="020B0604020202020204" pitchFamily="34" charset="0"/>
              </a:rPr>
              <a:t> </a:t>
            </a:r>
            <a:r>
              <a:rPr kumimoji="0" lang="fr-FR" sz="1100" b="1" i="0" u="none" strike="noStrike" kern="1200" cap="none" spc="0" normalizeH="0" baseline="0" noProof="0">
                <a:ln>
                  <a:noFill/>
                </a:ln>
                <a:solidFill>
                  <a:srgbClr val="EC6306"/>
                </a:solidFill>
                <a:effectLst/>
                <a:highlight>
                  <a:srgbClr val="FFFF00"/>
                </a:highlight>
                <a:uLnTx/>
                <a:uFillTx/>
                <a:latin typeface="Arial" panose="020B0604020202020204" pitchFamily="34" charset="0"/>
                <a:ea typeface="+mn-ea"/>
                <a:cs typeface="Arial" panose="020B0604020202020204" pitchFamily="34" charset="0"/>
              </a:rPr>
              <a:t>(nom du client)</a:t>
            </a:r>
            <a:endParaRPr kumimoji="0" lang="fr-FR" sz="1100" b="0" i="0" u="none" strike="noStrike" kern="1200" cap="none" spc="0" normalizeH="0" baseline="0" noProof="0">
              <a:ln>
                <a:noFill/>
              </a:ln>
              <a:solidFill>
                <a:srgbClr val="1F1F1F">
                  <a:lumMod val="65000"/>
                  <a:lumOff val="35000"/>
                </a:srgbClr>
              </a:solidFill>
              <a:effectLst/>
              <a:highlight>
                <a:srgbClr val="FFFF00"/>
              </a:highlight>
              <a:uLnTx/>
              <a:uFillTx/>
              <a:latin typeface="Arial" panose="020B0604020202020204" pitchFamily="34" charset="0"/>
              <a:ea typeface="+mn-ea"/>
              <a:cs typeface="Arial" panose="020B0604020202020204" pitchFamily="34" charset="0"/>
            </a:endParaRPr>
          </a:p>
        </p:txBody>
      </p:sp>
      <p:sp>
        <p:nvSpPr>
          <p:cNvPr id="20" name="Rectangle 19">
            <a:extLst>
              <a:ext uri="{FF2B5EF4-FFF2-40B4-BE49-F238E27FC236}">
                <a16:creationId xmlns:a16="http://schemas.microsoft.com/office/drawing/2014/main" id="{53A86878-4599-7D79-FCFB-1845F9233060}"/>
              </a:ext>
            </a:extLst>
          </p:cNvPr>
          <p:cNvSpPr/>
          <p:nvPr/>
        </p:nvSpPr>
        <p:spPr>
          <a:xfrm>
            <a:off x="3602413" y="1865634"/>
            <a:ext cx="1893300" cy="769441"/>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F5A243"/>
              </a:buClr>
              <a:buSzTx/>
              <a:buFontTx/>
              <a:buNone/>
              <a:tabLst/>
              <a:defRPr/>
            </a:pPr>
            <a:r>
              <a:rPr kumimoji="0" lang="fr-FR" sz="1100" b="1" i="0" u="none" strike="noStrike" kern="1200" cap="none" spc="0" normalizeH="0" baseline="0" noProof="0">
                <a:ln>
                  <a:noFill/>
                </a:ln>
                <a:solidFill>
                  <a:srgbClr val="EC6306"/>
                </a:solidFill>
                <a:effectLst/>
                <a:highlight>
                  <a:srgbClr val="FFFF00"/>
                </a:highlight>
                <a:uLnTx/>
                <a:uFillTx/>
                <a:latin typeface="Arial" panose="020B0604020202020204" pitchFamily="34" charset="0"/>
                <a:ea typeface="+mn-ea"/>
                <a:cs typeface="Arial" panose="020B0604020202020204" pitchFamily="34" charset="0"/>
              </a:rPr>
              <a:t>80 %</a:t>
            </a:r>
            <a:r>
              <a:rPr kumimoji="0" lang="fr-FR" sz="1100" b="1" i="0" u="none" strike="noStrike" kern="1200" cap="none" spc="0" normalizeH="0" baseline="0" noProof="0">
                <a:ln>
                  <a:noFill/>
                </a:ln>
                <a:solidFill>
                  <a:srgbClr val="EC6306"/>
                </a:solidFill>
                <a:effectLst/>
                <a:uLnTx/>
                <a:uFillTx/>
                <a:latin typeface="Arial" panose="020B0604020202020204" pitchFamily="34" charset="0"/>
                <a:ea typeface="+mn-ea"/>
                <a:cs typeface="Arial" panose="020B0604020202020204" pitchFamily="34" charset="0"/>
              </a:rPr>
              <a:t> </a:t>
            </a:r>
            <a:r>
              <a:rPr kumimoji="0" lang="fr-FR" sz="1100" b="0" i="0" u="none" strike="noStrike" kern="1200" cap="none" spc="0" normalizeH="0" baseline="0" noProof="0">
                <a:ln>
                  <a:noFill/>
                </a:ln>
                <a:solidFill>
                  <a:srgbClr val="1F1F1F">
                    <a:lumMod val="65000"/>
                    <a:lumOff val="35000"/>
                  </a:srgbClr>
                </a:solidFill>
                <a:effectLst/>
                <a:uLnTx/>
                <a:uFillTx/>
                <a:latin typeface="Arial" panose="020B0604020202020204" pitchFamily="34" charset="0"/>
                <a:ea typeface="+mn-ea"/>
                <a:cs typeface="Arial" panose="020B0604020202020204" pitchFamily="34" charset="0"/>
              </a:rPr>
              <a:t>des activités </a:t>
            </a:r>
            <a:r>
              <a:rPr kumimoji="0" lang="fr-FR" sz="1100" b="0" i="0" u="none" strike="noStrike" kern="1200" cap="none" spc="0" normalizeH="0" baseline="0" noProof="0" err="1">
                <a:ln>
                  <a:noFill/>
                </a:ln>
                <a:solidFill>
                  <a:srgbClr val="1F1F1F">
                    <a:lumMod val="65000"/>
                    <a:lumOff val="35000"/>
                  </a:srgbClr>
                </a:solidFill>
                <a:effectLst/>
                <a:uLnTx/>
                <a:uFillTx/>
                <a:latin typeface="Arial" panose="020B0604020202020204" pitchFamily="34" charset="0"/>
                <a:ea typeface="+mn-ea"/>
                <a:cs typeface="Arial" panose="020B0604020202020204" pitchFamily="34" charset="0"/>
              </a:rPr>
              <a:t>Aubay</a:t>
            </a:r>
            <a:r>
              <a:rPr kumimoji="0" lang="fr-FR" sz="1100" b="0" i="0" u="none" strike="noStrike" kern="1200" cap="none" spc="0" normalizeH="0" baseline="0" noProof="0">
                <a:ln>
                  <a:noFill/>
                </a:ln>
                <a:solidFill>
                  <a:srgbClr val="1F1F1F">
                    <a:lumMod val="65000"/>
                    <a:lumOff val="35000"/>
                  </a:srgbClr>
                </a:solidFill>
                <a:effectLst/>
                <a:uLnTx/>
                <a:uFillTx/>
                <a:latin typeface="Arial" panose="020B0604020202020204" pitchFamily="34" charset="0"/>
                <a:ea typeface="+mn-ea"/>
                <a:cs typeface="Arial" panose="020B0604020202020204" pitchFamily="34" charset="0"/>
              </a:rPr>
              <a:t> couvrent le </a:t>
            </a:r>
            <a:r>
              <a:rPr kumimoji="0" lang="fr-FR" sz="1100" b="1" i="0" u="none" strike="noStrike" kern="1200" cap="none" spc="0" normalizeH="0" baseline="0" noProof="0">
                <a:ln>
                  <a:noFill/>
                </a:ln>
                <a:solidFill>
                  <a:srgbClr val="EC6306"/>
                </a:solidFill>
                <a:effectLst/>
                <a:uLnTx/>
                <a:uFillTx/>
                <a:latin typeface="Arial" panose="020B0604020202020204" pitchFamily="34" charset="0"/>
                <a:ea typeface="+mn-ea"/>
                <a:cs typeface="Arial" panose="020B0604020202020204" pitchFamily="34" charset="0"/>
              </a:rPr>
              <a:t>périmètre</a:t>
            </a:r>
            <a:r>
              <a:rPr kumimoji="0" lang="fr-FR" sz="1100" b="0" i="0" u="none" strike="noStrike" kern="1200" cap="none" spc="0" normalizeH="0" baseline="0" noProof="0">
                <a:ln>
                  <a:noFill/>
                </a:ln>
                <a:solidFill>
                  <a:srgbClr val="1F1F1F">
                    <a:lumMod val="65000"/>
                    <a:lumOff val="35000"/>
                  </a:srgbClr>
                </a:solidFill>
                <a:effectLst/>
                <a:uLnTx/>
                <a:uFillTx/>
                <a:latin typeface="Arial" panose="020B0604020202020204" pitchFamily="34" charset="0"/>
                <a:ea typeface="+mn-ea"/>
                <a:cs typeface="Arial" panose="020B0604020202020204" pitchFamily="34" charset="0"/>
              </a:rPr>
              <a:t> d’intervention de la </a:t>
            </a:r>
            <a:r>
              <a:rPr kumimoji="0" lang="fr-FR" sz="1100" b="1" i="0" u="none" strike="noStrike" kern="1200" cap="none" spc="0" normalizeH="0" baseline="0" noProof="0">
                <a:ln>
                  <a:noFill/>
                </a:ln>
                <a:solidFill>
                  <a:srgbClr val="EC6306"/>
                </a:solidFill>
                <a:effectLst/>
                <a:uLnTx/>
                <a:uFillTx/>
                <a:latin typeface="Arial" panose="020B0604020202020204" pitchFamily="34" charset="0"/>
                <a:ea typeface="+mn-ea"/>
                <a:cs typeface="Arial" panose="020B0604020202020204" pitchFamily="34" charset="0"/>
              </a:rPr>
              <a:t>présente consultation</a:t>
            </a:r>
          </a:p>
        </p:txBody>
      </p:sp>
      <p:sp>
        <p:nvSpPr>
          <p:cNvPr id="22" name="Rectangle 21">
            <a:extLst>
              <a:ext uri="{FF2B5EF4-FFF2-40B4-BE49-F238E27FC236}">
                <a16:creationId xmlns:a16="http://schemas.microsoft.com/office/drawing/2014/main" id="{97A790D7-9457-1CA2-537A-0D18C6ECA887}"/>
              </a:ext>
            </a:extLst>
          </p:cNvPr>
          <p:cNvSpPr/>
          <p:nvPr/>
        </p:nvSpPr>
        <p:spPr>
          <a:xfrm>
            <a:off x="520892" y="1865634"/>
            <a:ext cx="1880821" cy="1107996"/>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F5A243"/>
              </a:buClr>
              <a:buSzTx/>
              <a:buFontTx/>
              <a:buNone/>
              <a:tabLst/>
              <a:defRPr/>
            </a:pPr>
            <a:r>
              <a:rPr kumimoji="0" lang="fr-FR" sz="1100" b="0" i="0" u="none" strike="noStrike" kern="1200" cap="none" spc="0" normalizeH="0" baseline="0" noProof="0" err="1">
                <a:ln>
                  <a:noFill/>
                </a:ln>
                <a:solidFill>
                  <a:srgbClr val="1F1F1F">
                    <a:lumMod val="65000"/>
                    <a:lumOff val="35000"/>
                  </a:srgbClr>
                </a:solidFill>
                <a:effectLst/>
                <a:uLnTx/>
                <a:uFillTx/>
                <a:latin typeface="Arial" panose="020B0604020202020204" pitchFamily="34" charset="0"/>
                <a:ea typeface="+mn-ea"/>
                <a:cs typeface="Arial" panose="020B0604020202020204" pitchFamily="34" charset="0"/>
              </a:rPr>
              <a:t>Aubay</a:t>
            </a:r>
            <a:r>
              <a:rPr kumimoji="0" lang="fr-FR" sz="1100" b="0" i="0" u="none" strike="noStrike" kern="1200" cap="none" spc="0" normalizeH="0" baseline="0" noProof="0">
                <a:ln>
                  <a:noFill/>
                </a:ln>
                <a:solidFill>
                  <a:srgbClr val="1F1F1F">
                    <a:lumMod val="65000"/>
                    <a:lumOff val="35000"/>
                  </a:srgbClr>
                </a:solidFill>
                <a:effectLst/>
                <a:uLnTx/>
                <a:uFillTx/>
                <a:latin typeface="Arial" panose="020B0604020202020204" pitchFamily="34" charset="0"/>
                <a:ea typeface="+mn-ea"/>
                <a:cs typeface="Arial" panose="020B0604020202020204" pitchFamily="34" charset="0"/>
              </a:rPr>
              <a:t> est un acteur </a:t>
            </a:r>
            <a:r>
              <a:rPr kumimoji="0" lang="fr-FR" sz="1100" b="1" i="0" u="none" strike="noStrike" kern="1200" cap="none" spc="0" normalizeH="0" baseline="0" noProof="0">
                <a:ln>
                  <a:noFill/>
                </a:ln>
                <a:solidFill>
                  <a:srgbClr val="EC6306"/>
                </a:solidFill>
                <a:effectLst/>
                <a:uLnTx/>
                <a:uFillTx/>
                <a:latin typeface="Arial" panose="020B0604020202020204" pitchFamily="34" charset="0"/>
                <a:ea typeface="+mn-ea"/>
                <a:cs typeface="Arial" panose="020B0604020202020204" pitchFamily="34" charset="0"/>
              </a:rPr>
              <a:t>spécialisé</a:t>
            </a:r>
            <a:r>
              <a:rPr kumimoji="0" lang="fr-FR" sz="1100" b="0" i="0" u="none" strike="noStrike" kern="1200" cap="none" spc="0" normalizeH="0" baseline="0" noProof="0">
                <a:ln>
                  <a:noFill/>
                </a:ln>
                <a:solidFill>
                  <a:srgbClr val="1F1F1F">
                    <a:lumMod val="65000"/>
                    <a:lumOff val="35000"/>
                  </a:srgbClr>
                </a:solidFill>
                <a:effectLst/>
                <a:uLnTx/>
                <a:uFillTx/>
                <a:latin typeface="Arial" panose="020B0604020202020204" pitchFamily="34" charset="0"/>
                <a:ea typeface="+mn-ea"/>
                <a:cs typeface="Arial" panose="020B0604020202020204" pitchFamily="34" charset="0"/>
              </a:rPr>
              <a:t> sur le secteur </a:t>
            </a:r>
            <a:r>
              <a:rPr kumimoji="0" lang="fr-FR" sz="1100" b="1" i="0" u="none" strike="noStrike" kern="1200" cap="none" spc="0" normalizeH="0" baseline="0" noProof="0">
                <a:ln>
                  <a:noFill/>
                </a:ln>
                <a:solidFill>
                  <a:srgbClr val="EC6306"/>
                </a:solidFill>
                <a:effectLst/>
                <a:uLnTx/>
                <a:uFillTx/>
                <a:latin typeface="Arial" panose="020B0604020202020204" pitchFamily="34" charset="0"/>
                <a:ea typeface="+mn-ea"/>
                <a:cs typeface="Arial" panose="020B0604020202020204" pitchFamily="34" charset="0"/>
              </a:rPr>
              <a:t>Banque et Assurance</a:t>
            </a:r>
            <a:r>
              <a:rPr kumimoji="0" lang="fr-FR" sz="1100" b="0" i="0" u="none" strike="noStrike" kern="1200" cap="none" spc="0" normalizeH="0" baseline="0" noProof="0">
                <a:ln>
                  <a:noFill/>
                </a:ln>
                <a:solidFill>
                  <a:srgbClr val="EC6306"/>
                </a:solidFill>
                <a:effectLst/>
                <a:uLnTx/>
                <a:uFillTx/>
                <a:latin typeface="Arial" panose="020B0604020202020204" pitchFamily="34" charset="0"/>
                <a:ea typeface="+mn-ea"/>
                <a:cs typeface="Arial" panose="020B0604020202020204" pitchFamily="34" charset="0"/>
              </a:rPr>
              <a:t>. </a:t>
            </a:r>
            <a:br>
              <a:rPr kumimoji="0" lang="fr-FR" sz="1100" b="0" i="0" u="none" strike="noStrike" kern="1200" cap="none" spc="0" normalizeH="0" baseline="0" noProof="0">
                <a:ln>
                  <a:noFill/>
                </a:ln>
                <a:solidFill>
                  <a:srgbClr val="1F1F1F">
                    <a:lumMod val="65000"/>
                    <a:lumOff val="35000"/>
                  </a:srgbClr>
                </a:solidFill>
                <a:effectLst/>
                <a:uLnTx/>
                <a:uFillTx/>
                <a:latin typeface="Arial" panose="020B0604020202020204" pitchFamily="34" charset="0"/>
                <a:ea typeface="+mn-ea"/>
                <a:cs typeface="Arial" panose="020B0604020202020204" pitchFamily="34" charset="0"/>
              </a:rPr>
            </a:br>
            <a:r>
              <a:rPr kumimoji="0" lang="fr-FR" sz="1100" b="0" i="0" u="none" strike="noStrike" kern="1200" cap="none" spc="0" normalizeH="0" baseline="0" noProof="0">
                <a:ln>
                  <a:noFill/>
                </a:ln>
                <a:solidFill>
                  <a:srgbClr val="1F1F1F">
                    <a:lumMod val="65000"/>
                    <a:lumOff val="35000"/>
                  </a:srgbClr>
                </a:solidFill>
                <a:effectLst/>
                <a:highlight>
                  <a:srgbClr val="FFFF00"/>
                </a:highlight>
                <a:uLnTx/>
                <a:uFillTx/>
                <a:latin typeface="Arial" panose="020B0604020202020204" pitchFamily="34" charset="0"/>
                <a:ea typeface="+mn-ea"/>
                <a:cs typeface="Arial" panose="020B0604020202020204" pitchFamily="34" charset="0"/>
              </a:rPr>
              <a:t>~16 M€ en 2023 réalisé sur des activités </a:t>
            </a:r>
            <a:r>
              <a:rPr kumimoji="0" lang="fr-FR" sz="1100" b="1" i="0" u="none" strike="noStrike" kern="1200" cap="none" spc="0" normalizeH="0" baseline="0" noProof="0">
                <a:ln>
                  <a:noFill/>
                </a:ln>
                <a:solidFill>
                  <a:srgbClr val="EC6306"/>
                </a:solidFill>
                <a:effectLst/>
                <a:highlight>
                  <a:srgbClr val="FFFF00"/>
                </a:highlight>
                <a:uLnTx/>
                <a:uFillTx/>
                <a:latin typeface="Arial" panose="020B0604020202020204" pitchFamily="34" charset="0"/>
                <a:ea typeface="+mn-ea"/>
                <a:cs typeface="Arial" panose="020B0604020202020204" pitchFamily="34" charset="0"/>
              </a:rPr>
              <a:t>d’assurance-crédit</a:t>
            </a:r>
          </a:p>
        </p:txBody>
      </p:sp>
      <p:sp>
        <p:nvSpPr>
          <p:cNvPr id="2" name="Espace réservé du texte 2">
            <a:extLst>
              <a:ext uri="{FF2B5EF4-FFF2-40B4-BE49-F238E27FC236}">
                <a16:creationId xmlns:a16="http://schemas.microsoft.com/office/drawing/2014/main" id="{137C0B42-1BD2-0954-6E65-B2957ABA7A13}"/>
              </a:ext>
            </a:extLst>
          </p:cNvPr>
          <p:cNvSpPr txBox="1">
            <a:spLocks/>
          </p:cNvSpPr>
          <p:nvPr/>
        </p:nvSpPr>
        <p:spPr>
          <a:xfrm>
            <a:off x="376774" y="203208"/>
            <a:ext cx="10104377" cy="179852"/>
          </a:xfrm>
          <a:prstGeom prst="rect">
            <a:avLst/>
          </a:prstGeom>
        </p:spPr>
        <p:txBody>
          <a:bodyPr anchor="ctr">
            <a:noAutofit/>
          </a:bodyPr>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1200" b="1" i="0" u="none" strike="noStrike" kern="1200" cap="none" spc="0" normalizeH="0" baseline="0" noProof="0">
                <a:ln>
                  <a:noFill/>
                </a:ln>
                <a:solidFill>
                  <a:srgbClr val="1F1F1F">
                    <a:lumMod val="75000"/>
                    <a:lumOff val="25000"/>
                  </a:srgbClr>
                </a:solidFill>
                <a:effectLst/>
                <a:uLnTx/>
                <a:uFillTx/>
                <a:latin typeface="Roboto"/>
                <a:ea typeface="+mn-ea"/>
                <a:cs typeface="+mn-cs"/>
              </a:rPr>
              <a:t>Notre offre</a:t>
            </a:r>
          </a:p>
        </p:txBody>
      </p:sp>
      <p:sp>
        <p:nvSpPr>
          <p:cNvPr id="4" name="Espace réservé du texte 1">
            <a:extLst>
              <a:ext uri="{FF2B5EF4-FFF2-40B4-BE49-F238E27FC236}">
                <a16:creationId xmlns:a16="http://schemas.microsoft.com/office/drawing/2014/main" id="{BEF94E2D-637D-1E01-6AFE-0DDE301B9362}"/>
              </a:ext>
            </a:extLst>
          </p:cNvPr>
          <p:cNvSpPr txBox="1">
            <a:spLocks/>
          </p:cNvSpPr>
          <p:nvPr/>
        </p:nvSpPr>
        <p:spPr>
          <a:xfrm>
            <a:off x="376773" y="392353"/>
            <a:ext cx="10104377" cy="2361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1400" b="0" i="0" u="none" strike="noStrike" kern="1200" cap="none" spc="0" normalizeH="0" baseline="0" noProof="0">
                <a:ln>
                  <a:noFill/>
                </a:ln>
                <a:solidFill>
                  <a:srgbClr val="E5430D"/>
                </a:solidFill>
                <a:effectLst/>
                <a:uLnTx/>
                <a:uFillTx/>
                <a:latin typeface="Roboto"/>
                <a:ea typeface="+mn-ea"/>
                <a:cs typeface="+mn-cs"/>
              </a:rPr>
              <a:t>Pour réussir ensemble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1400" b="0" i="0" u="none" strike="noStrike" kern="1200" cap="none" spc="0" normalizeH="0" baseline="0" noProof="0">
              <a:ln>
                <a:noFill/>
              </a:ln>
              <a:solidFill>
                <a:srgbClr val="E5430D"/>
              </a:solidFill>
              <a:effectLst/>
              <a:uLnTx/>
              <a:uFillTx/>
              <a:latin typeface="Roboto"/>
              <a:ea typeface="+mn-ea"/>
              <a:cs typeface="+mn-cs"/>
            </a:endParaRPr>
          </a:p>
        </p:txBody>
      </p:sp>
      <p:sp>
        <p:nvSpPr>
          <p:cNvPr id="19" name="Rectangle 18">
            <a:extLst>
              <a:ext uri="{FF2B5EF4-FFF2-40B4-BE49-F238E27FC236}">
                <a16:creationId xmlns:a16="http://schemas.microsoft.com/office/drawing/2014/main" id="{8F4F1F67-011F-9B7C-F002-356803A0DFF9}"/>
              </a:ext>
            </a:extLst>
          </p:cNvPr>
          <p:cNvSpPr/>
          <p:nvPr/>
        </p:nvSpPr>
        <p:spPr>
          <a:xfrm>
            <a:off x="6652068" y="1865634"/>
            <a:ext cx="1990077" cy="938719"/>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F5A243"/>
              </a:buClr>
              <a:buSzTx/>
              <a:buFontTx/>
              <a:buNone/>
              <a:tabLst/>
              <a:defRPr/>
            </a:pPr>
            <a:r>
              <a:rPr kumimoji="0" lang="fr-FR" sz="1100" b="0" i="0" u="none" strike="noStrike" kern="1200" cap="none" spc="0" normalizeH="0" baseline="0" noProof="0">
                <a:ln>
                  <a:noFill/>
                </a:ln>
                <a:solidFill>
                  <a:srgbClr val="1F1F1F">
                    <a:lumMod val="65000"/>
                    <a:lumOff val="35000"/>
                  </a:srgbClr>
                </a:solidFill>
                <a:effectLst/>
                <a:uLnTx/>
                <a:uFillTx/>
                <a:latin typeface="Arial" panose="020B0604020202020204" pitchFamily="34" charset="0"/>
                <a:ea typeface="+mn-ea"/>
                <a:cs typeface="Arial" panose="020B0604020202020204" pitchFamily="34" charset="0"/>
              </a:rPr>
              <a:t>Outre la délégation de ressources, notre offre de services repose sur des </a:t>
            </a:r>
            <a:r>
              <a:rPr kumimoji="0" lang="fr-FR" sz="1100" b="1" i="0" u="none" strike="noStrike" kern="1200" cap="none" spc="0" normalizeH="0" baseline="0" noProof="0">
                <a:ln>
                  <a:noFill/>
                </a:ln>
                <a:solidFill>
                  <a:srgbClr val="EC6306"/>
                </a:solidFill>
                <a:effectLst/>
                <a:uLnTx/>
                <a:uFillTx/>
                <a:latin typeface="Arial" panose="020B0604020202020204" pitchFamily="34" charset="0"/>
                <a:ea typeface="+mn-ea"/>
                <a:cs typeface="Arial" panose="020B0604020202020204" pitchFamily="34" charset="0"/>
              </a:rPr>
              <a:t>practices d’expertise </a:t>
            </a:r>
            <a:r>
              <a:rPr kumimoji="0" lang="fr-FR" sz="1100" b="0" i="0" u="none" strike="noStrike" kern="1200" cap="none" spc="0" normalizeH="0" baseline="0" noProof="0">
                <a:ln>
                  <a:noFill/>
                </a:ln>
                <a:solidFill>
                  <a:srgbClr val="1F1F1F">
                    <a:lumMod val="65000"/>
                    <a:lumOff val="35000"/>
                  </a:srgbClr>
                </a:solidFill>
                <a:effectLst/>
                <a:uLnTx/>
                <a:uFillTx/>
                <a:latin typeface="Arial" panose="020B0604020202020204" pitchFamily="34" charset="0"/>
                <a:ea typeface="+mn-ea"/>
                <a:cs typeface="Arial" panose="020B0604020202020204" pitchFamily="34" charset="0"/>
              </a:rPr>
              <a:t>ou </a:t>
            </a:r>
            <a:r>
              <a:rPr kumimoji="0" lang="fr-FR" sz="1100" b="1" i="0" u="none" strike="noStrike" kern="1200" cap="none" spc="0" normalizeH="0" baseline="0" noProof="0">
                <a:ln>
                  <a:noFill/>
                </a:ln>
                <a:solidFill>
                  <a:srgbClr val="EC6306"/>
                </a:solidFill>
                <a:effectLst/>
                <a:uLnTx/>
                <a:uFillTx/>
                <a:latin typeface="Arial" panose="020B0604020202020204" pitchFamily="34" charset="0"/>
                <a:ea typeface="+mn-ea"/>
                <a:cs typeface="Arial" panose="020B0604020202020204" pitchFamily="34" charset="0"/>
              </a:rPr>
              <a:t>méthodologique</a:t>
            </a:r>
          </a:p>
        </p:txBody>
      </p:sp>
    </p:spTree>
    <p:extLst>
      <p:ext uri="{BB962C8B-B14F-4D97-AF65-F5344CB8AC3E}">
        <p14:creationId xmlns:p14="http://schemas.microsoft.com/office/powerpoint/2010/main" val="1306348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e 5">
            <a:extLst>
              <a:ext uri="{FF2B5EF4-FFF2-40B4-BE49-F238E27FC236}">
                <a16:creationId xmlns:a16="http://schemas.microsoft.com/office/drawing/2014/main" id="{3062BA23-D446-7942-816F-D25CCCF92587}"/>
              </a:ext>
            </a:extLst>
          </p:cNvPr>
          <p:cNvGrpSpPr/>
          <p:nvPr/>
        </p:nvGrpSpPr>
        <p:grpSpPr>
          <a:xfrm>
            <a:off x="686757" y="2133723"/>
            <a:ext cx="2361182" cy="1967439"/>
            <a:chOff x="9776784" y="4563725"/>
            <a:chExt cx="2361182" cy="1967439"/>
          </a:xfrm>
        </p:grpSpPr>
        <p:grpSp>
          <p:nvGrpSpPr>
            <p:cNvPr id="90" name="Groupe 89">
              <a:extLst>
                <a:ext uri="{FF2B5EF4-FFF2-40B4-BE49-F238E27FC236}">
                  <a16:creationId xmlns:a16="http://schemas.microsoft.com/office/drawing/2014/main" id="{8AD50B82-3F97-344B-979E-B2E74B4464F7}"/>
                </a:ext>
              </a:extLst>
            </p:cNvPr>
            <p:cNvGrpSpPr/>
            <p:nvPr/>
          </p:nvGrpSpPr>
          <p:grpSpPr>
            <a:xfrm>
              <a:off x="10385299" y="4563725"/>
              <a:ext cx="1361341" cy="1267417"/>
              <a:chOff x="-3230920" y="3374689"/>
              <a:chExt cx="1880614" cy="1598841"/>
            </a:xfrm>
            <a:solidFill>
              <a:schemeClr val="tx1">
                <a:lumMod val="10000"/>
                <a:lumOff val="90000"/>
              </a:schemeClr>
            </a:solidFill>
          </p:grpSpPr>
          <p:sp>
            <p:nvSpPr>
              <p:cNvPr id="91" name="Shape">
                <a:extLst>
                  <a:ext uri="{FF2B5EF4-FFF2-40B4-BE49-F238E27FC236}">
                    <a16:creationId xmlns:a16="http://schemas.microsoft.com/office/drawing/2014/main" id="{DAB50382-651E-BC4D-B4A6-18787E9D3443}"/>
                  </a:ext>
                </a:extLst>
              </p:cNvPr>
              <p:cNvSpPr/>
              <p:nvPr/>
            </p:nvSpPr>
            <p:spPr>
              <a:xfrm>
                <a:off x="-2538596" y="3374689"/>
                <a:ext cx="509819" cy="1276388"/>
              </a:xfrm>
              <a:custGeom>
                <a:avLst/>
                <a:gdLst/>
                <a:ahLst/>
                <a:cxnLst>
                  <a:cxn ang="0">
                    <a:pos x="wd2" y="hd2"/>
                  </a:cxn>
                  <a:cxn ang="5400000">
                    <a:pos x="wd2" y="hd2"/>
                  </a:cxn>
                  <a:cxn ang="10800000">
                    <a:pos x="wd2" y="hd2"/>
                  </a:cxn>
                  <a:cxn ang="16200000">
                    <a:pos x="wd2" y="hd2"/>
                  </a:cxn>
                </a:cxnLst>
                <a:rect l="0" t="0" r="r" b="b"/>
                <a:pathLst>
                  <a:path w="21504" h="21578" extrusionOk="0">
                    <a:moveTo>
                      <a:pt x="10782" y="0"/>
                    </a:moveTo>
                    <a:cubicBezTo>
                      <a:pt x="9350" y="0"/>
                      <a:pt x="7917" y="218"/>
                      <a:pt x="6825" y="656"/>
                    </a:cubicBezTo>
                    <a:cubicBezTo>
                      <a:pt x="4641" y="1531"/>
                      <a:pt x="4641" y="2952"/>
                      <a:pt x="6825" y="3827"/>
                    </a:cubicBezTo>
                    <a:cubicBezTo>
                      <a:pt x="9010" y="4702"/>
                      <a:pt x="12551" y="4702"/>
                      <a:pt x="14735" y="3827"/>
                    </a:cubicBezTo>
                    <a:cubicBezTo>
                      <a:pt x="16919" y="2952"/>
                      <a:pt x="16919" y="1531"/>
                      <a:pt x="14735" y="656"/>
                    </a:cubicBezTo>
                    <a:cubicBezTo>
                      <a:pt x="13643" y="218"/>
                      <a:pt x="12213" y="0"/>
                      <a:pt x="10782" y="0"/>
                    </a:cubicBezTo>
                    <a:close/>
                    <a:moveTo>
                      <a:pt x="10535" y="4750"/>
                    </a:moveTo>
                    <a:cubicBezTo>
                      <a:pt x="7736" y="4797"/>
                      <a:pt x="5339" y="5491"/>
                      <a:pt x="3675" y="6401"/>
                    </a:cubicBezTo>
                    <a:cubicBezTo>
                      <a:pt x="2316" y="7144"/>
                      <a:pt x="1451" y="8008"/>
                      <a:pt x="874" y="8899"/>
                    </a:cubicBezTo>
                    <a:cubicBezTo>
                      <a:pt x="248" y="9868"/>
                      <a:pt x="-45" y="10866"/>
                      <a:pt x="5" y="11866"/>
                    </a:cubicBezTo>
                    <a:cubicBezTo>
                      <a:pt x="6" y="12209"/>
                      <a:pt x="664" y="12494"/>
                      <a:pt x="1516" y="12522"/>
                    </a:cubicBezTo>
                    <a:cubicBezTo>
                      <a:pt x="2488" y="12554"/>
                      <a:pt x="3323" y="12249"/>
                      <a:pt x="3333" y="11858"/>
                    </a:cubicBezTo>
                    <a:cubicBezTo>
                      <a:pt x="3438" y="11346"/>
                      <a:pt x="3655" y="10838"/>
                      <a:pt x="3981" y="10341"/>
                    </a:cubicBezTo>
                    <a:cubicBezTo>
                      <a:pt x="4303" y="9851"/>
                      <a:pt x="4728" y="9372"/>
                      <a:pt x="5255" y="8911"/>
                    </a:cubicBezTo>
                    <a:lnTo>
                      <a:pt x="5282" y="9486"/>
                    </a:lnTo>
                    <a:lnTo>
                      <a:pt x="2303" y="15012"/>
                    </a:lnTo>
                    <a:cubicBezTo>
                      <a:pt x="2240" y="15124"/>
                      <a:pt x="2303" y="15241"/>
                      <a:pt x="2474" y="15333"/>
                    </a:cubicBezTo>
                    <a:cubicBezTo>
                      <a:pt x="2636" y="15420"/>
                      <a:pt x="2879" y="15476"/>
                      <a:pt x="3149" y="15487"/>
                    </a:cubicBezTo>
                    <a:lnTo>
                      <a:pt x="5410" y="15487"/>
                    </a:lnTo>
                    <a:lnTo>
                      <a:pt x="6154" y="20871"/>
                    </a:lnTo>
                    <a:cubicBezTo>
                      <a:pt x="6249" y="21288"/>
                      <a:pt x="7149" y="21600"/>
                      <a:pt x="8191" y="21577"/>
                    </a:cubicBezTo>
                    <a:cubicBezTo>
                      <a:pt x="9180" y="21555"/>
                      <a:pt x="9967" y="21235"/>
                      <a:pt x="10008" y="20838"/>
                    </a:cubicBezTo>
                    <a:lnTo>
                      <a:pt x="10713" y="15487"/>
                    </a:lnTo>
                    <a:lnTo>
                      <a:pt x="10913" y="15487"/>
                    </a:lnTo>
                    <a:lnTo>
                      <a:pt x="11657" y="20871"/>
                    </a:lnTo>
                    <a:cubicBezTo>
                      <a:pt x="11752" y="21288"/>
                      <a:pt x="12652" y="21600"/>
                      <a:pt x="13695" y="21577"/>
                    </a:cubicBezTo>
                    <a:cubicBezTo>
                      <a:pt x="14683" y="21555"/>
                      <a:pt x="15470" y="21235"/>
                      <a:pt x="15512" y="20838"/>
                    </a:cubicBezTo>
                    <a:lnTo>
                      <a:pt x="16216" y="15487"/>
                    </a:lnTo>
                    <a:lnTo>
                      <a:pt x="18415" y="15487"/>
                    </a:lnTo>
                    <a:cubicBezTo>
                      <a:pt x="18699" y="15491"/>
                      <a:pt x="18972" y="15442"/>
                      <a:pt x="19152" y="15354"/>
                    </a:cubicBezTo>
                    <a:cubicBezTo>
                      <a:pt x="19355" y="15255"/>
                      <a:pt x="19412" y="15119"/>
                      <a:pt x="19307" y="14998"/>
                    </a:cubicBezTo>
                    <a:lnTo>
                      <a:pt x="16427" y="9343"/>
                    </a:lnTo>
                    <a:lnTo>
                      <a:pt x="16502" y="8847"/>
                    </a:lnTo>
                    <a:cubicBezTo>
                      <a:pt x="16909" y="9358"/>
                      <a:pt x="17260" y="9876"/>
                      <a:pt x="17556" y="10399"/>
                    </a:cubicBezTo>
                    <a:cubicBezTo>
                      <a:pt x="17851" y="10923"/>
                      <a:pt x="18091" y="11452"/>
                      <a:pt x="18273" y="11984"/>
                    </a:cubicBezTo>
                    <a:cubicBezTo>
                      <a:pt x="18333" y="12263"/>
                      <a:pt x="18855" y="12492"/>
                      <a:pt x="19544" y="12543"/>
                    </a:cubicBezTo>
                    <a:cubicBezTo>
                      <a:pt x="20598" y="12620"/>
                      <a:pt x="21555" y="12285"/>
                      <a:pt x="21502" y="11856"/>
                    </a:cubicBezTo>
                    <a:cubicBezTo>
                      <a:pt x="21491" y="11045"/>
                      <a:pt x="21306" y="10235"/>
                      <a:pt x="20949" y="9436"/>
                    </a:cubicBezTo>
                    <a:cubicBezTo>
                      <a:pt x="20549" y="8541"/>
                      <a:pt x="19930" y="7657"/>
                      <a:pt x="18803" y="6866"/>
                    </a:cubicBezTo>
                    <a:cubicBezTo>
                      <a:pt x="17040" y="5630"/>
                      <a:pt x="14038" y="4693"/>
                      <a:pt x="10535" y="4750"/>
                    </a:cubicBezTo>
                    <a:close/>
                  </a:path>
                </a:pathLst>
              </a:custGeom>
              <a:grp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92" name="Shape">
                <a:extLst>
                  <a:ext uri="{FF2B5EF4-FFF2-40B4-BE49-F238E27FC236}">
                    <a16:creationId xmlns:a16="http://schemas.microsoft.com/office/drawing/2014/main" id="{9E59ADFA-3928-9E44-8462-430626EAC582}"/>
                  </a:ext>
                </a:extLst>
              </p:cNvPr>
              <p:cNvSpPr/>
              <p:nvPr/>
            </p:nvSpPr>
            <p:spPr>
              <a:xfrm>
                <a:off x="-1843728" y="3697142"/>
                <a:ext cx="493422" cy="1276388"/>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grp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93" name="Shape">
                <a:extLst>
                  <a:ext uri="{FF2B5EF4-FFF2-40B4-BE49-F238E27FC236}">
                    <a16:creationId xmlns:a16="http://schemas.microsoft.com/office/drawing/2014/main" id="{B7DD0E5E-761A-0D4B-9BAC-83EBD4ADAEF5}"/>
                  </a:ext>
                </a:extLst>
              </p:cNvPr>
              <p:cNvSpPr/>
              <p:nvPr/>
            </p:nvSpPr>
            <p:spPr>
              <a:xfrm>
                <a:off x="-3230920" y="3674935"/>
                <a:ext cx="493422" cy="1276388"/>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grp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grpSp>
        <p:grpSp>
          <p:nvGrpSpPr>
            <p:cNvPr id="15" name="Groupe 14">
              <a:extLst>
                <a:ext uri="{FF2B5EF4-FFF2-40B4-BE49-F238E27FC236}">
                  <a16:creationId xmlns:a16="http://schemas.microsoft.com/office/drawing/2014/main" id="{182CF0AD-F24C-D54F-9CF7-282D52B0439F}"/>
                </a:ext>
              </a:extLst>
            </p:cNvPr>
            <p:cNvGrpSpPr/>
            <p:nvPr/>
          </p:nvGrpSpPr>
          <p:grpSpPr>
            <a:xfrm>
              <a:off x="9776784" y="5315556"/>
              <a:ext cx="2361182" cy="1215608"/>
              <a:chOff x="9669206" y="5336126"/>
              <a:chExt cx="2361182" cy="1215608"/>
            </a:xfrm>
          </p:grpSpPr>
          <p:grpSp>
            <p:nvGrpSpPr>
              <p:cNvPr id="77" name="Groupe 76">
                <a:extLst>
                  <a:ext uri="{FF2B5EF4-FFF2-40B4-BE49-F238E27FC236}">
                    <a16:creationId xmlns:a16="http://schemas.microsoft.com/office/drawing/2014/main" id="{18DD88E1-9BCE-5242-989E-42C65B43CCA6}"/>
                  </a:ext>
                </a:extLst>
              </p:cNvPr>
              <p:cNvGrpSpPr/>
              <p:nvPr/>
            </p:nvGrpSpPr>
            <p:grpSpPr>
              <a:xfrm>
                <a:off x="9918480" y="5336126"/>
                <a:ext cx="2111908" cy="1215608"/>
                <a:chOff x="9924279" y="4164982"/>
                <a:chExt cx="2111908" cy="1215608"/>
              </a:xfrm>
            </p:grpSpPr>
            <p:sp>
              <p:nvSpPr>
                <p:cNvPr id="78" name="ZoneTexte 77">
                  <a:extLst>
                    <a:ext uri="{FF2B5EF4-FFF2-40B4-BE49-F238E27FC236}">
                      <a16:creationId xmlns:a16="http://schemas.microsoft.com/office/drawing/2014/main" id="{3D354A65-B6E3-BB47-B48F-EB8C90FD2B2E}"/>
                    </a:ext>
                  </a:extLst>
                </p:cNvPr>
                <p:cNvSpPr txBox="1"/>
                <p:nvPr/>
              </p:nvSpPr>
              <p:spPr>
                <a:xfrm>
                  <a:off x="9924279" y="4164982"/>
                  <a:ext cx="2111908" cy="769441"/>
                </a:xfrm>
                <a:prstGeom prst="rect">
                  <a:avLst/>
                </a:prstGeom>
                <a:noFill/>
              </p:spPr>
              <p:txBody>
                <a:bodyPr wrap="square" rtlCol="0">
                  <a:spAutoFit/>
                </a:bodyPr>
                <a:lstStyle/>
                <a:p>
                  <a:pPr algn="ctr"/>
                  <a:r>
                    <a:rPr lang="fr-FR" sz="4400" b="1">
                      <a:solidFill>
                        <a:srgbClr val="F5A243"/>
                      </a:solidFill>
                      <a:latin typeface="Arial" panose="020B0604020202020204" pitchFamily="34" charset="0"/>
                      <a:cs typeface="Arial" panose="020B0604020202020204" pitchFamily="34" charset="0"/>
                    </a:rPr>
                    <a:t>7 779</a:t>
                  </a:r>
                </a:p>
              </p:txBody>
            </p:sp>
            <p:sp>
              <p:nvSpPr>
                <p:cNvPr id="79" name="ZoneTexte 78">
                  <a:extLst>
                    <a:ext uri="{FF2B5EF4-FFF2-40B4-BE49-F238E27FC236}">
                      <a16:creationId xmlns:a16="http://schemas.microsoft.com/office/drawing/2014/main" id="{177FEDCA-0F6D-5E4F-9211-7AE5EA03D8E7}"/>
                    </a:ext>
                  </a:extLst>
                </p:cNvPr>
                <p:cNvSpPr txBox="1"/>
                <p:nvPr/>
              </p:nvSpPr>
              <p:spPr>
                <a:xfrm>
                  <a:off x="10086816" y="4708780"/>
                  <a:ext cx="1816297" cy="461665"/>
                </a:xfrm>
                <a:prstGeom prst="rect">
                  <a:avLst/>
                </a:prstGeom>
                <a:noFill/>
              </p:spPr>
              <p:txBody>
                <a:bodyPr wrap="square" rtlCol="0">
                  <a:spAutoFit/>
                </a:bodyPr>
                <a:lstStyle/>
                <a:p>
                  <a:pPr algn="ctr"/>
                  <a:r>
                    <a:rPr lang="fr-FR" sz="2400">
                      <a:solidFill>
                        <a:schemeClr val="bg1">
                          <a:lumMod val="85000"/>
                        </a:schemeClr>
                      </a:solidFill>
                      <a:latin typeface="Arial" panose="020B0604020202020204" pitchFamily="34" charset="0"/>
                      <a:cs typeface="Arial" panose="020B0604020202020204" pitchFamily="34" charset="0"/>
                    </a:rPr>
                    <a:t>Talents</a:t>
                  </a:r>
                  <a:endParaRPr lang="fr-FR" sz="1200">
                    <a:solidFill>
                      <a:schemeClr val="bg1">
                        <a:lumMod val="85000"/>
                      </a:schemeClr>
                    </a:solidFill>
                    <a:latin typeface="Arial" panose="020B0604020202020204" pitchFamily="34" charset="0"/>
                    <a:cs typeface="Arial" panose="020B0604020202020204" pitchFamily="34" charset="0"/>
                  </a:endParaRPr>
                </a:p>
              </p:txBody>
            </p:sp>
            <p:sp>
              <p:nvSpPr>
                <p:cNvPr id="89" name="ZoneTexte 88">
                  <a:extLst>
                    <a:ext uri="{FF2B5EF4-FFF2-40B4-BE49-F238E27FC236}">
                      <a16:creationId xmlns:a16="http://schemas.microsoft.com/office/drawing/2014/main" id="{B11971D9-4597-654F-AA02-18EBEE1FD37B}"/>
                    </a:ext>
                  </a:extLst>
                </p:cNvPr>
                <p:cNvSpPr txBox="1"/>
                <p:nvPr/>
              </p:nvSpPr>
              <p:spPr>
                <a:xfrm>
                  <a:off x="10095023" y="5072813"/>
                  <a:ext cx="1816297" cy="307777"/>
                </a:xfrm>
                <a:prstGeom prst="rect">
                  <a:avLst/>
                </a:prstGeom>
                <a:noFill/>
              </p:spPr>
              <p:txBody>
                <a:bodyPr wrap="square" rtlCol="0">
                  <a:spAutoFit/>
                </a:bodyPr>
                <a:lstStyle/>
                <a:p>
                  <a:pPr algn="ctr"/>
                  <a:r>
                    <a:rPr lang="fr-FR" sz="1400" err="1">
                      <a:solidFill>
                        <a:srgbClr val="F5A243"/>
                      </a:solidFill>
                      <a:latin typeface="Arial" panose="020B0604020202020204" pitchFamily="34" charset="0"/>
                      <a:cs typeface="Arial" panose="020B0604020202020204" pitchFamily="34" charset="0"/>
                    </a:rPr>
                    <a:t>Aubay</a:t>
                  </a:r>
                  <a:r>
                    <a:rPr lang="fr-FR" sz="1400">
                      <a:solidFill>
                        <a:srgbClr val="F5A243"/>
                      </a:solidFill>
                      <a:latin typeface="Arial" panose="020B0604020202020204" pitchFamily="34" charset="0"/>
                      <a:cs typeface="Arial" panose="020B0604020202020204" pitchFamily="34" charset="0"/>
                    </a:rPr>
                    <a:t> Groupe</a:t>
                  </a:r>
                  <a:endParaRPr lang="fr-FR" sz="900">
                    <a:solidFill>
                      <a:srgbClr val="F5A243"/>
                    </a:solidFill>
                    <a:latin typeface="Arial" panose="020B0604020202020204" pitchFamily="34" charset="0"/>
                    <a:cs typeface="Arial" panose="020B0604020202020204" pitchFamily="34" charset="0"/>
                  </a:endParaRPr>
                </a:p>
              </p:txBody>
            </p:sp>
          </p:grpSp>
          <p:sp>
            <p:nvSpPr>
              <p:cNvPr id="14" name="ZoneTexte 13">
                <a:extLst>
                  <a:ext uri="{FF2B5EF4-FFF2-40B4-BE49-F238E27FC236}">
                    <a16:creationId xmlns:a16="http://schemas.microsoft.com/office/drawing/2014/main" id="{C9C30EF0-DAAE-5448-95F8-730C51241F69}"/>
                  </a:ext>
                </a:extLst>
              </p:cNvPr>
              <p:cNvSpPr txBox="1"/>
              <p:nvPr/>
            </p:nvSpPr>
            <p:spPr>
              <a:xfrm>
                <a:off x="9669206" y="5547235"/>
                <a:ext cx="682415" cy="369332"/>
              </a:xfrm>
              <a:prstGeom prst="rect">
                <a:avLst/>
              </a:prstGeom>
              <a:noFill/>
            </p:spPr>
            <p:txBody>
              <a:bodyPr wrap="square" rtlCol="0">
                <a:spAutoFit/>
              </a:bodyPr>
              <a:lstStyle/>
              <a:p>
                <a:r>
                  <a:rPr lang="fr-FR">
                    <a:solidFill>
                      <a:srgbClr val="F5A243"/>
                    </a:solidFill>
                  </a:rPr>
                  <a:t>+ de</a:t>
                </a:r>
              </a:p>
            </p:txBody>
          </p:sp>
        </p:grpSp>
      </p:grpSp>
      <p:sp>
        <p:nvSpPr>
          <p:cNvPr id="43" name="TextBox 30">
            <a:extLst>
              <a:ext uri="{FF2B5EF4-FFF2-40B4-BE49-F238E27FC236}">
                <a16:creationId xmlns:a16="http://schemas.microsoft.com/office/drawing/2014/main" id="{0B2A3AA5-F503-0443-A8E2-D2BBE121EEEF}"/>
              </a:ext>
            </a:extLst>
          </p:cNvPr>
          <p:cNvSpPr txBox="1"/>
          <p:nvPr/>
        </p:nvSpPr>
        <p:spPr>
          <a:xfrm>
            <a:off x="424623" y="1531914"/>
            <a:ext cx="3262488" cy="340519"/>
          </a:xfrm>
          <a:prstGeom prst="roundRect">
            <a:avLst/>
          </a:prstGeom>
          <a:solidFill>
            <a:srgbClr val="F5A243"/>
          </a:solidFill>
          <a:ln>
            <a:noFill/>
          </a:ln>
        </p:spPr>
        <p:txBody>
          <a:bodyPr wrap="square" rtlCol="0">
            <a:spAutoFit/>
          </a:bodyPr>
          <a:lstStyle/>
          <a:p>
            <a:pPr>
              <a:spcAft>
                <a:spcPts val="100"/>
              </a:spcAft>
            </a:pPr>
            <a:r>
              <a:rPr lang="fr-FR" sz="1400">
                <a:solidFill>
                  <a:schemeClr val="bg1"/>
                </a:solidFill>
                <a:latin typeface="Arial" panose="020B0604020202020204" pitchFamily="34" charset="0"/>
                <a:cs typeface="Arial" panose="020B0604020202020204" pitchFamily="34" charset="0"/>
              </a:rPr>
              <a:t>Notre </a:t>
            </a:r>
            <a:r>
              <a:rPr lang="fr-FR" sz="1400" b="1">
                <a:solidFill>
                  <a:schemeClr val="bg1"/>
                </a:solidFill>
                <a:latin typeface="Arial" panose="020B0604020202020204" pitchFamily="34" charset="0"/>
                <a:cs typeface="Arial" panose="020B0604020202020204" pitchFamily="34" charset="0"/>
              </a:rPr>
              <a:t>implantation Européenne</a:t>
            </a:r>
            <a:endParaRPr lang="fr-FR" sz="1400">
              <a:solidFill>
                <a:schemeClr val="bg1"/>
              </a:solidFill>
              <a:latin typeface="Arial" panose="020B0604020202020204" pitchFamily="34" charset="0"/>
              <a:cs typeface="Arial" panose="020B0604020202020204" pitchFamily="34" charset="0"/>
            </a:endParaRPr>
          </a:p>
        </p:txBody>
      </p:sp>
      <p:sp>
        <p:nvSpPr>
          <p:cNvPr id="18" name="Espace réservé du texte 17">
            <a:extLst>
              <a:ext uri="{FF2B5EF4-FFF2-40B4-BE49-F238E27FC236}">
                <a16:creationId xmlns:a16="http://schemas.microsoft.com/office/drawing/2014/main" id="{3D082A90-63DC-8917-5362-89598755B839}"/>
              </a:ext>
            </a:extLst>
          </p:cNvPr>
          <p:cNvSpPr>
            <a:spLocks noGrp="1"/>
          </p:cNvSpPr>
          <p:nvPr>
            <p:ph type="body" sz="quarter" idx="10"/>
          </p:nvPr>
        </p:nvSpPr>
        <p:spPr/>
        <p:txBody>
          <a:bodyPr/>
          <a:lstStyle/>
          <a:p>
            <a:r>
              <a:rPr lang="fr-FR">
                <a:solidFill>
                  <a:srgbClr val="E5430D"/>
                </a:solidFill>
              </a:rPr>
              <a:t>Chiffres clés</a:t>
            </a:r>
          </a:p>
        </p:txBody>
      </p:sp>
      <p:sp>
        <p:nvSpPr>
          <p:cNvPr id="19" name="Espace réservé du texte 18">
            <a:extLst>
              <a:ext uri="{FF2B5EF4-FFF2-40B4-BE49-F238E27FC236}">
                <a16:creationId xmlns:a16="http://schemas.microsoft.com/office/drawing/2014/main" id="{9B81E1F3-5786-B396-A793-6F80A297068B}"/>
              </a:ext>
            </a:extLst>
          </p:cNvPr>
          <p:cNvSpPr>
            <a:spLocks noGrp="1"/>
          </p:cNvSpPr>
          <p:nvPr>
            <p:ph type="body" sz="quarter" idx="11"/>
          </p:nvPr>
        </p:nvSpPr>
        <p:spPr/>
        <p:txBody>
          <a:bodyPr/>
          <a:lstStyle/>
          <a:p>
            <a:r>
              <a:rPr lang="fr-FR" b="1">
                <a:solidFill>
                  <a:schemeClr val="tx1">
                    <a:lumMod val="75000"/>
                    <a:lumOff val="25000"/>
                  </a:schemeClr>
                </a:solidFill>
              </a:rPr>
              <a:t>Qui sommes-nous ?</a:t>
            </a:r>
          </a:p>
        </p:txBody>
      </p:sp>
      <p:pic>
        <p:nvPicPr>
          <p:cNvPr id="1026" name="Picture 2">
            <a:extLst>
              <a:ext uri="{FF2B5EF4-FFF2-40B4-BE49-F238E27FC236}">
                <a16:creationId xmlns:a16="http://schemas.microsoft.com/office/drawing/2014/main" id="{AFF6706E-2ACB-EDF9-1872-AA838755980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78441" y="640677"/>
            <a:ext cx="5647452" cy="6181984"/>
          </a:xfrm>
          <a:prstGeom prst="rect">
            <a:avLst/>
          </a:prstGeom>
          <a:noFill/>
          <a:extLst>
            <a:ext uri="{909E8E84-426E-40DD-AFC4-6F175D3DCCD1}">
              <a14:hiddenFill xmlns:a14="http://schemas.microsoft.com/office/drawing/2010/main">
                <a:solidFill>
                  <a:srgbClr val="FFFFFF"/>
                </a:solidFill>
              </a14:hiddenFill>
            </a:ext>
          </a:extLst>
        </p:spPr>
      </p:pic>
      <p:sp>
        <p:nvSpPr>
          <p:cNvPr id="8" name="object 3">
            <a:extLst>
              <a:ext uri="{FF2B5EF4-FFF2-40B4-BE49-F238E27FC236}">
                <a16:creationId xmlns:a16="http://schemas.microsoft.com/office/drawing/2014/main" id="{C6E1777B-9E82-51C5-6F1F-ECAE8E41E315}"/>
              </a:ext>
            </a:extLst>
          </p:cNvPr>
          <p:cNvSpPr txBox="1"/>
          <p:nvPr/>
        </p:nvSpPr>
        <p:spPr>
          <a:xfrm>
            <a:off x="3762311" y="3654995"/>
            <a:ext cx="1292860" cy="366767"/>
          </a:xfrm>
          <a:prstGeom prst="rect">
            <a:avLst/>
          </a:prstGeom>
        </p:spPr>
        <p:txBody>
          <a:bodyPr vert="horz" wrap="square" lIns="0" tIns="12700" rIns="0" bIns="0" rtlCol="0">
            <a:spAutoFit/>
          </a:bodyPr>
          <a:lstStyle/>
          <a:p>
            <a:pPr marL="635" algn="ctr">
              <a:lnSpc>
                <a:spcPct val="100000"/>
              </a:lnSpc>
              <a:spcBef>
                <a:spcPts val="100"/>
              </a:spcBef>
            </a:pPr>
            <a:r>
              <a:rPr sz="1200" b="1">
                <a:solidFill>
                  <a:srgbClr val="F79546"/>
                </a:solidFill>
                <a:latin typeface="Arial" panose="020B0604020202020204" pitchFamily="34" charset="0"/>
                <a:cs typeface="Arial" panose="020B0604020202020204" pitchFamily="34" charset="0"/>
              </a:rPr>
              <a:t>France</a:t>
            </a:r>
            <a:endParaRPr lang="fr-FR" sz="1200" b="1" spc="-25">
              <a:solidFill>
                <a:srgbClr val="F79546"/>
              </a:solidFill>
              <a:latin typeface="Arial" panose="020B0604020202020204" pitchFamily="34" charset="0"/>
              <a:cs typeface="Arial" panose="020B0604020202020204" pitchFamily="34" charset="0"/>
            </a:endParaRPr>
          </a:p>
          <a:p>
            <a:pPr algn="ctr">
              <a:lnSpc>
                <a:spcPct val="100000"/>
              </a:lnSpc>
            </a:pPr>
            <a:r>
              <a:rPr lang="fr-FR" sz="1100" spc="10">
                <a:solidFill>
                  <a:srgbClr val="7E7E7E"/>
                </a:solidFill>
                <a:latin typeface="Arial" panose="020B0604020202020204" pitchFamily="34" charset="0"/>
                <a:cs typeface="Arial" panose="020B0604020202020204" pitchFamily="34" charset="0"/>
              </a:rPr>
              <a:t>2934</a:t>
            </a:r>
            <a:r>
              <a:rPr sz="1100" spc="10">
                <a:solidFill>
                  <a:srgbClr val="7E7E7E"/>
                </a:solidFill>
                <a:latin typeface="Arial" panose="020B0604020202020204" pitchFamily="34" charset="0"/>
                <a:cs typeface="Arial" panose="020B0604020202020204" pitchFamily="34" charset="0"/>
              </a:rPr>
              <a:t> </a:t>
            </a:r>
            <a:r>
              <a:rPr sz="1100" spc="-10" err="1">
                <a:solidFill>
                  <a:srgbClr val="7E7E7E"/>
                </a:solidFill>
                <a:latin typeface="Arial" panose="020B0604020202020204" pitchFamily="34" charset="0"/>
                <a:cs typeface="Arial" panose="020B0604020202020204" pitchFamily="34" charset="0"/>
              </a:rPr>
              <a:t>collaborateurs</a:t>
            </a:r>
            <a:endParaRPr sz="1100">
              <a:latin typeface="Arial" panose="020B0604020202020204" pitchFamily="34" charset="0"/>
              <a:cs typeface="Arial" panose="020B0604020202020204" pitchFamily="34" charset="0"/>
            </a:endParaRPr>
          </a:p>
        </p:txBody>
      </p:sp>
      <p:sp>
        <p:nvSpPr>
          <p:cNvPr id="10" name="object 6">
            <a:extLst>
              <a:ext uri="{FF2B5EF4-FFF2-40B4-BE49-F238E27FC236}">
                <a16:creationId xmlns:a16="http://schemas.microsoft.com/office/drawing/2014/main" id="{292F8003-A085-69FD-6222-05E67C86A4B9}"/>
              </a:ext>
            </a:extLst>
          </p:cNvPr>
          <p:cNvSpPr txBox="1"/>
          <p:nvPr/>
        </p:nvSpPr>
        <p:spPr>
          <a:xfrm>
            <a:off x="4297456" y="5796566"/>
            <a:ext cx="1292860" cy="382156"/>
          </a:xfrm>
          <a:prstGeom prst="rect">
            <a:avLst/>
          </a:prstGeom>
        </p:spPr>
        <p:txBody>
          <a:bodyPr vert="horz" wrap="square" lIns="0" tIns="12700" rIns="0" bIns="0" rtlCol="0">
            <a:spAutoFit/>
          </a:bodyPr>
          <a:lstStyle/>
          <a:p>
            <a:pPr algn="ctr">
              <a:lnSpc>
                <a:spcPct val="100000"/>
              </a:lnSpc>
              <a:spcBef>
                <a:spcPts val="100"/>
              </a:spcBef>
            </a:pPr>
            <a:r>
              <a:rPr lang="fr-FR" sz="1200" b="1" spc="-10">
                <a:solidFill>
                  <a:srgbClr val="F79546"/>
                </a:solidFill>
                <a:latin typeface="Calibri"/>
                <a:cs typeface="Calibri"/>
              </a:rPr>
              <a:t>Espagne</a:t>
            </a:r>
          </a:p>
          <a:p>
            <a:pPr algn="ctr">
              <a:lnSpc>
                <a:spcPct val="100000"/>
              </a:lnSpc>
            </a:pPr>
            <a:r>
              <a:rPr lang="fr-FR" sz="1200">
                <a:solidFill>
                  <a:srgbClr val="7E7E7E"/>
                </a:solidFill>
                <a:latin typeface="Calibri"/>
                <a:cs typeface="Calibri"/>
              </a:rPr>
              <a:t>1018 </a:t>
            </a:r>
            <a:r>
              <a:rPr sz="1200" spc="-10" err="1">
                <a:solidFill>
                  <a:srgbClr val="7E7E7E"/>
                </a:solidFill>
                <a:latin typeface="Calibri"/>
                <a:cs typeface="Calibri"/>
              </a:rPr>
              <a:t>collaborateurs</a:t>
            </a:r>
            <a:endParaRPr sz="1200">
              <a:latin typeface="Calibri"/>
              <a:cs typeface="Calibri"/>
            </a:endParaRPr>
          </a:p>
        </p:txBody>
      </p:sp>
      <p:sp>
        <p:nvSpPr>
          <p:cNvPr id="11" name="object 4">
            <a:extLst>
              <a:ext uri="{FF2B5EF4-FFF2-40B4-BE49-F238E27FC236}">
                <a16:creationId xmlns:a16="http://schemas.microsoft.com/office/drawing/2014/main" id="{A44D285C-F3CF-3EDC-E1D0-5036F179FDF9}"/>
              </a:ext>
            </a:extLst>
          </p:cNvPr>
          <p:cNvSpPr txBox="1"/>
          <p:nvPr/>
        </p:nvSpPr>
        <p:spPr>
          <a:xfrm>
            <a:off x="6974431" y="2714507"/>
            <a:ext cx="1635002" cy="382156"/>
          </a:xfrm>
          <a:prstGeom prst="rect">
            <a:avLst/>
          </a:prstGeom>
        </p:spPr>
        <p:txBody>
          <a:bodyPr vert="horz" wrap="square" lIns="0" tIns="12700" rIns="0" bIns="0" rtlCol="0">
            <a:spAutoFit/>
          </a:bodyPr>
          <a:lstStyle/>
          <a:p>
            <a:pPr algn="ctr">
              <a:lnSpc>
                <a:spcPct val="100000"/>
              </a:lnSpc>
              <a:spcBef>
                <a:spcPts val="100"/>
              </a:spcBef>
            </a:pPr>
            <a:r>
              <a:rPr sz="1200" b="1" spc="-10">
                <a:solidFill>
                  <a:srgbClr val="F79546"/>
                </a:solidFill>
                <a:latin typeface="Arial" panose="020B0604020202020204" pitchFamily="34" charset="0"/>
                <a:cs typeface="Arial" panose="020B0604020202020204" pitchFamily="34" charset="0"/>
              </a:rPr>
              <a:t>Belgique/Luxembourg</a:t>
            </a:r>
            <a:endParaRPr lang="fr-FR" sz="1200" b="1" spc="-10">
              <a:solidFill>
                <a:srgbClr val="F79546"/>
              </a:solidFill>
              <a:latin typeface="Arial" panose="020B0604020202020204" pitchFamily="34" charset="0"/>
              <a:cs typeface="Arial" panose="020B0604020202020204" pitchFamily="34" charset="0"/>
            </a:endParaRPr>
          </a:p>
          <a:p>
            <a:pPr marL="635" algn="ctr">
              <a:lnSpc>
                <a:spcPct val="100000"/>
              </a:lnSpc>
            </a:pPr>
            <a:r>
              <a:rPr sz="1200">
                <a:solidFill>
                  <a:srgbClr val="7E7E7E"/>
                </a:solidFill>
                <a:latin typeface="Calibri"/>
                <a:cs typeface="Calibri"/>
              </a:rPr>
              <a:t>2</a:t>
            </a:r>
            <a:r>
              <a:rPr lang="fr-FR" sz="1200">
                <a:solidFill>
                  <a:srgbClr val="7E7E7E"/>
                </a:solidFill>
                <a:latin typeface="Calibri"/>
                <a:cs typeface="Calibri"/>
              </a:rPr>
              <a:t>16 </a:t>
            </a:r>
            <a:r>
              <a:rPr lang="fr-FR" sz="1200" spc="-10">
                <a:solidFill>
                  <a:srgbClr val="7E7E7E"/>
                </a:solidFill>
                <a:latin typeface="Calibri"/>
                <a:cs typeface="Calibri"/>
              </a:rPr>
              <a:t>collaborateurs </a:t>
            </a:r>
          </a:p>
        </p:txBody>
      </p:sp>
      <p:sp>
        <p:nvSpPr>
          <p:cNvPr id="12" name="object 5">
            <a:extLst>
              <a:ext uri="{FF2B5EF4-FFF2-40B4-BE49-F238E27FC236}">
                <a16:creationId xmlns:a16="http://schemas.microsoft.com/office/drawing/2014/main" id="{1812AAAB-AC52-7DA3-8811-8BDF398DBC94}"/>
              </a:ext>
            </a:extLst>
          </p:cNvPr>
          <p:cNvSpPr txBox="1"/>
          <p:nvPr/>
        </p:nvSpPr>
        <p:spPr>
          <a:xfrm>
            <a:off x="8180809" y="4504823"/>
            <a:ext cx="1369379" cy="382156"/>
          </a:xfrm>
          <a:prstGeom prst="rect">
            <a:avLst/>
          </a:prstGeom>
        </p:spPr>
        <p:txBody>
          <a:bodyPr vert="horz" wrap="square" lIns="0" tIns="12700" rIns="0" bIns="0" rtlCol="0">
            <a:spAutoFit/>
          </a:bodyPr>
          <a:lstStyle/>
          <a:p>
            <a:pPr marL="1905" algn="ctr">
              <a:lnSpc>
                <a:spcPct val="100000"/>
              </a:lnSpc>
              <a:spcBef>
                <a:spcPts val="100"/>
              </a:spcBef>
            </a:pPr>
            <a:r>
              <a:rPr sz="1200" b="1" spc="-10">
                <a:solidFill>
                  <a:srgbClr val="F79546"/>
                </a:solidFill>
                <a:latin typeface="Calibri"/>
                <a:cs typeface="Calibri"/>
              </a:rPr>
              <a:t>Italie</a:t>
            </a:r>
            <a:endParaRPr lang="fr-FR" sz="1200" b="1" spc="-10">
              <a:solidFill>
                <a:srgbClr val="F79546"/>
              </a:solidFill>
              <a:latin typeface="Calibri"/>
              <a:cs typeface="Calibri"/>
            </a:endParaRPr>
          </a:p>
          <a:p>
            <a:pPr algn="ctr">
              <a:lnSpc>
                <a:spcPct val="100000"/>
              </a:lnSpc>
            </a:pPr>
            <a:r>
              <a:rPr sz="1200">
                <a:solidFill>
                  <a:srgbClr val="7E7E7E"/>
                </a:solidFill>
                <a:latin typeface="Calibri"/>
                <a:cs typeface="Calibri"/>
              </a:rPr>
              <a:t>2</a:t>
            </a:r>
            <a:r>
              <a:rPr lang="fr-FR" sz="1200" spc="5">
                <a:solidFill>
                  <a:srgbClr val="7E7E7E"/>
                </a:solidFill>
                <a:latin typeface="Calibri"/>
                <a:cs typeface="Calibri"/>
              </a:rPr>
              <a:t>061 </a:t>
            </a:r>
            <a:r>
              <a:rPr sz="1200" spc="-10" err="1">
                <a:solidFill>
                  <a:srgbClr val="7E7E7E"/>
                </a:solidFill>
                <a:latin typeface="Calibri"/>
                <a:cs typeface="Calibri"/>
              </a:rPr>
              <a:t>collaborateurs</a:t>
            </a:r>
            <a:endParaRPr sz="1200">
              <a:latin typeface="Calibri"/>
              <a:cs typeface="Calibri"/>
            </a:endParaRPr>
          </a:p>
        </p:txBody>
      </p:sp>
      <p:sp>
        <p:nvSpPr>
          <p:cNvPr id="13" name="object 6">
            <a:extLst>
              <a:ext uri="{FF2B5EF4-FFF2-40B4-BE49-F238E27FC236}">
                <a16:creationId xmlns:a16="http://schemas.microsoft.com/office/drawing/2014/main" id="{5CB034B7-F399-043B-30CC-7A809C4B6D9A}"/>
              </a:ext>
            </a:extLst>
          </p:cNvPr>
          <p:cNvSpPr txBox="1"/>
          <p:nvPr/>
        </p:nvSpPr>
        <p:spPr>
          <a:xfrm>
            <a:off x="2299434" y="4883688"/>
            <a:ext cx="1292860" cy="366767"/>
          </a:xfrm>
          <a:prstGeom prst="rect">
            <a:avLst/>
          </a:prstGeom>
        </p:spPr>
        <p:txBody>
          <a:bodyPr vert="horz" wrap="square" lIns="0" tIns="12700" rIns="0" bIns="0" rtlCol="0">
            <a:spAutoFit/>
          </a:bodyPr>
          <a:lstStyle/>
          <a:p>
            <a:pPr algn="ctr">
              <a:lnSpc>
                <a:spcPct val="100000"/>
              </a:lnSpc>
              <a:spcBef>
                <a:spcPts val="100"/>
              </a:spcBef>
            </a:pPr>
            <a:r>
              <a:rPr sz="1200" b="1" spc="-10">
                <a:solidFill>
                  <a:srgbClr val="F79546"/>
                </a:solidFill>
                <a:latin typeface="Arial" panose="020B0604020202020204" pitchFamily="34" charset="0"/>
                <a:cs typeface="Arial" panose="020B0604020202020204" pitchFamily="34" charset="0"/>
              </a:rPr>
              <a:t>Portugal</a:t>
            </a:r>
            <a:endParaRPr lang="fr-FR" sz="1200" b="1" spc="-10">
              <a:solidFill>
                <a:srgbClr val="F79546"/>
              </a:solidFill>
              <a:latin typeface="Arial" panose="020B0604020202020204" pitchFamily="34" charset="0"/>
              <a:cs typeface="Arial" panose="020B0604020202020204" pitchFamily="34" charset="0"/>
            </a:endParaRPr>
          </a:p>
          <a:p>
            <a:pPr algn="ctr">
              <a:lnSpc>
                <a:spcPct val="100000"/>
              </a:lnSpc>
            </a:pPr>
            <a:r>
              <a:rPr lang="fr-FR" sz="1100">
                <a:solidFill>
                  <a:srgbClr val="7E7E7E"/>
                </a:solidFill>
                <a:latin typeface="Arial" panose="020B0604020202020204" pitchFamily="34" charset="0"/>
                <a:cs typeface="Arial" panose="020B0604020202020204" pitchFamily="34" charset="0"/>
              </a:rPr>
              <a:t>1518 </a:t>
            </a:r>
            <a:r>
              <a:rPr sz="1100" spc="-10" err="1">
                <a:solidFill>
                  <a:srgbClr val="7E7E7E"/>
                </a:solidFill>
                <a:latin typeface="Arial" panose="020B0604020202020204" pitchFamily="34" charset="0"/>
                <a:cs typeface="Arial" panose="020B0604020202020204" pitchFamily="34" charset="0"/>
              </a:rPr>
              <a:t>collaborateurs</a:t>
            </a:r>
            <a:endParaRPr sz="1100">
              <a:latin typeface="Arial" panose="020B0604020202020204" pitchFamily="34" charset="0"/>
              <a:cs typeface="Arial" panose="020B0604020202020204" pitchFamily="34" charset="0"/>
            </a:endParaRPr>
          </a:p>
        </p:txBody>
      </p:sp>
      <p:sp>
        <p:nvSpPr>
          <p:cNvPr id="16" name="object 3">
            <a:extLst>
              <a:ext uri="{FF2B5EF4-FFF2-40B4-BE49-F238E27FC236}">
                <a16:creationId xmlns:a16="http://schemas.microsoft.com/office/drawing/2014/main" id="{A6940023-5E5D-91A5-6973-DFE4728F4847}"/>
              </a:ext>
            </a:extLst>
          </p:cNvPr>
          <p:cNvSpPr txBox="1"/>
          <p:nvPr/>
        </p:nvSpPr>
        <p:spPr>
          <a:xfrm>
            <a:off x="3762311" y="2267280"/>
            <a:ext cx="1292860" cy="382156"/>
          </a:xfrm>
          <a:prstGeom prst="rect">
            <a:avLst/>
          </a:prstGeom>
        </p:spPr>
        <p:txBody>
          <a:bodyPr vert="horz" wrap="square" lIns="0" tIns="12700" rIns="0" bIns="0" rtlCol="0">
            <a:spAutoFit/>
          </a:bodyPr>
          <a:lstStyle/>
          <a:p>
            <a:pPr marL="635" algn="ctr">
              <a:lnSpc>
                <a:spcPct val="100000"/>
              </a:lnSpc>
              <a:spcBef>
                <a:spcPts val="100"/>
              </a:spcBef>
            </a:pPr>
            <a:r>
              <a:rPr sz="1200" b="1" spc="-25">
                <a:solidFill>
                  <a:srgbClr val="F79546"/>
                </a:solidFill>
                <a:latin typeface="Arial" panose="020B0604020202020204" pitchFamily="34" charset="0"/>
                <a:cs typeface="Arial" panose="020B0604020202020204" pitchFamily="34" charset="0"/>
              </a:rPr>
              <a:t>UK</a:t>
            </a:r>
            <a:endParaRPr lang="fr-FR" sz="1200" b="1" spc="-25">
              <a:solidFill>
                <a:srgbClr val="F79546"/>
              </a:solidFill>
              <a:latin typeface="Arial" panose="020B0604020202020204" pitchFamily="34" charset="0"/>
              <a:cs typeface="Arial" panose="020B0604020202020204" pitchFamily="34" charset="0"/>
            </a:endParaRPr>
          </a:p>
          <a:p>
            <a:pPr algn="ctr">
              <a:lnSpc>
                <a:spcPct val="100000"/>
              </a:lnSpc>
            </a:pPr>
            <a:r>
              <a:rPr lang="fr-FR" sz="1200" spc="10">
                <a:solidFill>
                  <a:srgbClr val="7E7E7E"/>
                </a:solidFill>
                <a:latin typeface="Calibri"/>
                <a:cs typeface="Calibri"/>
              </a:rPr>
              <a:t>32</a:t>
            </a:r>
            <a:r>
              <a:rPr sz="1200" spc="10">
                <a:solidFill>
                  <a:srgbClr val="7E7E7E"/>
                </a:solidFill>
                <a:latin typeface="Calibri"/>
                <a:cs typeface="Calibri"/>
              </a:rPr>
              <a:t> </a:t>
            </a:r>
            <a:r>
              <a:rPr sz="1200" spc="-10" err="1">
                <a:solidFill>
                  <a:srgbClr val="7E7E7E"/>
                </a:solidFill>
                <a:latin typeface="Calibri"/>
                <a:cs typeface="Calibri"/>
              </a:rPr>
              <a:t>collaborateurs</a:t>
            </a:r>
            <a:endParaRPr sz="1200">
              <a:latin typeface="Calibri"/>
              <a:cs typeface="Calibri"/>
            </a:endParaRPr>
          </a:p>
        </p:txBody>
      </p:sp>
      <p:grpSp>
        <p:nvGrpSpPr>
          <p:cNvPr id="7" name="Groupe 6">
            <a:extLst>
              <a:ext uri="{FF2B5EF4-FFF2-40B4-BE49-F238E27FC236}">
                <a16:creationId xmlns:a16="http://schemas.microsoft.com/office/drawing/2014/main" id="{305DE371-5584-3322-9792-8DFBDC18ED3D}"/>
              </a:ext>
            </a:extLst>
          </p:cNvPr>
          <p:cNvGrpSpPr/>
          <p:nvPr/>
        </p:nvGrpSpPr>
        <p:grpSpPr>
          <a:xfrm>
            <a:off x="9840265" y="2446711"/>
            <a:ext cx="2351735" cy="2351735"/>
            <a:chOff x="9840265" y="2446711"/>
            <a:chExt cx="2351735" cy="2351735"/>
          </a:xfrm>
        </p:grpSpPr>
        <p:sp>
          <p:nvSpPr>
            <p:cNvPr id="9" name="Larme 8">
              <a:extLst>
                <a:ext uri="{FF2B5EF4-FFF2-40B4-BE49-F238E27FC236}">
                  <a16:creationId xmlns:a16="http://schemas.microsoft.com/office/drawing/2014/main" id="{DEE40406-002B-9827-6330-BCF529F2317A}"/>
                </a:ext>
              </a:extLst>
            </p:cNvPr>
            <p:cNvSpPr/>
            <p:nvPr/>
          </p:nvSpPr>
          <p:spPr>
            <a:xfrm rot="5400000">
              <a:off x="9840265" y="2446711"/>
              <a:ext cx="2351735" cy="2351735"/>
            </a:xfrm>
            <a:prstGeom prst="teardrop">
              <a:avLst/>
            </a:prstGeom>
            <a:solidFill>
              <a:srgbClr val="E543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 name="Groupe 1">
              <a:extLst>
                <a:ext uri="{FF2B5EF4-FFF2-40B4-BE49-F238E27FC236}">
                  <a16:creationId xmlns:a16="http://schemas.microsoft.com/office/drawing/2014/main" id="{E9B2C8E1-9E41-4B89-DA7C-4D14EF31112E}"/>
                </a:ext>
              </a:extLst>
            </p:cNvPr>
            <p:cNvGrpSpPr/>
            <p:nvPr/>
          </p:nvGrpSpPr>
          <p:grpSpPr>
            <a:xfrm>
              <a:off x="9998661" y="3143518"/>
              <a:ext cx="2162786" cy="957644"/>
              <a:chOff x="9893990" y="4152459"/>
              <a:chExt cx="2162786" cy="957644"/>
            </a:xfrm>
          </p:grpSpPr>
          <p:sp>
            <p:nvSpPr>
              <p:cNvPr id="3" name="ZoneTexte 2">
                <a:extLst>
                  <a:ext uri="{FF2B5EF4-FFF2-40B4-BE49-F238E27FC236}">
                    <a16:creationId xmlns:a16="http://schemas.microsoft.com/office/drawing/2014/main" id="{F645428A-D01B-F515-7030-6978BA45F0DB}"/>
                  </a:ext>
                </a:extLst>
              </p:cNvPr>
              <p:cNvSpPr txBox="1"/>
              <p:nvPr/>
            </p:nvSpPr>
            <p:spPr>
              <a:xfrm>
                <a:off x="9919429" y="4152459"/>
                <a:ext cx="2111908" cy="584775"/>
              </a:xfrm>
              <a:prstGeom prst="rect">
                <a:avLst/>
              </a:prstGeom>
              <a:noFill/>
            </p:spPr>
            <p:txBody>
              <a:bodyPr wrap="square" rtlCol="0">
                <a:spAutoFit/>
              </a:bodyPr>
              <a:lstStyle/>
              <a:p>
                <a:pPr algn="ctr"/>
                <a:r>
                  <a:rPr lang="fr-FR" sz="3200" b="1">
                    <a:solidFill>
                      <a:schemeClr val="bg1"/>
                    </a:solidFill>
                    <a:latin typeface="Arial" panose="020B0604020202020204" pitchFamily="34" charset="0"/>
                    <a:cs typeface="Arial" panose="020B0604020202020204" pitchFamily="34" charset="0"/>
                  </a:rPr>
                  <a:t>280,5 M€</a:t>
                </a:r>
              </a:p>
            </p:txBody>
          </p:sp>
          <p:sp>
            <p:nvSpPr>
              <p:cNvPr id="5" name="ZoneTexte 4">
                <a:extLst>
                  <a:ext uri="{FF2B5EF4-FFF2-40B4-BE49-F238E27FC236}">
                    <a16:creationId xmlns:a16="http://schemas.microsoft.com/office/drawing/2014/main" id="{555543BA-8144-3B23-E93F-34927FB2A617}"/>
                  </a:ext>
                </a:extLst>
              </p:cNvPr>
              <p:cNvSpPr txBox="1"/>
              <p:nvPr/>
            </p:nvSpPr>
            <p:spPr>
              <a:xfrm>
                <a:off x="9893990" y="4633049"/>
                <a:ext cx="2162786" cy="477054"/>
              </a:xfrm>
              <a:prstGeom prst="rect">
                <a:avLst/>
              </a:prstGeom>
              <a:noFill/>
            </p:spPr>
            <p:txBody>
              <a:bodyPr wrap="square" rtlCol="0">
                <a:spAutoFit/>
              </a:bodyPr>
              <a:lstStyle/>
              <a:p>
                <a:pPr algn="ctr"/>
                <a:r>
                  <a:rPr lang="fr-FR" sz="1400">
                    <a:solidFill>
                      <a:schemeClr val="bg1"/>
                    </a:solidFill>
                    <a:latin typeface="Arial" panose="020B0604020202020204" pitchFamily="34" charset="0"/>
                    <a:cs typeface="Arial" panose="020B0604020202020204" pitchFamily="34" charset="0"/>
                  </a:rPr>
                  <a:t>CA 2023 </a:t>
                </a:r>
                <a:r>
                  <a:rPr lang="fr-FR" sz="1400" b="1">
                    <a:solidFill>
                      <a:schemeClr val="bg1"/>
                    </a:solidFill>
                    <a:latin typeface="Arial" panose="020B0604020202020204" pitchFamily="34" charset="0"/>
                    <a:cs typeface="Arial" panose="020B0604020202020204" pitchFamily="34" charset="0"/>
                  </a:rPr>
                  <a:t>Aubay France</a:t>
                </a:r>
              </a:p>
              <a:p>
                <a:pPr algn="ctr"/>
                <a:r>
                  <a:rPr lang="fr-FR" sz="1100">
                    <a:solidFill>
                      <a:schemeClr val="bg1"/>
                    </a:solidFill>
                    <a:latin typeface="Arial" panose="020B0604020202020204" pitchFamily="34" charset="0"/>
                    <a:cs typeface="Arial" panose="020B0604020202020204" pitchFamily="34" charset="0"/>
                  </a:rPr>
                  <a:t>Vs 263,4 M€ -  CA 2022 </a:t>
                </a:r>
              </a:p>
            </p:txBody>
          </p:sp>
        </p:grpSp>
      </p:grpSp>
      <p:grpSp>
        <p:nvGrpSpPr>
          <p:cNvPr id="17" name="Groupe 16">
            <a:extLst>
              <a:ext uri="{FF2B5EF4-FFF2-40B4-BE49-F238E27FC236}">
                <a16:creationId xmlns:a16="http://schemas.microsoft.com/office/drawing/2014/main" id="{5E15E0F5-6B39-501D-4F74-BF3349031A1A}"/>
              </a:ext>
            </a:extLst>
          </p:cNvPr>
          <p:cNvGrpSpPr/>
          <p:nvPr/>
        </p:nvGrpSpPr>
        <p:grpSpPr>
          <a:xfrm>
            <a:off x="8162173" y="-6261"/>
            <a:ext cx="2351735" cy="2351735"/>
            <a:chOff x="8162173" y="-6261"/>
            <a:chExt cx="2351735" cy="2351735"/>
          </a:xfrm>
        </p:grpSpPr>
        <p:sp>
          <p:nvSpPr>
            <p:cNvPr id="20" name="Larme 19">
              <a:extLst>
                <a:ext uri="{FF2B5EF4-FFF2-40B4-BE49-F238E27FC236}">
                  <a16:creationId xmlns:a16="http://schemas.microsoft.com/office/drawing/2014/main" id="{0F417712-BBBE-35BF-5BBB-5EBD5D3AA7A4}"/>
                </a:ext>
              </a:extLst>
            </p:cNvPr>
            <p:cNvSpPr/>
            <p:nvPr/>
          </p:nvSpPr>
          <p:spPr>
            <a:xfrm>
              <a:off x="8162173" y="-6261"/>
              <a:ext cx="2351735" cy="2351735"/>
            </a:xfrm>
            <a:prstGeom prst="teardrop">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 name="Groupe 3">
              <a:extLst>
                <a:ext uri="{FF2B5EF4-FFF2-40B4-BE49-F238E27FC236}">
                  <a16:creationId xmlns:a16="http://schemas.microsoft.com/office/drawing/2014/main" id="{49D08863-5A0E-8248-9B62-393CD11E1D8B}"/>
                </a:ext>
              </a:extLst>
            </p:cNvPr>
            <p:cNvGrpSpPr/>
            <p:nvPr/>
          </p:nvGrpSpPr>
          <p:grpSpPr>
            <a:xfrm>
              <a:off x="8191044" y="592533"/>
              <a:ext cx="2312723" cy="1018124"/>
              <a:chOff x="9919429" y="4152459"/>
              <a:chExt cx="2135067" cy="965786"/>
            </a:xfrm>
          </p:grpSpPr>
          <p:sp>
            <p:nvSpPr>
              <p:cNvPr id="53" name="ZoneTexte 52">
                <a:extLst>
                  <a:ext uri="{FF2B5EF4-FFF2-40B4-BE49-F238E27FC236}">
                    <a16:creationId xmlns:a16="http://schemas.microsoft.com/office/drawing/2014/main" id="{717E9C33-CD36-A44E-8AE8-69E4C2D05061}"/>
                  </a:ext>
                </a:extLst>
              </p:cNvPr>
              <p:cNvSpPr txBox="1"/>
              <p:nvPr/>
            </p:nvSpPr>
            <p:spPr>
              <a:xfrm>
                <a:off x="9919429" y="4152459"/>
                <a:ext cx="2111908" cy="554714"/>
              </a:xfrm>
              <a:prstGeom prst="rect">
                <a:avLst/>
              </a:prstGeom>
              <a:noFill/>
            </p:spPr>
            <p:txBody>
              <a:bodyPr wrap="square" rtlCol="0">
                <a:spAutoFit/>
              </a:bodyPr>
              <a:lstStyle/>
              <a:p>
                <a:pPr algn="ctr"/>
                <a:r>
                  <a:rPr lang="fr-FR" sz="3200" b="1">
                    <a:solidFill>
                      <a:schemeClr val="bg1"/>
                    </a:solidFill>
                    <a:latin typeface="Arial" panose="020B0604020202020204" pitchFamily="34" charset="0"/>
                    <a:cs typeface="Arial" panose="020B0604020202020204" pitchFamily="34" charset="0"/>
                  </a:rPr>
                  <a:t>534,1 M€</a:t>
                </a:r>
              </a:p>
            </p:txBody>
          </p:sp>
          <p:sp>
            <p:nvSpPr>
              <p:cNvPr id="58" name="ZoneTexte 57">
                <a:extLst>
                  <a:ext uri="{FF2B5EF4-FFF2-40B4-BE49-F238E27FC236}">
                    <a16:creationId xmlns:a16="http://schemas.microsoft.com/office/drawing/2014/main" id="{023D5D94-B1E0-0B47-9CC5-F709DF217C98}"/>
                  </a:ext>
                </a:extLst>
              </p:cNvPr>
              <p:cNvSpPr txBox="1"/>
              <p:nvPr/>
            </p:nvSpPr>
            <p:spPr>
              <a:xfrm>
                <a:off x="10057848" y="4665714"/>
                <a:ext cx="1996648" cy="452531"/>
              </a:xfrm>
              <a:prstGeom prst="rect">
                <a:avLst/>
              </a:prstGeom>
              <a:noFill/>
            </p:spPr>
            <p:txBody>
              <a:bodyPr wrap="square" rtlCol="0">
                <a:spAutoFit/>
              </a:bodyPr>
              <a:lstStyle/>
              <a:p>
                <a:pPr algn="ctr"/>
                <a:r>
                  <a:rPr lang="fr-FR" sz="1400">
                    <a:solidFill>
                      <a:schemeClr val="bg1"/>
                    </a:solidFill>
                    <a:latin typeface="Arial" panose="020B0604020202020204" pitchFamily="34" charset="0"/>
                    <a:cs typeface="Arial" panose="020B0604020202020204" pitchFamily="34" charset="0"/>
                  </a:rPr>
                  <a:t>CA 2023 </a:t>
                </a:r>
                <a:r>
                  <a:rPr lang="fr-FR" sz="1400" b="1" err="1">
                    <a:solidFill>
                      <a:schemeClr val="bg1"/>
                    </a:solidFill>
                    <a:latin typeface="Arial" panose="020B0604020202020204" pitchFamily="34" charset="0"/>
                    <a:cs typeface="Arial" panose="020B0604020202020204" pitchFamily="34" charset="0"/>
                  </a:rPr>
                  <a:t>Aubay</a:t>
                </a:r>
                <a:r>
                  <a:rPr lang="fr-FR" sz="1400" b="1">
                    <a:solidFill>
                      <a:schemeClr val="bg1"/>
                    </a:solidFill>
                    <a:latin typeface="Arial" panose="020B0604020202020204" pitchFamily="34" charset="0"/>
                    <a:cs typeface="Arial" panose="020B0604020202020204" pitchFamily="34" charset="0"/>
                  </a:rPr>
                  <a:t> Groupe</a:t>
                </a:r>
              </a:p>
              <a:p>
                <a:pPr algn="ctr"/>
                <a:r>
                  <a:rPr lang="fr-FR" sz="1100">
                    <a:solidFill>
                      <a:schemeClr val="bg1"/>
                    </a:solidFill>
                    <a:latin typeface="Arial" panose="020B0604020202020204" pitchFamily="34" charset="0"/>
                    <a:cs typeface="Arial" panose="020B0604020202020204" pitchFamily="34" charset="0"/>
                  </a:rPr>
                  <a:t>Vs 513,5M€ -  CA 2022 </a:t>
                </a:r>
              </a:p>
            </p:txBody>
          </p:sp>
        </p:grpSp>
      </p:grpSp>
    </p:spTree>
    <p:extLst>
      <p:ext uri="{BB962C8B-B14F-4D97-AF65-F5344CB8AC3E}">
        <p14:creationId xmlns:p14="http://schemas.microsoft.com/office/powerpoint/2010/main" val="3627458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e 14">
            <a:extLst>
              <a:ext uri="{FF2B5EF4-FFF2-40B4-BE49-F238E27FC236}">
                <a16:creationId xmlns:a16="http://schemas.microsoft.com/office/drawing/2014/main" id="{2704575B-671E-1A92-D13C-8B891DE74E31}"/>
              </a:ext>
            </a:extLst>
          </p:cNvPr>
          <p:cNvGrpSpPr/>
          <p:nvPr/>
        </p:nvGrpSpPr>
        <p:grpSpPr>
          <a:xfrm>
            <a:off x="957981" y="2209574"/>
            <a:ext cx="3326232" cy="506094"/>
            <a:chOff x="1156053" y="4972882"/>
            <a:chExt cx="3326232" cy="506094"/>
          </a:xfrm>
        </p:grpSpPr>
        <p:sp>
          <p:nvSpPr>
            <p:cNvPr id="26" name="TextBox 30">
              <a:extLst>
                <a:ext uri="{FF2B5EF4-FFF2-40B4-BE49-F238E27FC236}">
                  <a16:creationId xmlns:a16="http://schemas.microsoft.com/office/drawing/2014/main" id="{E561E402-D462-5DC3-C832-D814266A4F3F}"/>
                </a:ext>
              </a:extLst>
            </p:cNvPr>
            <p:cNvSpPr txBox="1"/>
            <p:nvPr/>
          </p:nvSpPr>
          <p:spPr>
            <a:xfrm>
              <a:off x="1460377" y="5004487"/>
              <a:ext cx="3021908" cy="474489"/>
            </a:xfrm>
            <a:prstGeom prst="rect">
              <a:avLst/>
            </a:prstGeom>
            <a:noFill/>
          </p:spPr>
          <p:txBody>
            <a:bodyPr wrap="square" rtlCol="0">
              <a:spAutoFit/>
            </a:bodyPr>
            <a:lstStyle/>
            <a:p>
              <a:pPr>
                <a:spcAft>
                  <a:spcPts val="100"/>
                </a:spcAft>
              </a:pPr>
              <a:r>
                <a:rPr lang="fr-FR" sz="1200" b="1">
                  <a:solidFill>
                    <a:srgbClr val="E8470D"/>
                  </a:solidFill>
                  <a:latin typeface="Arial" panose="020B0604020202020204" pitchFamily="34" charset="0"/>
                  <a:cs typeface="Arial" panose="020B0604020202020204" pitchFamily="34" charset="0"/>
                </a:rPr>
                <a:t>Évolution des effectifs </a:t>
              </a:r>
            </a:p>
            <a:p>
              <a:pPr>
                <a:spcAft>
                  <a:spcPts val="100"/>
                </a:spcAft>
              </a:pPr>
              <a:r>
                <a:rPr lang="fr-FR" sz="1200" b="1">
                  <a:solidFill>
                    <a:schemeClr val="accent6"/>
                  </a:solidFill>
                  <a:latin typeface="Arial" panose="020B0604020202020204" pitchFamily="34" charset="0"/>
                  <a:cs typeface="Arial" panose="020B0604020202020204" pitchFamily="34" charset="0"/>
                </a:rPr>
                <a:t>du groupe </a:t>
              </a:r>
              <a:r>
                <a:rPr lang="fr-FR" sz="1200" b="1" err="1">
                  <a:solidFill>
                    <a:schemeClr val="accent6"/>
                  </a:solidFill>
                  <a:latin typeface="Arial" panose="020B0604020202020204" pitchFamily="34" charset="0"/>
                  <a:cs typeface="Arial" panose="020B0604020202020204" pitchFamily="34" charset="0"/>
                </a:rPr>
                <a:t>Aubay</a:t>
              </a:r>
              <a:endParaRPr lang="fr-FR" sz="1200" b="1">
                <a:solidFill>
                  <a:schemeClr val="accent6"/>
                </a:solidFill>
                <a:latin typeface="Arial" panose="020B0604020202020204" pitchFamily="34" charset="0"/>
                <a:cs typeface="Arial" panose="020B0604020202020204" pitchFamily="34" charset="0"/>
              </a:endParaRPr>
            </a:p>
          </p:txBody>
        </p:sp>
        <p:sp>
          <p:nvSpPr>
            <p:cNvPr id="27" name="Rectangle: Rounded Corners 17">
              <a:extLst>
                <a:ext uri="{FF2B5EF4-FFF2-40B4-BE49-F238E27FC236}">
                  <a16:creationId xmlns:a16="http://schemas.microsoft.com/office/drawing/2014/main" id="{A9BF3E83-1E82-B08B-ABCD-A82B3B41D3B5}"/>
                </a:ext>
              </a:extLst>
            </p:cNvPr>
            <p:cNvSpPr/>
            <p:nvPr/>
          </p:nvSpPr>
          <p:spPr>
            <a:xfrm>
              <a:off x="1156053" y="4972882"/>
              <a:ext cx="52640" cy="461917"/>
            </a:xfrm>
            <a:prstGeom prst="roundRect">
              <a:avLst>
                <a:gd name="adj" fmla="val 50000"/>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16" name="Groupe 15">
            <a:extLst>
              <a:ext uri="{FF2B5EF4-FFF2-40B4-BE49-F238E27FC236}">
                <a16:creationId xmlns:a16="http://schemas.microsoft.com/office/drawing/2014/main" id="{33C7AB05-594B-9129-C464-BD207DD5DB60}"/>
              </a:ext>
            </a:extLst>
          </p:cNvPr>
          <p:cNvGrpSpPr/>
          <p:nvPr/>
        </p:nvGrpSpPr>
        <p:grpSpPr>
          <a:xfrm>
            <a:off x="957981" y="4487779"/>
            <a:ext cx="3340361" cy="485871"/>
            <a:chOff x="1141924" y="4980281"/>
            <a:chExt cx="3340361" cy="485871"/>
          </a:xfrm>
        </p:grpSpPr>
        <p:sp>
          <p:nvSpPr>
            <p:cNvPr id="24" name="TextBox 30">
              <a:extLst>
                <a:ext uri="{FF2B5EF4-FFF2-40B4-BE49-F238E27FC236}">
                  <a16:creationId xmlns:a16="http://schemas.microsoft.com/office/drawing/2014/main" id="{C0DD08C9-98C9-8166-BF32-FE409B670C56}"/>
                </a:ext>
              </a:extLst>
            </p:cNvPr>
            <p:cNvSpPr txBox="1"/>
            <p:nvPr/>
          </p:nvSpPr>
          <p:spPr>
            <a:xfrm>
              <a:off x="1460377" y="5004487"/>
              <a:ext cx="3021908" cy="461665"/>
            </a:xfrm>
            <a:prstGeom prst="rect">
              <a:avLst/>
            </a:prstGeom>
            <a:noFill/>
          </p:spPr>
          <p:txBody>
            <a:bodyPr wrap="square" rtlCol="0">
              <a:spAutoFit/>
            </a:bodyPr>
            <a:lstStyle/>
            <a:p>
              <a:pPr>
                <a:spcAft>
                  <a:spcPts val="100"/>
                </a:spcAft>
              </a:pPr>
              <a:r>
                <a:rPr lang="fr-FR" sz="1200" b="1">
                  <a:solidFill>
                    <a:srgbClr val="E8470D"/>
                  </a:solidFill>
                  <a:latin typeface="Arial" panose="020B0604020202020204" pitchFamily="34" charset="0"/>
                  <a:cs typeface="Arial" panose="020B0604020202020204" pitchFamily="34" charset="0"/>
                </a:rPr>
                <a:t>Évolution des chiffres d’affaires </a:t>
              </a:r>
              <a:br>
                <a:rPr lang="fr-FR" sz="1200" b="1">
                  <a:solidFill>
                    <a:srgbClr val="E8470D"/>
                  </a:solidFill>
                  <a:latin typeface="Arial" panose="020B0604020202020204" pitchFamily="34" charset="0"/>
                  <a:cs typeface="Arial" panose="020B0604020202020204" pitchFamily="34" charset="0"/>
                </a:rPr>
              </a:br>
              <a:r>
                <a:rPr lang="fr-FR" sz="1200" b="1">
                  <a:solidFill>
                    <a:schemeClr val="accent6"/>
                  </a:solidFill>
                  <a:latin typeface="Arial" panose="020B0604020202020204" pitchFamily="34" charset="0"/>
                  <a:cs typeface="Arial" panose="020B0604020202020204" pitchFamily="34" charset="0"/>
                </a:rPr>
                <a:t>du groupe </a:t>
              </a:r>
              <a:r>
                <a:rPr lang="fr-FR" sz="1200" b="1" err="1">
                  <a:solidFill>
                    <a:schemeClr val="accent6"/>
                  </a:solidFill>
                  <a:latin typeface="Arial" panose="020B0604020202020204" pitchFamily="34" charset="0"/>
                  <a:cs typeface="Arial" panose="020B0604020202020204" pitchFamily="34" charset="0"/>
                </a:rPr>
                <a:t>Aubay</a:t>
              </a:r>
              <a:r>
                <a:rPr lang="fr-FR" sz="1200" b="1">
                  <a:solidFill>
                    <a:schemeClr val="accent6"/>
                  </a:solidFill>
                  <a:latin typeface="Arial" panose="020B0604020202020204" pitchFamily="34" charset="0"/>
                  <a:cs typeface="Arial" panose="020B0604020202020204" pitchFamily="34" charset="0"/>
                </a:rPr>
                <a:t> </a:t>
              </a:r>
              <a:r>
                <a:rPr lang="fr-FR" sz="1200">
                  <a:solidFill>
                    <a:schemeClr val="accent6"/>
                  </a:solidFill>
                  <a:latin typeface="Arial" panose="020B0604020202020204" pitchFamily="34" charset="0"/>
                  <a:cs typeface="Arial" panose="020B0604020202020204" pitchFamily="34" charset="0"/>
                </a:rPr>
                <a:t>(en millions d’euros)</a:t>
              </a:r>
            </a:p>
          </p:txBody>
        </p:sp>
        <p:sp>
          <p:nvSpPr>
            <p:cNvPr id="25" name="Rectangle: Rounded Corners 17">
              <a:extLst>
                <a:ext uri="{FF2B5EF4-FFF2-40B4-BE49-F238E27FC236}">
                  <a16:creationId xmlns:a16="http://schemas.microsoft.com/office/drawing/2014/main" id="{90D44568-9E03-C506-CB37-42373CBE9BF1}"/>
                </a:ext>
              </a:extLst>
            </p:cNvPr>
            <p:cNvSpPr/>
            <p:nvPr/>
          </p:nvSpPr>
          <p:spPr>
            <a:xfrm>
              <a:off x="1141924" y="4980281"/>
              <a:ext cx="52640" cy="461917"/>
            </a:xfrm>
            <a:prstGeom prst="roundRect">
              <a:avLst>
                <a:gd name="adj" fmla="val 50000"/>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57" name="Espace réservé du texte 56">
            <a:extLst>
              <a:ext uri="{FF2B5EF4-FFF2-40B4-BE49-F238E27FC236}">
                <a16:creationId xmlns:a16="http://schemas.microsoft.com/office/drawing/2014/main" id="{C3E2D4E7-D9CF-80E9-9842-22168A921584}"/>
              </a:ext>
            </a:extLst>
          </p:cNvPr>
          <p:cNvSpPr>
            <a:spLocks noGrp="1"/>
          </p:cNvSpPr>
          <p:nvPr>
            <p:ph type="body" sz="quarter" idx="10"/>
          </p:nvPr>
        </p:nvSpPr>
        <p:spPr/>
        <p:txBody>
          <a:bodyPr/>
          <a:lstStyle/>
          <a:p>
            <a:r>
              <a:rPr lang="fr-FR"/>
              <a:t>Une croissance continue</a:t>
            </a:r>
          </a:p>
        </p:txBody>
      </p:sp>
      <p:sp>
        <p:nvSpPr>
          <p:cNvPr id="36" name="Espace réservé du texte 35">
            <a:extLst>
              <a:ext uri="{FF2B5EF4-FFF2-40B4-BE49-F238E27FC236}">
                <a16:creationId xmlns:a16="http://schemas.microsoft.com/office/drawing/2014/main" id="{EF4BAE01-807F-775A-CC73-2D1332A0D37B}"/>
              </a:ext>
            </a:extLst>
          </p:cNvPr>
          <p:cNvSpPr>
            <a:spLocks noGrp="1"/>
          </p:cNvSpPr>
          <p:nvPr>
            <p:ph type="body" sz="quarter" idx="11"/>
          </p:nvPr>
        </p:nvSpPr>
        <p:spPr/>
        <p:txBody>
          <a:bodyPr/>
          <a:lstStyle/>
          <a:p>
            <a:r>
              <a:rPr lang="fr-FR" b="1">
                <a:solidFill>
                  <a:schemeClr val="tx1">
                    <a:lumMod val="75000"/>
                    <a:lumOff val="25000"/>
                  </a:schemeClr>
                </a:solidFill>
              </a:rPr>
              <a:t>Qui sommes-nous ?</a:t>
            </a:r>
          </a:p>
        </p:txBody>
      </p:sp>
      <p:sp>
        <p:nvSpPr>
          <p:cNvPr id="76" name="Espace réservé du texte 3">
            <a:extLst>
              <a:ext uri="{FF2B5EF4-FFF2-40B4-BE49-F238E27FC236}">
                <a16:creationId xmlns:a16="http://schemas.microsoft.com/office/drawing/2014/main" id="{25EB01AC-7B7C-0E57-9517-F1E4672929D8}"/>
              </a:ext>
            </a:extLst>
          </p:cNvPr>
          <p:cNvSpPr txBox="1">
            <a:spLocks/>
          </p:cNvSpPr>
          <p:nvPr/>
        </p:nvSpPr>
        <p:spPr>
          <a:xfrm>
            <a:off x="1073227" y="1071131"/>
            <a:ext cx="2895600" cy="16266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b="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1" kern="1200">
                <a:solidFill>
                  <a:srgbClr val="F5A24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E5430D"/>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a:p>
        </p:txBody>
      </p:sp>
      <p:cxnSp>
        <p:nvCxnSpPr>
          <p:cNvPr id="84" name="Connecteur droit 83">
            <a:extLst>
              <a:ext uri="{FF2B5EF4-FFF2-40B4-BE49-F238E27FC236}">
                <a16:creationId xmlns:a16="http://schemas.microsoft.com/office/drawing/2014/main" id="{53162501-E529-8FC8-D4E4-9E292237FB1F}"/>
              </a:ext>
            </a:extLst>
          </p:cNvPr>
          <p:cNvCxnSpPr>
            <a:cxnSpLocks/>
            <a:endCxn id="70" idx="2"/>
          </p:cNvCxnSpPr>
          <p:nvPr/>
        </p:nvCxnSpPr>
        <p:spPr>
          <a:xfrm>
            <a:off x="5036480" y="2778082"/>
            <a:ext cx="5314911" cy="274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ZoneTexte 4">
            <a:extLst>
              <a:ext uri="{FF2B5EF4-FFF2-40B4-BE49-F238E27FC236}">
                <a16:creationId xmlns:a16="http://schemas.microsoft.com/office/drawing/2014/main" id="{942DA551-1AB3-DC69-C464-20AB129ADC03}"/>
              </a:ext>
            </a:extLst>
          </p:cNvPr>
          <p:cNvSpPr txBox="1"/>
          <p:nvPr/>
        </p:nvSpPr>
        <p:spPr>
          <a:xfrm>
            <a:off x="8233597" y="1636419"/>
            <a:ext cx="596571" cy="276999"/>
          </a:xfrm>
          <a:prstGeom prst="rect">
            <a:avLst/>
          </a:prstGeom>
          <a:noFill/>
        </p:spPr>
        <p:txBody>
          <a:bodyPr wrap="square" rtlCol="0">
            <a:spAutoFit/>
          </a:bodyPr>
          <a:lstStyle/>
          <a:p>
            <a:pPr algn="ctr"/>
            <a:r>
              <a:rPr lang="fr-FR" sz="1200">
                <a:solidFill>
                  <a:schemeClr val="bg1">
                    <a:lumMod val="50000"/>
                  </a:schemeClr>
                </a:solidFill>
                <a:latin typeface="Arial" panose="020B0604020202020204" pitchFamily="34" charset="0"/>
                <a:cs typeface="Arial" panose="020B0604020202020204" pitchFamily="34" charset="0"/>
              </a:rPr>
              <a:t>7 306</a:t>
            </a:r>
          </a:p>
        </p:txBody>
      </p:sp>
      <p:sp>
        <p:nvSpPr>
          <p:cNvPr id="70" name="Ellipse 69">
            <a:extLst>
              <a:ext uri="{FF2B5EF4-FFF2-40B4-BE49-F238E27FC236}">
                <a16:creationId xmlns:a16="http://schemas.microsoft.com/office/drawing/2014/main" id="{C85706E2-69CB-CDDC-75DD-A5B97C14276B}"/>
              </a:ext>
            </a:extLst>
          </p:cNvPr>
          <p:cNvSpPr/>
          <p:nvPr/>
        </p:nvSpPr>
        <p:spPr>
          <a:xfrm>
            <a:off x="10351391" y="2728028"/>
            <a:ext cx="105596" cy="105596"/>
          </a:xfrm>
          <a:prstGeom prst="ellipse">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Ellipse 70">
            <a:extLst>
              <a:ext uri="{FF2B5EF4-FFF2-40B4-BE49-F238E27FC236}">
                <a16:creationId xmlns:a16="http://schemas.microsoft.com/office/drawing/2014/main" id="{2D733CAF-2E8F-161F-11A8-E28A7AC82C8D}"/>
              </a:ext>
            </a:extLst>
          </p:cNvPr>
          <p:cNvSpPr/>
          <p:nvPr/>
        </p:nvSpPr>
        <p:spPr>
          <a:xfrm>
            <a:off x="4987390" y="2728028"/>
            <a:ext cx="105596" cy="105596"/>
          </a:xfrm>
          <a:prstGeom prst="ellipse">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Ellipse 71">
            <a:extLst>
              <a:ext uri="{FF2B5EF4-FFF2-40B4-BE49-F238E27FC236}">
                <a16:creationId xmlns:a16="http://schemas.microsoft.com/office/drawing/2014/main" id="{8E213CEE-8564-21DE-4147-9A8A150B0841}"/>
              </a:ext>
            </a:extLst>
          </p:cNvPr>
          <p:cNvSpPr/>
          <p:nvPr/>
        </p:nvSpPr>
        <p:spPr>
          <a:xfrm>
            <a:off x="5760720" y="2728028"/>
            <a:ext cx="105596" cy="105596"/>
          </a:xfrm>
          <a:prstGeom prst="ellipse">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Ellipse 72">
            <a:extLst>
              <a:ext uri="{FF2B5EF4-FFF2-40B4-BE49-F238E27FC236}">
                <a16:creationId xmlns:a16="http://schemas.microsoft.com/office/drawing/2014/main" id="{634DC1C3-EB86-EB69-BEEF-265AFED1C24A}"/>
              </a:ext>
            </a:extLst>
          </p:cNvPr>
          <p:cNvSpPr/>
          <p:nvPr/>
        </p:nvSpPr>
        <p:spPr>
          <a:xfrm>
            <a:off x="6593076" y="2728028"/>
            <a:ext cx="105596" cy="105596"/>
          </a:xfrm>
          <a:prstGeom prst="ellipse">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Ellipse 73">
            <a:extLst>
              <a:ext uri="{FF2B5EF4-FFF2-40B4-BE49-F238E27FC236}">
                <a16:creationId xmlns:a16="http://schemas.microsoft.com/office/drawing/2014/main" id="{F4ACDF54-7396-76FD-B61A-85D907542D7B}"/>
              </a:ext>
            </a:extLst>
          </p:cNvPr>
          <p:cNvSpPr/>
          <p:nvPr/>
        </p:nvSpPr>
        <p:spPr>
          <a:xfrm>
            <a:off x="7500712" y="2728028"/>
            <a:ext cx="105596" cy="105596"/>
          </a:xfrm>
          <a:prstGeom prst="ellipse">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Ellipse 74">
            <a:extLst>
              <a:ext uri="{FF2B5EF4-FFF2-40B4-BE49-F238E27FC236}">
                <a16:creationId xmlns:a16="http://schemas.microsoft.com/office/drawing/2014/main" id="{EE181715-59C5-97E9-A007-FD6BBDFE0B99}"/>
              </a:ext>
            </a:extLst>
          </p:cNvPr>
          <p:cNvSpPr/>
          <p:nvPr/>
        </p:nvSpPr>
        <p:spPr>
          <a:xfrm>
            <a:off x="8493039" y="2728028"/>
            <a:ext cx="105596" cy="105596"/>
          </a:xfrm>
          <a:prstGeom prst="ellipse">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ZoneTexte 77">
            <a:extLst>
              <a:ext uri="{FF2B5EF4-FFF2-40B4-BE49-F238E27FC236}">
                <a16:creationId xmlns:a16="http://schemas.microsoft.com/office/drawing/2014/main" id="{081304A5-FECE-3CDA-8F78-85F2EBC2E73E}"/>
              </a:ext>
            </a:extLst>
          </p:cNvPr>
          <p:cNvSpPr txBox="1"/>
          <p:nvPr/>
        </p:nvSpPr>
        <p:spPr>
          <a:xfrm>
            <a:off x="4812954" y="2922039"/>
            <a:ext cx="504000" cy="261610"/>
          </a:xfrm>
          <a:prstGeom prst="rect">
            <a:avLst/>
          </a:prstGeom>
          <a:noFill/>
        </p:spPr>
        <p:txBody>
          <a:bodyPr wrap="square" rtlCol="0">
            <a:spAutoFit/>
          </a:bodyPr>
          <a:lstStyle/>
          <a:p>
            <a:pPr algn="ctr"/>
            <a:r>
              <a:rPr lang="fr-FR" sz="1100">
                <a:solidFill>
                  <a:schemeClr val="bg1">
                    <a:lumMod val="65000"/>
                  </a:schemeClr>
                </a:solidFill>
                <a:latin typeface="Arial" panose="020B0604020202020204" pitchFamily="34" charset="0"/>
                <a:cs typeface="Arial" panose="020B0604020202020204" pitchFamily="34" charset="0"/>
              </a:rPr>
              <a:t>2017</a:t>
            </a:r>
          </a:p>
        </p:txBody>
      </p:sp>
      <p:sp>
        <p:nvSpPr>
          <p:cNvPr id="79" name="ZoneTexte 78">
            <a:extLst>
              <a:ext uri="{FF2B5EF4-FFF2-40B4-BE49-F238E27FC236}">
                <a16:creationId xmlns:a16="http://schemas.microsoft.com/office/drawing/2014/main" id="{584DDBC8-EC77-09ED-74BE-50E4319A48A3}"/>
              </a:ext>
            </a:extLst>
          </p:cNvPr>
          <p:cNvSpPr txBox="1"/>
          <p:nvPr/>
        </p:nvSpPr>
        <p:spPr>
          <a:xfrm>
            <a:off x="5561346" y="2922039"/>
            <a:ext cx="504000" cy="261610"/>
          </a:xfrm>
          <a:prstGeom prst="rect">
            <a:avLst/>
          </a:prstGeom>
          <a:noFill/>
        </p:spPr>
        <p:txBody>
          <a:bodyPr wrap="square" rtlCol="0">
            <a:spAutoFit/>
          </a:bodyPr>
          <a:lstStyle/>
          <a:p>
            <a:pPr algn="ctr"/>
            <a:r>
              <a:rPr lang="fr-FR" sz="1100">
                <a:solidFill>
                  <a:schemeClr val="bg1">
                    <a:lumMod val="65000"/>
                  </a:schemeClr>
                </a:solidFill>
                <a:latin typeface="Arial" panose="020B0604020202020204" pitchFamily="34" charset="0"/>
                <a:cs typeface="Arial" panose="020B0604020202020204" pitchFamily="34" charset="0"/>
              </a:rPr>
              <a:t>2018</a:t>
            </a:r>
          </a:p>
        </p:txBody>
      </p:sp>
      <p:sp>
        <p:nvSpPr>
          <p:cNvPr id="80" name="ZoneTexte 79">
            <a:extLst>
              <a:ext uri="{FF2B5EF4-FFF2-40B4-BE49-F238E27FC236}">
                <a16:creationId xmlns:a16="http://schemas.microsoft.com/office/drawing/2014/main" id="{E8A6EDF5-CA29-EE11-647C-3E1038DB72D2}"/>
              </a:ext>
            </a:extLst>
          </p:cNvPr>
          <p:cNvSpPr txBox="1"/>
          <p:nvPr/>
        </p:nvSpPr>
        <p:spPr>
          <a:xfrm>
            <a:off x="6446672" y="2922039"/>
            <a:ext cx="504000" cy="261610"/>
          </a:xfrm>
          <a:prstGeom prst="rect">
            <a:avLst/>
          </a:prstGeom>
          <a:noFill/>
        </p:spPr>
        <p:txBody>
          <a:bodyPr wrap="square" rtlCol="0">
            <a:spAutoFit/>
          </a:bodyPr>
          <a:lstStyle/>
          <a:p>
            <a:pPr algn="ctr"/>
            <a:r>
              <a:rPr lang="fr-FR" sz="1100">
                <a:solidFill>
                  <a:schemeClr val="bg1">
                    <a:lumMod val="65000"/>
                  </a:schemeClr>
                </a:solidFill>
                <a:latin typeface="Arial" panose="020B0604020202020204" pitchFamily="34" charset="0"/>
                <a:cs typeface="Arial" panose="020B0604020202020204" pitchFamily="34" charset="0"/>
              </a:rPr>
              <a:t>2019</a:t>
            </a:r>
          </a:p>
        </p:txBody>
      </p:sp>
      <p:sp>
        <p:nvSpPr>
          <p:cNvPr id="81" name="ZoneTexte 80">
            <a:extLst>
              <a:ext uri="{FF2B5EF4-FFF2-40B4-BE49-F238E27FC236}">
                <a16:creationId xmlns:a16="http://schemas.microsoft.com/office/drawing/2014/main" id="{75DDE75F-1ADB-B1EB-4BEC-18012712A7F9}"/>
              </a:ext>
            </a:extLst>
          </p:cNvPr>
          <p:cNvSpPr txBox="1"/>
          <p:nvPr/>
        </p:nvSpPr>
        <p:spPr>
          <a:xfrm>
            <a:off x="7315758" y="2922039"/>
            <a:ext cx="591316" cy="261610"/>
          </a:xfrm>
          <a:prstGeom prst="rect">
            <a:avLst/>
          </a:prstGeom>
          <a:noFill/>
        </p:spPr>
        <p:txBody>
          <a:bodyPr wrap="square" rtlCol="0">
            <a:spAutoFit/>
          </a:bodyPr>
          <a:lstStyle/>
          <a:p>
            <a:pPr algn="ctr"/>
            <a:r>
              <a:rPr lang="fr-FR" sz="1100">
                <a:solidFill>
                  <a:schemeClr val="bg1">
                    <a:lumMod val="65000"/>
                  </a:schemeClr>
                </a:solidFill>
                <a:latin typeface="Arial" panose="020B0604020202020204" pitchFamily="34" charset="0"/>
                <a:cs typeface="Arial" panose="020B0604020202020204" pitchFamily="34" charset="0"/>
              </a:rPr>
              <a:t>2020</a:t>
            </a:r>
          </a:p>
        </p:txBody>
      </p:sp>
      <p:sp>
        <p:nvSpPr>
          <p:cNvPr id="82" name="Ellipse 81">
            <a:extLst>
              <a:ext uri="{FF2B5EF4-FFF2-40B4-BE49-F238E27FC236}">
                <a16:creationId xmlns:a16="http://schemas.microsoft.com/office/drawing/2014/main" id="{FFDAB885-1807-96EA-DADC-6705022B5E3D}"/>
              </a:ext>
            </a:extLst>
          </p:cNvPr>
          <p:cNvSpPr/>
          <p:nvPr/>
        </p:nvSpPr>
        <p:spPr>
          <a:xfrm>
            <a:off x="9444231" y="2728028"/>
            <a:ext cx="105596" cy="105596"/>
          </a:xfrm>
          <a:prstGeom prst="ellipse">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ZoneTexte 82">
            <a:extLst>
              <a:ext uri="{FF2B5EF4-FFF2-40B4-BE49-F238E27FC236}">
                <a16:creationId xmlns:a16="http://schemas.microsoft.com/office/drawing/2014/main" id="{320655B5-34F7-16E3-FA59-C23045A14860}"/>
              </a:ext>
            </a:extLst>
          </p:cNvPr>
          <p:cNvSpPr txBox="1"/>
          <p:nvPr/>
        </p:nvSpPr>
        <p:spPr>
          <a:xfrm>
            <a:off x="8212063" y="2922039"/>
            <a:ext cx="737852" cy="261610"/>
          </a:xfrm>
          <a:prstGeom prst="rect">
            <a:avLst/>
          </a:prstGeom>
          <a:noFill/>
        </p:spPr>
        <p:txBody>
          <a:bodyPr wrap="square" rtlCol="0">
            <a:spAutoFit/>
          </a:bodyPr>
          <a:lstStyle/>
          <a:p>
            <a:pPr algn="ctr"/>
            <a:r>
              <a:rPr lang="fr-FR" sz="1100">
                <a:solidFill>
                  <a:schemeClr val="bg1">
                    <a:lumMod val="65000"/>
                  </a:schemeClr>
                </a:solidFill>
                <a:latin typeface="Arial" panose="020B0604020202020204" pitchFamily="34" charset="0"/>
                <a:cs typeface="Arial" panose="020B0604020202020204" pitchFamily="34" charset="0"/>
              </a:rPr>
              <a:t>2021</a:t>
            </a:r>
          </a:p>
        </p:txBody>
      </p:sp>
      <p:sp>
        <p:nvSpPr>
          <p:cNvPr id="10" name="ZoneTexte 9">
            <a:extLst>
              <a:ext uri="{FF2B5EF4-FFF2-40B4-BE49-F238E27FC236}">
                <a16:creationId xmlns:a16="http://schemas.microsoft.com/office/drawing/2014/main" id="{F387A16D-CC8E-298B-924C-1E9E234BE87F}"/>
              </a:ext>
            </a:extLst>
          </p:cNvPr>
          <p:cNvSpPr txBox="1"/>
          <p:nvPr/>
        </p:nvSpPr>
        <p:spPr>
          <a:xfrm>
            <a:off x="4721751" y="1959787"/>
            <a:ext cx="636743" cy="276999"/>
          </a:xfrm>
          <a:prstGeom prst="rect">
            <a:avLst/>
          </a:prstGeom>
          <a:noFill/>
        </p:spPr>
        <p:txBody>
          <a:bodyPr wrap="square" rtlCol="0">
            <a:spAutoFit/>
          </a:bodyPr>
          <a:lstStyle/>
          <a:p>
            <a:pPr algn="ctr"/>
            <a:r>
              <a:rPr lang="fr-FR" sz="1200">
                <a:solidFill>
                  <a:schemeClr val="bg1">
                    <a:lumMod val="65000"/>
                  </a:schemeClr>
                </a:solidFill>
                <a:latin typeface="Arial" panose="020B0604020202020204" pitchFamily="34" charset="0"/>
                <a:cs typeface="Arial" panose="020B0604020202020204" pitchFamily="34" charset="0"/>
              </a:rPr>
              <a:t>5848</a:t>
            </a:r>
          </a:p>
        </p:txBody>
      </p:sp>
      <p:sp>
        <p:nvSpPr>
          <p:cNvPr id="11" name="ZoneTexte 10">
            <a:extLst>
              <a:ext uri="{FF2B5EF4-FFF2-40B4-BE49-F238E27FC236}">
                <a16:creationId xmlns:a16="http://schemas.microsoft.com/office/drawing/2014/main" id="{DE22E424-29BB-9280-0453-59916F9D073F}"/>
              </a:ext>
            </a:extLst>
          </p:cNvPr>
          <p:cNvSpPr txBox="1"/>
          <p:nvPr/>
        </p:nvSpPr>
        <p:spPr>
          <a:xfrm>
            <a:off x="5513988" y="1869584"/>
            <a:ext cx="598716" cy="276999"/>
          </a:xfrm>
          <a:prstGeom prst="rect">
            <a:avLst/>
          </a:prstGeom>
          <a:noFill/>
        </p:spPr>
        <p:txBody>
          <a:bodyPr wrap="square" rtlCol="0">
            <a:spAutoFit/>
          </a:bodyPr>
          <a:lstStyle/>
          <a:p>
            <a:pPr algn="ctr"/>
            <a:r>
              <a:rPr lang="fr-FR" sz="1200">
                <a:solidFill>
                  <a:schemeClr val="bg1">
                    <a:lumMod val="65000"/>
                  </a:schemeClr>
                </a:solidFill>
                <a:latin typeface="Arial" panose="020B0604020202020204" pitchFamily="34" charset="0"/>
                <a:cs typeface="Arial" panose="020B0604020202020204" pitchFamily="34" charset="0"/>
              </a:rPr>
              <a:t>6166</a:t>
            </a:r>
          </a:p>
        </p:txBody>
      </p:sp>
      <p:sp>
        <p:nvSpPr>
          <p:cNvPr id="12" name="ZoneTexte 11">
            <a:extLst>
              <a:ext uri="{FF2B5EF4-FFF2-40B4-BE49-F238E27FC236}">
                <a16:creationId xmlns:a16="http://schemas.microsoft.com/office/drawing/2014/main" id="{ED003480-149E-6E11-52B1-4612DAD9E479}"/>
              </a:ext>
            </a:extLst>
          </p:cNvPr>
          <p:cNvSpPr txBox="1"/>
          <p:nvPr/>
        </p:nvSpPr>
        <p:spPr>
          <a:xfrm>
            <a:off x="6341998" y="1787012"/>
            <a:ext cx="563062" cy="276999"/>
          </a:xfrm>
          <a:prstGeom prst="rect">
            <a:avLst/>
          </a:prstGeom>
          <a:noFill/>
        </p:spPr>
        <p:txBody>
          <a:bodyPr wrap="square" rtlCol="0">
            <a:spAutoFit/>
          </a:bodyPr>
          <a:lstStyle/>
          <a:p>
            <a:pPr algn="ctr"/>
            <a:r>
              <a:rPr lang="fr-FR" sz="1200">
                <a:solidFill>
                  <a:schemeClr val="bg1">
                    <a:lumMod val="65000"/>
                  </a:schemeClr>
                </a:solidFill>
                <a:latin typeface="Arial" panose="020B0604020202020204" pitchFamily="34" charset="0"/>
                <a:cs typeface="Arial" panose="020B0604020202020204" pitchFamily="34" charset="0"/>
              </a:rPr>
              <a:t>6503</a:t>
            </a:r>
          </a:p>
        </p:txBody>
      </p:sp>
      <p:sp>
        <p:nvSpPr>
          <p:cNvPr id="13" name="ZoneTexte 12">
            <a:extLst>
              <a:ext uri="{FF2B5EF4-FFF2-40B4-BE49-F238E27FC236}">
                <a16:creationId xmlns:a16="http://schemas.microsoft.com/office/drawing/2014/main" id="{0A61714D-F021-EF6B-5E28-99AF3D076439}"/>
              </a:ext>
            </a:extLst>
          </p:cNvPr>
          <p:cNvSpPr txBox="1"/>
          <p:nvPr/>
        </p:nvSpPr>
        <p:spPr>
          <a:xfrm>
            <a:off x="7193089" y="1720278"/>
            <a:ext cx="679540" cy="276999"/>
          </a:xfrm>
          <a:prstGeom prst="rect">
            <a:avLst/>
          </a:prstGeom>
          <a:noFill/>
        </p:spPr>
        <p:txBody>
          <a:bodyPr wrap="square" rtlCol="0">
            <a:spAutoFit/>
          </a:bodyPr>
          <a:lstStyle/>
          <a:p>
            <a:pPr algn="ctr"/>
            <a:r>
              <a:rPr lang="fr-FR" sz="1200">
                <a:solidFill>
                  <a:schemeClr val="bg1">
                    <a:lumMod val="65000"/>
                  </a:schemeClr>
                </a:solidFill>
                <a:latin typeface="Arial" panose="020B0604020202020204" pitchFamily="34" charset="0"/>
                <a:cs typeface="Arial" panose="020B0604020202020204" pitchFamily="34" charset="0"/>
              </a:rPr>
              <a:t>6562</a:t>
            </a:r>
          </a:p>
        </p:txBody>
      </p:sp>
      <p:pic>
        <p:nvPicPr>
          <p:cNvPr id="18" name="Graphique 17">
            <a:extLst>
              <a:ext uri="{FF2B5EF4-FFF2-40B4-BE49-F238E27FC236}">
                <a16:creationId xmlns:a16="http://schemas.microsoft.com/office/drawing/2014/main" id="{779BFE0D-3A96-56BE-49D1-FD0BCC07A0EB}"/>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845417" y="2281609"/>
            <a:ext cx="374083" cy="317848"/>
          </a:xfrm>
          <a:prstGeom prst="rect">
            <a:avLst/>
          </a:prstGeom>
        </p:spPr>
      </p:pic>
      <p:pic>
        <p:nvPicPr>
          <p:cNvPr id="19" name="Graphique 18">
            <a:extLst>
              <a:ext uri="{FF2B5EF4-FFF2-40B4-BE49-F238E27FC236}">
                <a16:creationId xmlns:a16="http://schemas.microsoft.com/office/drawing/2014/main" id="{A7584DCB-201C-DDE0-1882-FDBF1DDAF5A5}"/>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594926" y="2217924"/>
            <a:ext cx="449034" cy="381533"/>
          </a:xfrm>
          <a:prstGeom prst="rect">
            <a:avLst/>
          </a:prstGeom>
        </p:spPr>
      </p:pic>
      <p:pic>
        <p:nvPicPr>
          <p:cNvPr id="20" name="Graphique 19">
            <a:extLst>
              <a:ext uri="{FF2B5EF4-FFF2-40B4-BE49-F238E27FC236}">
                <a16:creationId xmlns:a16="http://schemas.microsoft.com/office/drawing/2014/main" id="{7767C702-215A-1D21-0CE9-B4F856D3B0A5}"/>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366919" y="2135136"/>
            <a:ext cx="546469" cy="464321"/>
          </a:xfrm>
          <a:prstGeom prst="rect">
            <a:avLst/>
          </a:prstGeom>
        </p:spPr>
      </p:pic>
      <p:pic>
        <p:nvPicPr>
          <p:cNvPr id="21" name="Graphique 20">
            <a:extLst>
              <a:ext uri="{FF2B5EF4-FFF2-40B4-BE49-F238E27FC236}">
                <a16:creationId xmlns:a16="http://schemas.microsoft.com/office/drawing/2014/main" id="{2CBF39BE-6CE6-6564-1111-01746CBC7D08}"/>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236349" y="2077822"/>
            <a:ext cx="613925" cy="521636"/>
          </a:xfrm>
          <a:prstGeom prst="rect">
            <a:avLst/>
          </a:prstGeom>
        </p:spPr>
      </p:pic>
      <p:pic>
        <p:nvPicPr>
          <p:cNvPr id="22" name="Graphique 21">
            <a:extLst>
              <a:ext uri="{FF2B5EF4-FFF2-40B4-BE49-F238E27FC236}">
                <a16:creationId xmlns:a16="http://schemas.microsoft.com/office/drawing/2014/main" id="{23C8EE9A-3441-DF1F-5C33-A2B647FB6511}"/>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188224" y="1989510"/>
            <a:ext cx="717861" cy="609948"/>
          </a:xfrm>
          <a:prstGeom prst="rect">
            <a:avLst/>
          </a:prstGeom>
        </p:spPr>
      </p:pic>
      <p:pic>
        <p:nvPicPr>
          <p:cNvPr id="23" name="Graphique 22">
            <a:extLst>
              <a:ext uri="{FF2B5EF4-FFF2-40B4-BE49-F238E27FC236}">
                <a16:creationId xmlns:a16="http://schemas.microsoft.com/office/drawing/2014/main" id="{FB798AB4-674F-2AAB-C582-66FA045962ED}"/>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031898" y="1876764"/>
            <a:ext cx="850178" cy="722374"/>
          </a:xfrm>
          <a:prstGeom prst="rect">
            <a:avLst/>
          </a:prstGeom>
        </p:spPr>
      </p:pic>
      <p:sp>
        <p:nvSpPr>
          <p:cNvPr id="92" name="ZoneTexte 91">
            <a:extLst>
              <a:ext uri="{FF2B5EF4-FFF2-40B4-BE49-F238E27FC236}">
                <a16:creationId xmlns:a16="http://schemas.microsoft.com/office/drawing/2014/main" id="{D7A99980-C412-12C3-8C68-86A0D952B09D}"/>
              </a:ext>
            </a:extLst>
          </p:cNvPr>
          <p:cNvSpPr txBox="1"/>
          <p:nvPr/>
        </p:nvSpPr>
        <p:spPr>
          <a:xfrm>
            <a:off x="10063865" y="2895788"/>
            <a:ext cx="737852" cy="261610"/>
          </a:xfrm>
          <a:prstGeom prst="rect">
            <a:avLst/>
          </a:prstGeom>
          <a:noFill/>
        </p:spPr>
        <p:txBody>
          <a:bodyPr wrap="square" rtlCol="0">
            <a:spAutoFit/>
          </a:bodyPr>
          <a:lstStyle/>
          <a:p>
            <a:pPr algn="ctr"/>
            <a:r>
              <a:rPr lang="fr-FR" sz="1100">
                <a:solidFill>
                  <a:srgbClr val="F5A243"/>
                </a:solidFill>
                <a:latin typeface="Arial" panose="020B0604020202020204" pitchFamily="34" charset="0"/>
                <a:cs typeface="Arial" panose="020B0604020202020204" pitchFamily="34" charset="0"/>
              </a:rPr>
              <a:t>2023</a:t>
            </a:r>
          </a:p>
        </p:txBody>
      </p:sp>
      <p:sp>
        <p:nvSpPr>
          <p:cNvPr id="93" name="ZoneTexte 92">
            <a:extLst>
              <a:ext uri="{FF2B5EF4-FFF2-40B4-BE49-F238E27FC236}">
                <a16:creationId xmlns:a16="http://schemas.microsoft.com/office/drawing/2014/main" id="{3DD63730-BDC7-09FE-5E93-810E1DC8C618}"/>
              </a:ext>
            </a:extLst>
          </p:cNvPr>
          <p:cNvSpPr txBox="1"/>
          <p:nvPr/>
        </p:nvSpPr>
        <p:spPr>
          <a:xfrm>
            <a:off x="9183687" y="1527375"/>
            <a:ext cx="596571" cy="276999"/>
          </a:xfrm>
          <a:prstGeom prst="rect">
            <a:avLst/>
          </a:prstGeom>
          <a:noFill/>
        </p:spPr>
        <p:txBody>
          <a:bodyPr wrap="square" rtlCol="0">
            <a:spAutoFit/>
          </a:bodyPr>
          <a:lstStyle/>
          <a:p>
            <a:pPr algn="ctr"/>
            <a:r>
              <a:rPr lang="fr-FR" sz="1200">
                <a:solidFill>
                  <a:schemeClr val="accent5"/>
                </a:solidFill>
                <a:latin typeface="Arial" panose="020B0604020202020204" pitchFamily="34" charset="0"/>
                <a:cs typeface="Arial" panose="020B0604020202020204" pitchFamily="34" charset="0"/>
              </a:rPr>
              <a:t>7 819</a:t>
            </a:r>
          </a:p>
        </p:txBody>
      </p:sp>
      <p:pic>
        <p:nvPicPr>
          <p:cNvPr id="94" name="Graphique 93">
            <a:extLst>
              <a:ext uri="{FF2B5EF4-FFF2-40B4-BE49-F238E27FC236}">
                <a16:creationId xmlns:a16="http://schemas.microsoft.com/office/drawing/2014/main" id="{6FC67111-AC67-8832-EFF5-8E1D93306242}"/>
              </a:ext>
            </a:extLst>
          </p:cNvPr>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9076540" y="1884209"/>
            <a:ext cx="850178" cy="722374"/>
          </a:xfrm>
          <a:prstGeom prst="rect">
            <a:avLst/>
          </a:prstGeom>
        </p:spPr>
      </p:pic>
      <p:sp>
        <p:nvSpPr>
          <p:cNvPr id="95" name="ZoneTexte 94">
            <a:extLst>
              <a:ext uri="{FF2B5EF4-FFF2-40B4-BE49-F238E27FC236}">
                <a16:creationId xmlns:a16="http://schemas.microsoft.com/office/drawing/2014/main" id="{55269051-9ACF-C4BB-527C-D3F05F1D160C}"/>
              </a:ext>
            </a:extLst>
          </p:cNvPr>
          <p:cNvSpPr txBox="1"/>
          <p:nvPr/>
        </p:nvSpPr>
        <p:spPr>
          <a:xfrm>
            <a:off x="9113047" y="2907575"/>
            <a:ext cx="737852" cy="261610"/>
          </a:xfrm>
          <a:prstGeom prst="rect">
            <a:avLst/>
          </a:prstGeom>
          <a:noFill/>
        </p:spPr>
        <p:txBody>
          <a:bodyPr wrap="square" rtlCol="0">
            <a:spAutoFit/>
          </a:bodyPr>
          <a:lstStyle/>
          <a:p>
            <a:pPr algn="ctr"/>
            <a:r>
              <a:rPr lang="fr-FR" sz="1100">
                <a:solidFill>
                  <a:schemeClr val="accent5"/>
                </a:solidFill>
                <a:latin typeface="Arial" panose="020B0604020202020204" pitchFamily="34" charset="0"/>
                <a:cs typeface="Arial" panose="020B0604020202020204" pitchFamily="34" charset="0"/>
              </a:rPr>
              <a:t>2022</a:t>
            </a:r>
          </a:p>
        </p:txBody>
      </p:sp>
      <p:sp>
        <p:nvSpPr>
          <p:cNvPr id="96" name="ZoneTexte 95">
            <a:extLst>
              <a:ext uri="{FF2B5EF4-FFF2-40B4-BE49-F238E27FC236}">
                <a16:creationId xmlns:a16="http://schemas.microsoft.com/office/drawing/2014/main" id="{0CB6A0EA-1598-FD40-9E9D-DD8D6FBBB34B}"/>
              </a:ext>
            </a:extLst>
          </p:cNvPr>
          <p:cNvSpPr txBox="1"/>
          <p:nvPr/>
        </p:nvSpPr>
        <p:spPr>
          <a:xfrm>
            <a:off x="10134505" y="1487039"/>
            <a:ext cx="596571" cy="276999"/>
          </a:xfrm>
          <a:prstGeom prst="rect">
            <a:avLst/>
          </a:prstGeom>
          <a:noFill/>
        </p:spPr>
        <p:txBody>
          <a:bodyPr wrap="square" rtlCol="0">
            <a:spAutoFit/>
          </a:bodyPr>
          <a:lstStyle/>
          <a:p>
            <a:pPr algn="ctr"/>
            <a:r>
              <a:rPr lang="fr-FR" sz="1200" b="1">
                <a:solidFill>
                  <a:srgbClr val="F5A243"/>
                </a:solidFill>
                <a:latin typeface="Arial" panose="020B0604020202020204" pitchFamily="34" charset="0"/>
                <a:cs typeface="Arial" panose="020B0604020202020204" pitchFamily="34" charset="0"/>
              </a:rPr>
              <a:t>7 779</a:t>
            </a:r>
          </a:p>
        </p:txBody>
      </p:sp>
      <p:grpSp>
        <p:nvGrpSpPr>
          <p:cNvPr id="8" name="Groupe 7">
            <a:extLst>
              <a:ext uri="{FF2B5EF4-FFF2-40B4-BE49-F238E27FC236}">
                <a16:creationId xmlns:a16="http://schemas.microsoft.com/office/drawing/2014/main" id="{0AC8D206-4CBB-636D-E53F-A973A868DEF2}"/>
              </a:ext>
            </a:extLst>
          </p:cNvPr>
          <p:cNvGrpSpPr/>
          <p:nvPr/>
        </p:nvGrpSpPr>
        <p:grpSpPr>
          <a:xfrm>
            <a:off x="4720326" y="3611822"/>
            <a:ext cx="6475738" cy="2503698"/>
            <a:chOff x="4720326" y="3611822"/>
            <a:chExt cx="6475738" cy="2503698"/>
          </a:xfrm>
        </p:grpSpPr>
        <p:grpSp>
          <p:nvGrpSpPr>
            <p:cNvPr id="2" name="Groupe 1">
              <a:extLst>
                <a:ext uri="{FF2B5EF4-FFF2-40B4-BE49-F238E27FC236}">
                  <a16:creationId xmlns:a16="http://schemas.microsoft.com/office/drawing/2014/main" id="{4D45283D-785D-6536-AD83-D9E1EA4184E9}"/>
                </a:ext>
              </a:extLst>
            </p:cNvPr>
            <p:cNvGrpSpPr/>
            <p:nvPr/>
          </p:nvGrpSpPr>
          <p:grpSpPr>
            <a:xfrm>
              <a:off x="4720326" y="3611822"/>
              <a:ext cx="6475738" cy="2214897"/>
              <a:chOff x="4720326" y="3611822"/>
              <a:chExt cx="6475738" cy="2214897"/>
            </a:xfrm>
          </p:grpSpPr>
          <p:grpSp>
            <p:nvGrpSpPr>
              <p:cNvPr id="4" name="Groupe 3">
                <a:extLst>
                  <a:ext uri="{FF2B5EF4-FFF2-40B4-BE49-F238E27FC236}">
                    <a16:creationId xmlns:a16="http://schemas.microsoft.com/office/drawing/2014/main" id="{637CD21F-46CD-C4A7-F2A6-15F0C418272D}"/>
                  </a:ext>
                </a:extLst>
              </p:cNvPr>
              <p:cNvGrpSpPr/>
              <p:nvPr/>
            </p:nvGrpSpPr>
            <p:grpSpPr>
              <a:xfrm>
                <a:off x="4720326" y="3674307"/>
                <a:ext cx="5994358" cy="2152412"/>
                <a:chOff x="6396308" y="4297626"/>
                <a:chExt cx="5994358" cy="2152412"/>
              </a:xfrm>
            </p:grpSpPr>
            <p:cxnSp>
              <p:nvCxnSpPr>
                <p:cNvPr id="87" name="Connecteur droit 86">
                  <a:extLst>
                    <a:ext uri="{FF2B5EF4-FFF2-40B4-BE49-F238E27FC236}">
                      <a16:creationId xmlns:a16="http://schemas.microsoft.com/office/drawing/2014/main" id="{42B1813E-A753-ED7C-17FE-C89BA534D425}"/>
                    </a:ext>
                  </a:extLst>
                </p:cNvPr>
                <p:cNvCxnSpPr>
                  <a:cxnSpLocks/>
                </p:cNvCxnSpPr>
                <p:nvPr/>
              </p:nvCxnSpPr>
              <p:spPr>
                <a:xfrm>
                  <a:off x="6715967" y="5622908"/>
                  <a:ext cx="5674699" cy="6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8" name="Ellipse 97">
                  <a:extLst>
                    <a:ext uri="{FF2B5EF4-FFF2-40B4-BE49-F238E27FC236}">
                      <a16:creationId xmlns:a16="http://schemas.microsoft.com/office/drawing/2014/main" id="{26FF8954-D8DC-0C42-530E-3B9A4EF5FE6F}"/>
                    </a:ext>
                  </a:extLst>
                </p:cNvPr>
                <p:cNvSpPr/>
                <p:nvPr/>
              </p:nvSpPr>
              <p:spPr>
                <a:xfrm>
                  <a:off x="6494675" y="5002770"/>
                  <a:ext cx="517097" cy="51709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9" name="Ellipse 98">
                  <a:extLst>
                    <a:ext uri="{FF2B5EF4-FFF2-40B4-BE49-F238E27FC236}">
                      <a16:creationId xmlns:a16="http://schemas.microsoft.com/office/drawing/2014/main" id="{C219BAA7-5AA1-9ED2-C212-AD5D79261D2A}"/>
                    </a:ext>
                  </a:extLst>
                </p:cNvPr>
                <p:cNvSpPr/>
                <p:nvPr/>
              </p:nvSpPr>
              <p:spPr>
                <a:xfrm>
                  <a:off x="7239631" y="4941562"/>
                  <a:ext cx="578305" cy="57830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0" name="Ellipse 99">
                  <a:extLst>
                    <a:ext uri="{FF2B5EF4-FFF2-40B4-BE49-F238E27FC236}">
                      <a16:creationId xmlns:a16="http://schemas.microsoft.com/office/drawing/2014/main" id="{406C11AA-C999-A4CB-12EA-B9CE81F523A0}"/>
                    </a:ext>
                  </a:extLst>
                </p:cNvPr>
                <p:cNvSpPr/>
                <p:nvPr/>
              </p:nvSpPr>
              <p:spPr>
                <a:xfrm>
                  <a:off x="8022319" y="4845514"/>
                  <a:ext cx="674353" cy="67435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1" name="Ellipse 100">
                  <a:extLst>
                    <a:ext uri="{FF2B5EF4-FFF2-40B4-BE49-F238E27FC236}">
                      <a16:creationId xmlns:a16="http://schemas.microsoft.com/office/drawing/2014/main" id="{26C54804-C5EF-5B34-6F6D-790849533EAD}"/>
                    </a:ext>
                  </a:extLst>
                </p:cNvPr>
                <p:cNvSpPr/>
                <p:nvPr/>
              </p:nvSpPr>
              <p:spPr>
                <a:xfrm>
                  <a:off x="8897789" y="4808939"/>
                  <a:ext cx="710928" cy="71092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2" name="Ellipse 101">
                  <a:extLst>
                    <a:ext uri="{FF2B5EF4-FFF2-40B4-BE49-F238E27FC236}">
                      <a16:creationId xmlns:a16="http://schemas.microsoft.com/office/drawing/2014/main" id="{E421CDEE-E14E-38EF-4695-957D150CC423}"/>
                    </a:ext>
                  </a:extLst>
                </p:cNvPr>
                <p:cNvSpPr/>
                <p:nvPr/>
              </p:nvSpPr>
              <p:spPr>
                <a:xfrm>
                  <a:off x="9853130" y="4708354"/>
                  <a:ext cx="811513" cy="811513"/>
                </a:xfrm>
                <a:prstGeom prst="ellipse">
                  <a:avLst/>
                </a:prstGeom>
                <a:solidFill>
                  <a:srgbClr val="5A5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3" name="Ellipse 102">
                  <a:extLst>
                    <a:ext uri="{FF2B5EF4-FFF2-40B4-BE49-F238E27FC236}">
                      <a16:creationId xmlns:a16="http://schemas.microsoft.com/office/drawing/2014/main" id="{57B47F75-BCA5-D9A0-54D4-9E76EBE52B76}"/>
                    </a:ext>
                  </a:extLst>
                </p:cNvPr>
                <p:cNvSpPr/>
                <p:nvPr/>
              </p:nvSpPr>
              <p:spPr>
                <a:xfrm>
                  <a:off x="10881801" y="4655582"/>
                  <a:ext cx="864285" cy="86428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4" name="ZoneTexte 103">
                  <a:extLst>
                    <a:ext uri="{FF2B5EF4-FFF2-40B4-BE49-F238E27FC236}">
                      <a16:creationId xmlns:a16="http://schemas.microsoft.com/office/drawing/2014/main" id="{BBB5E0BE-0DF8-A0B5-FE99-4DF0B1D1B94A}"/>
                    </a:ext>
                  </a:extLst>
                </p:cNvPr>
                <p:cNvSpPr txBox="1"/>
                <p:nvPr/>
              </p:nvSpPr>
              <p:spPr>
                <a:xfrm>
                  <a:off x="6415096" y="4664510"/>
                  <a:ext cx="636743" cy="246221"/>
                </a:xfrm>
                <a:prstGeom prst="rect">
                  <a:avLst/>
                </a:prstGeom>
                <a:noFill/>
              </p:spPr>
              <p:txBody>
                <a:bodyPr wrap="square" rtlCol="0">
                  <a:spAutoFit/>
                </a:bodyPr>
                <a:lstStyle/>
                <a:p>
                  <a:pPr algn="ctr"/>
                  <a:r>
                    <a:rPr lang="fr-FR" sz="1000">
                      <a:solidFill>
                        <a:schemeClr val="tx1">
                          <a:lumMod val="50000"/>
                          <a:lumOff val="50000"/>
                        </a:schemeClr>
                      </a:solidFill>
                      <a:latin typeface="Arial" panose="020B0604020202020204" pitchFamily="34" charset="0"/>
                      <a:cs typeface="Arial" panose="020B0604020202020204" pitchFamily="34" charset="0"/>
                    </a:rPr>
                    <a:t>+8,3%</a:t>
                  </a:r>
                </a:p>
              </p:txBody>
            </p:sp>
            <p:sp>
              <p:nvSpPr>
                <p:cNvPr id="105" name="ZoneTexte 104">
                  <a:extLst>
                    <a:ext uri="{FF2B5EF4-FFF2-40B4-BE49-F238E27FC236}">
                      <a16:creationId xmlns:a16="http://schemas.microsoft.com/office/drawing/2014/main" id="{9F18F6CB-ABE5-4166-1507-A221D5481179}"/>
                    </a:ext>
                  </a:extLst>
                </p:cNvPr>
                <p:cNvSpPr txBox="1"/>
                <p:nvPr/>
              </p:nvSpPr>
              <p:spPr>
                <a:xfrm>
                  <a:off x="7216180" y="4622904"/>
                  <a:ext cx="630429" cy="246221"/>
                </a:xfrm>
                <a:prstGeom prst="rect">
                  <a:avLst/>
                </a:prstGeom>
                <a:noFill/>
              </p:spPr>
              <p:txBody>
                <a:bodyPr wrap="square" rtlCol="0">
                  <a:spAutoFit/>
                </a:bodyPr>
                <a:lstStyle/>
                <a:p>
                  <a:pPr algn="ctr"/>
                  <a:r>
                    <a:rPr lang="fr-FR" sz="1000">
                      <a:solidFill>
                        <a:schemeClr val="tx1">
                          <a:lumMod val="50000"/>
                          <a:lumOff val="50000"/>
                        </a:schemeClr>
                      </a:solidFill>
                      <a:latin typeface="Arial" panose="020B0604020202020204" pitchFamily="34" charset="0"/>
                      <a:cs typeface="Arial" panose="020B0604020202020204" pitchFamily="34" charset="0"/>
                    </a:rPr>
                    <a:t>+14,9%</a:t>
                  </a:r>
                </a:p>
              </p:txBody>
            </p:sp>
            <p:sp>
              <p:nvSpPr>
                <p:cNvPr id="106" name="ZoneTexte 105">
                  <a:extLst>
                    <a:ext uri="{FF2B5EF4-FFF2-40B4-BE49-F238E27FC236}">
                      <a16:creationId xmlns:a16="http://schemas.microsoft.com/office/drawing/2014/main" id="{44CBB4FF-490E-E77B-14CA-0EEF788DE635}"/>
                    </a:ext>
                  </a:extLst>
                </p:cNvPr>
                <p:cNvSpPr txBox="1"/>
                <p:nvPr/>
              </p:nvSpPr>
              <p:spPr>
                <a:xfrm>
                  <a:off x="8940160" y="4472120"/>
                  <a:ext cx="621321" cy="246221"/>
                </a:xfrm>
                <a:prstGeom prst="rect">
                  <a:avLst/>
                </a:prstGeom>
                <a:noFill/>
              </p:spPr>
              <p:txBody>
                <a:bodyPr wrap="square" rtlCol="0">
                  <a:spAutoFit/>
                </a:bodyPr>
                <a:lstStyle/>
                <a:p>
                  <a:pPr algn="ctr"/>
                  <a:r>
                    <a:rPr lang="fr-FR" sz="1000">
                      <a:solidFill>
                        <a:schemeClr val="tx1">
                          <a:lumMod val="50000"/>
                          <a:lumOff val="50000"/>
                        </a:schemeClr>
                      </a:solidFill>
                      <a:latin typeface="Arial" panose="020B0604020202020204" pitchFamily="34" charset="0"/>
                      <a:cs typeface="Arial" panose="020B0604020202020204" pitchFamily="34" charset="0"/>
                    </a:rPr>
                    <a:t>+2,1%</a:t>
                  </a:r>
                </a:p>
              </p:txBody>
            </p:sp>
            <p:sp>
              <p:nvSpPr>
                <p:cNvPr id="107" name="ZoneTexte 106">
                  <a:extLst>
                    <a:ext uri="{FF2B5EF4-FFF2-40B4-BE49-F238E27FC236}">
                      <a16:creationId xmlns:a16="http://schemas.microsoft.com/office/drawing/2014/main" id="{FC92B34D-2952-BEE0-263B-E29A1C0E5B4D}"/>
                    </a:ext>
                  </a:extLst>
                </p:cNvPr>
                <p:cNvSpPr txBox="1"/>
                <p:nvPr/>
              </p:nvSpPr>
              <p:spPr>
                <a:xfrm>
                  <a:off x="9915983" y="4407354"/>
                  <a:ext cx="679540" cy="246221"/>
                </a:xfrm>
                <a:prstGeom prst="rect">
                  <a:avLst/>
                </a:prstGeom>
                <a:noFill/>
              </p:spPr>
              <p:txBody>
                <a:bodyPr wrap="square" rtlCol="0">
                  <a:spAutoFit/>
                </a:bodyPr>
                <a:lstStyle/>
                <a:p>
                  <a:pPr algn="ctr"/>
                  <a:r>
                    <a:rPr lang="fr-FR" sz="1000">
                      <a:solidFill>
                        <a:schemeClr val="tx1">
                          <a:lumMod val="50000"/>
                          <a:lumOff val="50000"/>
                        </a:schemeClr>
                      </a:solidFill>
                      <a:latin typeface="Arial" panose="020B0604020202020204" pitchFamily="34" charset="0"/>
                      <a:cs typeface="Arial" panose="020B0604020202020204" pitchFamily="34" charset="0"/>
                    </a:rPr>
                    <a:t>+10,4%</a:t>
                  </a:r>
                </a:p>
              </p:txBody>
            </p:sp>
            <p:sp>
              <p:nvSpPr>
                <p:cNvPr id="108" name="ZoneTexte 107">
                  <a:extLst>
                    <a:ext uri="{FF2B5EF4-FFF2-40B4-BE49-F238E27FC236}">
                      <a16:creationId xmlns:a16="http://schemas.microsoft.com/office/drawing/2014/main" id="{D98EEEBA-C0E9-A81C-EA29-295B2AB03D3D}"/>
                    </a:ext>
                  </a:extLst>
                </p:cNvPr>
                <p:cNvSpPr txBox="1"/>
                <p:nvPr/>
              </p:nvSpPr>
              <p:spPr>
                <a:xfrm>
                  <a:off x="10969308" y="4297626"/>
                  <a:ext cx="776777" cy="276999"/>
                </a:xfrm>
                <a:prstGeom prst="rect">
                  <a:avLst/>
                </a:prstGeom>
                <a:noFill/>
              </p:spPr>
              <p:txBody>
                <a:bodyPr wrap="square" rtlCol="0">
                  <a:spAutoFit/>
                </a:bodyPr>
                <a:lstStyle/>
                <a:p>
                  <a:pPr algn="ctr"/>
                  <a:r>
                    <a:rPr lang="fr-FR" sz="1200">
                      <a:solidFill>
                        <a:schemeClr val="accent6"/>
                      </a:solidFill>
                      <a:latin typeface="Arial" panose="020B0604020202020204" pitchFamily="34" charset="0"/>
                      <a:cs typeface="Arial" panose="020B0604020202020204" pitchFamily="34" charset="0"/>
                    </a:rPr>
                    <a:t>+9,1%</a:t>
                  </a:r>
                </a:p>
              </p:txBody>
            </p:sp>
            <p:sp>
              <p:nvSpPr>
                <p:cNvPr id="109" name="ZoneTexte 108">
                  <a:extLst>
                    <a:ext uri="{FF2B5EF4-FFF2-40B4-BE49-F238E27FC236}">
                      <a16:creationId xmlns:a16="http://schemas.microsoft.com/office/drawing/2014/main" id="{44B7AF60-D701-AF64-521B-253835773BE7}"/>
                    </a:ext>
                  </a:extLst>
                </p:cNvPr>
                <p:cNvSpPr txBox="1"/>
                <p:nvPr/>
              </p:nvSpPr>
              <p:spPr>
                <a:xfrm>
                  <a:off x="9853130" y="6080706"/>
                  <a:ext cx="860139" cy="369332"/>
                </a:xfrm>
                <a:prstGeom prst="rect">
                  <a:avLst/>
                </a:prstGeom>
                <a:noFill/>
              </p:spPr>
              <p:txBody>
                <a:bodyPr wrap="square" rtlCol="0">
                  <a:spAutoFit/>
                </a:bodyPr>
                <a:lstStyle/>
                <a:p>
                  <a:pPr algn="ctr"/>
                  <a:r>
                    <a:rPr lang="fr-FR" sz="900">
                      <a:solidFill>
                        <a:schemeClr val="tx1">
                          <a:lumMod val="50000"/>
                          <a:lumOff val="50000"/>
                        </a:schemeClr>
                      </a:solidFill>
                      <a:latin typeface="Arial" panose="020B0604020202020204" pitchFamily="34" charset="0"/>
                      <a:cs typeface="Arial" panose="020B0604020202020204" pitchFamily="34" charset="0"/>
                    </a:rPr>
                    <a:t>237,1 M€</a:t>
                  </a:r>
                </a:p>
                <a:p>
                  <a:pPr algn="ctr"/>
                  <a:r>
                    <a:rPr lang="fr-FR" sz="900">
                      <a:solidFill>
                        <a:schemeClr val="tx1">
                          <a:lumMod val="50000"/>
                          <a:lumOff val="50000"/>
                        </a:schemeClr>
                      </a:solidFill>
                      <a:latin typeface="Arial" panose="020B0604020202020204" pitchFamily="34" charset="0"/>
                      <a:cs typeface="Arial" panose="020B0604020202020204" pitchFamily="34" charset="0"/>
                    </a:rPr>
                    <a:t>CA France</a:t>
                  </a:r>
                </a:p>
              </p:txBody>
            </p:sp>
            <p:sp>
              <p:nvSpPr>
                <p:cNvPr id="110" name="Ellipse 109">
                  <a:extLst>
                    <a:ext uri="{FF2B5EF4-FFF2-40B4-BE49-F238E27FC236}">
                      <a16:creationId xmlns:a16="http://schemas.microsoft.com/office/drawing/2014/main" id="{EFF44245-46FF-2FAB-9707-09E17A300B5E}"/>
                    </a:ext>
                  </a:extLst>
                </p:cNvPr>
                <p:cNvSpPr/>
                <p:nvPr/>
              </p:nvSpPr>
              <p:spPr>
                <a:xfrm>
                  <a:off x="6703744" y="5576616"/>
                  <a:ext cx="105596" cy="105596"/>
                </a:xfrm>
                <a:prstGeom prst="ellipse">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1" name="Ellipse 110">
                  <a:extLst>
                    <a:ext uri="{FF2B5EF4-FFF2-40B4-BE49-F238E27FC236}">
                      <a16:creationId xmlns:a16="http://schemas.microsoft.com/office/drawing/2014/main" id="{41ACD577-2A42-E166-2C20-84C4AF81C42C}"/>
                    </a:ext>
                  </a:extLst>
                </p:cNvPr>
                <p:cNvSpPr/>
                <p:nvPr/>
              </p:nvSpPr>
              <p:spPr>
                <a:xfrm>
                  <a:off x="7477074" y="5576616"/>
                  <a:ext cx="105596" cy="105596"/>
                </a:xfrm>
                <a:prstGeom prst="ellipse">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2" name="Ellipse 111">
                  <a:extLst>
                    <a:ext uri="{FF2B5EF4-FFF2-40B4-BE49-F238E27FC236}">
                      <a16:creationId xmlns:a16="http://schemas.microsoft.com/office/drawing/2014/main" id="{2299738F-2D93-F193-6825-A896E52AAB7E}"/>
                    </a:ext>
                  </a:extLst>
                </p:cNvPr>
                <p:cNvSpPr/>
                <p:nvPr/>
              </p:nvSpPr>
              <p:spPr>
                <a:xfrm>
                  <a:off x="8309430" y="5576616"/>
                  <a:ext cx="105596" cy="105596"/>
                </a:xfrm>
                <a:prstGeom prst="ellipse">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3" name="Ellipse 112">
                  <a:extLst>
                    <a:ext uri="{FF2B5EF4-FFF2-40B4-BE49-F238E27FC236}">
                      <a16:creationId xmlns:a16="http://schemas.microsoft.com/office/drawing/2014/main" id="{46A6F5C0-2057-063D-AC9D-9D3C76F33301}"/>
                    </a:ext>
                  </a:extLst>
                </p:cNvPr>
                <p:cNvSpPr/>
                <p:nvPr/>
              </p:nvSpPr>
              <p:spPr>
                <a:xfrm>
                  <a:off x="9217066" y="5576616"/>
                  <a:ext cx="105596" cy="105596"/>
                </a:xfrm>
                <a:prstGeom prst="ellipse">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4" name="Ellipse 113">
                  <a:extLst>
                    <a:ext uri="{FF2B5EF4-FFF2-40B4-BE49-F238E27FC236}">
                      <a16:creationId xmlns:a16="http://schemas.microsoft.com/office/drawing/2014/main" id="{5B0EA617-4FBB-B3FE-FC8C-878CB4D5543F}"/>
                    </a:ext>
                  </a:extLst>
                </p:cNvPr>
                <p:cNvSpPr/>
                <p:nvPr/>
              </p:nvSpPr>
              <p:spPr>
                <a:xfrm>
                  <a:off x="10209393" y="5576616"/>
                  <a:ext cx="105596" cy="105596"/>
                </a:xfrm>
                <a:prstGeom prst="ellipse">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5" name="ZoneTexte 114">
                  <a:extLst>
                    <a:ext uri="{FF2B5EF4-FFF2-40B4-BE49-F238E27FC236}">
                      <a16:creationId xmlns:a16="http://schemas.microsoft.com/office/drawing/2014/main" id="{913450F8-F49A-8DEE-1850-3D6E4D21A7AF}"/>
                    </a:ext>
                  </a:extLst>
                </p:cNvPr>
                <p:cNvSpPr txBox="1"/>
                <p:nvPr/>
              </p:nvSpPr>
              <p:spPr>
                <a:xfrm>
                  <a:off x="6544712" y="5737870"/>
                  <a:ext cx="504000" cy="261610"/>
                </a:xfrm>
                <a:prstGeom prst="rect">
                  <a:avLst/>
                </a:prstGeom>
                <a:noFill/>
              </p:spPr>
              <p:txBody>
                <a:bodyPr wrap="square" rtlCol="0">
                  <a:spAutoFit/>
                </a:bodyPr>
                <a:lstStyle/>
                <a:p>
                  <a:pPr algn="ctr"/>
                  <a:r>
                    <a:rPr lang="fr-FR" sz="1100">
                      <a:solidFill>
                        <a:schemeClr val="bg1">
                          <a:lumMod val="65000"/>
                        </a:schemeClr>
                      </a:solidFill>
                      <a:latin typeface="Arial" panose="020B0604020202020204" pitchFamily="34" charset="0"/>
                      <a:cs typeface="Arial" panose="020B0604020202020204" pitchFamily="34" charset="0"/>
                    </a:rPr>
                    <a:t>2017</a:t>
                  </a:r>
                </a:p>
              </p:txBody>
            </p:sp>
            <p:sp>
              <p:nvSpPr>
                <p:cNvPr id="116" name="ZoneTexte 115">
                  <a:extLst>
                    <a:ext uri="{FF2B5EF4-FFF2-40B4-BE49-F238E27FC236}">
                      <a16:creationId xmlns:a16="http://schemas.microsoft.com/office/drawing/2014/main" id="{F541033D-2B91-C1E9-B68D-46AC0626817F}"/>
                    </a:ext>
                  </a:extLst>
                </p:cNvPr>
                <p:cNvSpPr txBox="1"/>
                <p:nvPr/>
              </p:nvSpPr>
              <p:spPr>
                <a:xfrm>
                  <a:off x="7254688" y="5728592"/>
                  <a:ext cx="504000" cy="261610"/>
                </a:xfrm>
                <a:prstGeom prst="rect">
                  <a:avLst/>
                </a:prstGeom>
                <a:noFill/>
              </p:spPr>
              <p:txBody>
                <a:bodyPr wrap="square" rtlCol="0">
                  <a:spAutoFit/>
                </a:bodyPr>
                <a:lstStyle/>
                <a:p>
                  <a:pPr algn="ctr"/>
                  <a:r>
                    <a:rPr lang="fr-FR" sz="1100">
                      <a:solidFill>
                        <a:schemeClr val="bg1">
                          <a:lumMod val="65000"/>
                        </a:schemeClr>
                      </a:solidFill>
                      <a:latin typeface="Arial" panose="020B0604020202020204" pitchFamily="34" charset="0"/>
                      <a:cs typeface="Arial" panose="020B0604020202020204" pitchFamily="34" charset="0"/>
                    </a:rPr>
                    <a:t>2018</a:t>
                  </a:r>
                </a:p>
              </p:txBody>
            </p:sp>
            <p:sp>
              <p:nvSpPr>
                <p:cNvPr id="117" name="ZoneTexte 116">
                  <a:extLst>
                    <a:ext uri="{FF2B5EF4-FFF2-40B4-BE49-F238E27FC236}">
                      <a16:creationId xmlns:a16="http://schemas.microsoft.com/office/drawing/2014/main" id="{444A2918-224E-C33F-26C9-4C58D9AA80EF}"/>
                    </a:ext>
                  </a:extLst>
                </p:cNvPr>
                <p:cNvSpPr txBox="1"/>
                <p:nvPr/>
              </p:nvSpPr>
              <p:spPr>
                <a:xfrm>
                  <a:off x="8105120" y="5737870"/>
                  <a:ext cx="504000" cy="261610"/>
                </a:xfrm>
                <a:prstGeom prst="rect">
                  <a:avLst/>
                </a:prstGeom>
                <a:noFill/>
              </p:spPr>
              <p:txBody>
                <a:bodyPr wrap="square" rtlCol="0">
                  <a:spAutoFit/>
                </a:bodyPr>
                <a:lstStyle/>
                <a:p>
                  <a:pPr algn="ctr"/>
                  <a:r>
                    <a:rPr lang="fr-FR" sz="1100">
                      <a:solidFill>
                        <a:schemeClr val="bg1">
                          <a:lumMod val="65000"/>
                        </a:schemeClr>
                      </a:solidFill>
                      <a:latin typeface="Arial" panose="020B0604020202020204" pitchFamily="34" charset="0"/>
                      <a:cs typeface="Arial" panose="020B0604020202020204" pitchFamily="34" charset="0"/>
                    </a:rPr>
                    <a:t>2019</a:t>
                  </a:r>
                </a:p>
              </p:txBody>
            </p:sp>
            <p:sp>
              <p:nvSpPr>
                <p:cNvPr id="118" name="ZoneTexte 117">
                  <a:extLst>
                    <a:ext uri="{FF2B5EF4-FFF2-40B4-BE49-F238E27FC236}">
                      <a16:creationId xmlns:a16="http://schemas.microsoft.com/office/drawing/2014/main" id="{D4BB33EC-B6F6-41B5-86E0-E3D02A9EDA3B}"/>
                    </a:ext>
                  </a:extLst>
                </p:cNvPr>
                <p:cNvSpPr txBox="1"/>
                <p:nvPr/>
              </p:nvSpPr>
              <p:spPr>
                <a:xfrm>
                  <a:off x="9017401" y="5750158"/>
                  <a:ext cx="591316" cy="261610"/>
                </a:xfrm>
                <a:prstGeom prst="rect">
                  <a:avLst/>
                </a:prstGeom>
                <a:noFill/>
              </p:spPr>
              <p:txBody>
                <a:bodyPr wrap="square" rtlCol="0">
                  <a:spAutoFit/>
                </a:bodyPr>
                <a:lstStyle/>
                <a:p>
                  <a:pPr algn="ctr"/>
                  <a:r>
                    <a:rPr lang="fr-FR" sz="1100">
                      <a:solidFill>
                        <a:schemeClr val="bg1">
                          <a:lumMod val="65000"/>
                        </a:schemeClr>
                      </a:solidFill>
                      <a:latin typeface="Arial" panose="020B0604020202020204" pitchFamily="34" charset="0"/>
                      <a:cs typeface="Arial" panose="020B0604020202020204" pitchFamily="34" charset="0"/>
                    </a:rPr>
                    <a:t>2020</a:t>
                  </a:r>
                </a:p>
              </p:txBody>
            </p:sp>
            <p:sp>
              <p:nvSpPr>
                <p:cNvPr id="119" name="Ellipse 118">
                  <a:extLst>
                    <a:ext uri="{FF2B5EF4-FFF2-40B4-BE49-F238E27FC236}">
                      <a16:creationId xmlns:a16="http://schemas.microsoft.com/office/drawing/2014/main" id="{1278C150-6F3F-D815-EE0A-C4A078071F85}"/>
                    </a:ext>
                  </a:extLst>
                </p:cNvPr>
                <p:cNvSpPr/>
                <p:nvPr/>
              </p:nvSpPr>
              <p:spPr>
                <a:xfrm>
                  <a:off x="11278348" y="5576616"/>
                  <a:ext cx="105596" cy="105596"/>
                </a:xfrm>
                <a:prstGeom prst="ellipse">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0" name="ZoneTexte 119">
                  <a:extLst>
                    <a:ext uri="{FF2B5EF4-FFF2-40B4-BE49-F238E27FC236}">
                      <a16:creationId xmlns:a16="http://schemas.microsoft.com/office/drawing/2014/main" id="{8622B0C1-8332-1EC9-EE34-0F1766E37446}"/>
                    </a:ext>
                  </a:extLst>
                </p:cNvPr>
                <p:cNvSpPr txBox="1"/>
                <p:nvPr/>
              </p:nvSpPr>
              <p:spPr>
                <a:xfrm>
                  <a:off x="9895864" y="5758304"/>
                  <a:ext cx="737852" cy="261610"/>
                </a:xfrm>
                <a:prstGeom prst="rect">
                  <a:avLst/>
                </a:prstGeom>
                <a:noFill/>
              </p:spPr>
              <p:txBody>
                <a:bodyPr wrap="square" rtlCol="0">
                  <a:spAutoFit/>
                </a:bodyPr>
                <a:lstStyle/>
                <a:p>
                  <a:pPr algn="ctr"/>
                  <a:r>
                    <a:rPr lang="fr-FR" sz="1100">
                      <a:solidFill>
                        <a:schemeClr val="bg1">
                          <a:lumMod val="65000"/>
                        </a:schemeClr>
                      </a:solidFill>
                      <a:latin typeface="Arial" panose="020B0604020202020204" pitchFamily="34" charset="0"/>
                      <a:cs typeface="Arial" panose="020B0604020202020204" pitchFamily="34" charset="0"/>
                    </a:rPr>
                    <a:t>2021</a:t>
                  </a:r>
                </a:p>
              </p:txBody>
            </p:sp>
            <p:sp>
              <p:nvSpPr>
                <p:cNvPr id="121" name="ZoneTexte 120">
                  <a:extLst>
                    <a:ext uri="{FF2B5EF4-FFF2-40B4-BE49-F238E27FC236}">
                      <a16:creationId xmlns:a16="http://schemas.microsoft.com/office/drawing/2014/main" id="{E12FAFCB-45A8-755E-8179-94F386FD10C6}"/>
                    </a:ext>
                  </a:extLst>
                </p:cNvPr>
                <p:cNvSpPr txBox="1"/>
                <p:nvPr/>
              </p:nvSpPr>
              <p:spPr>
                <a:xfrm>
                  <a:off x="6396308" y="5153949"/>
                  <a:ext cx="715966" cy="215444"/>
                </a:xfrm>
                <a:prstGeom prst="rect">
                  <a:avLst/>
                </a:prstGeom>
                <a:noFill/>
              </p:spPr>
              <p:txBody>
                <a:bodyPr wrap="square" rtlCol="0">
                  <a:spAutoFit/>
                </a:bodyPr>
                <a:lstStyle/>
                <a:p>
                  <a:pPr algn="ctr"/>
                  <a:r>
                    <a:rPr lang="fr-FR" sz="800" b="1">
                      <a:solidFill>
                        <a:schemeClr val="accent5"/>
                      </a:solidFill>
                      <a:latin typeface="Arial" panose="020B0604020202020204" pitchFamily="34" charset="0"/>
                      <a:cs typeface="Arial" panose="020B0604020202020204" pitchFamily="34" charset="0"/>
                    </a:rPr>
                    <a:t>353,6 M€*</a:t>
                  </a:r>
                </a:p>
              </p:txBody>
            </p:sp>
            <p:sp>
              <p:nvSpPr>
                <p:cNvPr id="122" name="ZoneTexte 121">
                  <a:extLst>
                    <a:ext uri="{FF2B5EF4-FFF2-40B4-BE49-F238E27FC236}">
                      <a16:creationId xmlns:a16="http://schemas.microsoft.com/office/drawing/2014/main" id="{7B3FE443-7FB8-2E3D-5BDC-18C70AB9A03F}"/>
                    </a:ext>
                  </a:extLst>
                </p:cNvPr>
                <p:cNvSpPr txBox="1"/>
                <p:nvPr/>
              </p:nvSpPr>
              <p:spPr>
                <a:xfrm>
                  <a:off x="7217705" y="5124327"/>
                  <a:ext cx="643711" cy="215444"/>
                </a:xfrm>
                <a:prstGeom prst="rect">
                  <a:avLst/>
                </a:prstGeom>
                <a:noFill/>
              </p:spPr>
              <p:txBody>
                <a:bodyPr wrap="square" rtlCol="0">
                  <a:spAutoFit/>
                </a:bodyPr>
                <a:lstStyle/>
                <a:p>
                  <a:pPr algn="ctr"/>
                  <a:r>
                    <a:rPr lang="fr-FR" sz="800">
                      <a:solidFill>
                        <a:schemeClr val="bg1"/>
                      </a:solidFill>
                      <a:latin typeface="Arial" panose="020B0604020202020204" pitchFamily="34" charset="0"/>
                      <a:cs typeface="Arial" panose="020B0604020202020204" pitchFamily="34" charset="0"/>
                    </a:rPr>
                    <a:t>400,6 M€</a:t>
                  </a:r>
                </a:p>
              </p:txBody>
            </p:sp>
            <p:sp>
              <p:nvSpPr>
                <p:cNvPr id="123" name="ZoneTexte 122">
                  <a:extLst>
                    <a:ext uri="{FF2B5EF4-FFF2-40B4-BE49-F238E27FC236}">
                      <a16:creationId xmlns:a16="http://schemas.microsoft.com/office/drawing/2014/main" id="{B0884D58-EFD5-6678-F2FB-7C402D7CFC12}"/>
                    </a:ext>
                  </a:extLst>
                </p:cNvPr>
                <p:cNvSpPr txBox="1"/>
                <p:nvPr/>
              </p:nvSpPr>
              <p:spPr>
                <a:xfrm>
                  <a:off x="8000446" y="5068662"/>
                  <a:ext cx="694159" cy="215444"/>
                </a:xfrm>
                <a:prstGeom prst="rect">
                  <a:avLst/>
                </a:prstGeom>
                <a:noFill/>
              </p:spPr>
              <p:txBody>
                <a:bodyPr wrap="square" rtlCol="0">
                  <a:spAutoFit/>
                </a:bodyPr>
                <a:lstStyle/>
                <a:p>
                  <a:pPr algn="ctr"/>
                  <a:r>
                    <a:rPr lang="fr-FR" sz="800">
                      <a:solidFill>
                        <a:schemeClr val="bg1"/>
                      </a:solidFill>
                      <a:latin typeface="Arial" panose="020B0604020202020204" pitchFamily="34" charset="0"/>
                      <a:cs typeface="Arial" panose="020B0604020202020204" pitchFamily="34" charset="0"/>
                    </a:rPr>
                    <a:t>417,8 M€</a:t>
                  </a:r>
                </a:p>
              </p:txBody>
            </p:sp>
            <p:sp>
              <p:nvSpPr>
                <p:cNvPr id="124" name="ZoneTexte 123">
                  <a:extLst>
                    <a:ext uri="{FF2B5EF4-FFF2-40B4-BE49-F238E27FC236}">
                      <a16:creationId xmlns:a16="http://schemas.microsoft.com/office/drawing/2014/main" id="{FDA49FC9-05B3-3636-F51D-57AE5307104D}"/>
                    </a:ext>
                  </a:extLst>
                </p:cNvPr>
                <p:cNvSpPr txBox="1"/>
                <p:nvPr/>
              </p:nvSpPr>
              <p:spPr>
                <a:xfrm>
                  <a:off x="8911185" y="5031594"/>
                  <a:ext cx="694159" cy="215444"/>
                </a:xfrm>
                <a:prstGeom prst="rect">
                  <a:avLst/>
                </a:prstGeom>
                <a:noFill/>
              </p:spPr>
              <p:txBody>
                <a:bodyPr wrap="square" rtlCol="0">
                  <a:spAutoFit/>
                </a:bodyPr>
                <a:lstStyle/>
                <a:p>
                  <a:pPr algn="ctr"/>
                  <a:r>
                    <a:rPr lang="fr-FR" sz="800">
                      <a:solidFill>
                        <a:schemeClr val="bg1"/>
                      </a:solidFill>
                      <a:latin typeface="Arial" panose="020B0604020202020204" pitchFamily="34" charset="0"/>
                      <a:cs typeface="Arial" panose="020B0604020202020204" pitchFamily="34" charset="0"/>
                    </a:rPr>
                    <a:t>426,4 M€</a:t>
                  </a:r>
                </a:p>
              </p:txBody>
            </p:sp>
            <p:sp>
              <p:nvSpPr>
                <p:cNvPr id="125" name="ZoneTexte 124">
                  <a:extLst>
                    <a:ext uri="{FF2B5EF4-FFF2-40B4-BE49-F238E27FC236}">
                      <a16:creationId xmlns:a16="http://schemas.microsoft.com/office/drawing/2014/main" id="{4737274A-C2CD-A94C-F7BE-47381E2494C4}"/>
                    </a:ext>
                  </a:extLst>
                </p:cNvPr>
                <p:cNvSpPr txBox="1"/>
                <p:nvPr/>
              </p:nvSpPr>
              <p:spPr>
                <a:xfrm>
                  <a:off x="9915983" y="5002770"/>
                  <a:ext cx="694159" cy="230832"/>
                </a:xfrm>
                <a:prstGeom prst="rect">
                  <a:avLst/>
                </a:prstGeom>
                <a:noFill/>
              </p:spPr>
              <p:txBody>
                <a:bodyPr wrap="square" rtlCol="0">
                  <a:spAutoFit/>
                </a:bodyPr>
                <a:lstStyle/>
                <a:p>
                  <a:pPr algn="ctr"/>
                  <a:r>
                    <a:rPr lang="fr-FR" sz="900" b="1">
                      <a:solidFill>
                        <a:schemeClr val="bg1"/>
                      </a:solidFill>
                      <a:latin typeface="Arial" panose="020B0604020202020204" pitchFamily="34" charset="0"/>
                      <a:cs typeface="Arial" panose="020B0604020202020204" pitchFamily="34" charset="0"/>
                    </a:rPr>
                    <a:t>470,6 M€</a:t>
                  </a:r>
                </a:p>
              </p:txBody>
            </p:sp>
            <p:sp>
              <p:nvSpPr>
                <p:cNvPr id="126" name="ZoneTexte 125">
                  <a:extLst>
                    <a:ext uri="{FF2B5EF4-FFF2-40B4-BE49-F238E27FC236}">
                      <a16:creationId xmlns:a16="http://schemas.microsoft.com/office/drawing/2014/main" id="{5DAF2BEA-934A-1457-8FD6-777E63529C75}"/>
                    </a:ext>
                  </a:extLst>
                </p:cNvPr>
                <p:cNvSpPr txBox="1"/>
                <p:nvPr/>
              </p:nvSpPr>
              <p:spPr>
                <a:xfrm>
                  <a:off x="8882989" y="6080706"/>
                  <a:ext cx="860139" cy="369332"/>
                </a:xfrm>
                <a:prstGeom prst="rect">
                  <a:avLst/>
                </a:prstGeom>
                <a:noFill/>
              </p:spPr>
              <p:txBody>
                <a:bodyPr wrap="square" rtlCol="0">
                  <a:spAutoFit/>
                </a:bodyPr>
                <a:lstStyle/>
                <a:p>
                  <a:pPr algn="ctr"/>
                  <a:r>
                    <a:rPr lang="fr-FR" sz="900">
                      <a:solidFill>
                        <a:schemeClr val="tx1">
                          <a:lumMod val="50000"/>
                          <a:lumOff val="50000"/>
                        </a:schemeClr>
                      </a:solidFill>
                      <a:latin typeface="Arial" panose="020B0604020202020204" pitchFamily="34" charset="0"/>
                      <a:cs typeface="Arial" panose="020B0604020202020204" pitchFamily="34" charset="0"/>
                    </a:rPr>
                    <a:t>217 M€</a:t>
                  </a:r>
                </a:p>
                <a:p>
                  <a:pPr algn="ctr"/>
                  <a:r>
                    <a:rPr lang="fr-FR" sz="900">
                      <a:solidFill>
                        <a:schemeClr val="tx1">
                          <a:lumMod val="50000"/>
                          <a:lumOff val="50000"/>
                        </a:schemeClr>
                      </a:solidFill>
                      <a:latin typeface="Arial" panose="020B0604020202020204" pitchFamily="34" charset="0"/>
                      <a:cs typeface="Arial" panose="020B0604020202020204" pitchFamily="34" charset="0"/>
                    </a:rPr>
                    <a:t>CA France</a:t>
                  </a:r>
                </a:p>
              </p:txBody>
            </p:sp>
            <p:sp>
              <p:nvSpPr>
                <p:cNvPr id="127" name="ZoneTexte 126">
                  <a:extLst>
                    <a:ext uri="{FF2B5EF4-FFF2-40B4-BE49-F238E27FC236}">
                      <a16:creationId xmlns:a16="http://schemas.microsoft.com/office/drawing/2014/main" id="{AA566C44-47D0-E6EE-1294-2755F8E088A7}"/>
                    </a:ext>
                  </a:extLst>
                </p:cNvPr>
                <p:cNvSpPr txBox="1"/>
                <p:nvPr/>
              </p:nvSpPr>
              <p:spPr>
                <a:xfrm>
                  <a:off x="7984956" y="6080706"/>
                  <a:ext cx="860139" cy="369332"/>
                </a:xfrm>
                <a:prstGeom prst="rect">
                  <a:avLst/>
                </a:prstGeom>
                <a:noFill/>
              </p:spPr>
              <p:txBody>
                <a:bodyPr wrap="square" rtlCol="0">
                  <a:spAutoFit/>
                </a:bodyPr>
                <a:lstStyle/>
                <a:p>
                  <a:pPr algn="ctr"/>
                  <a:r>
                    <a:rPr lang="fr-FR" sz="900">
                      <a:solidFill>
                        <a:schemeClr val="tx1">
                          <a:lumMod val="50000"/>
                          <a:lumOff val="50000"/>
                        </a:schemeClr>
                      </a:solidFill>
                      <a:latin typeface="Arial" panose="020B0604020202020204" pitchFamily="34" charset="0"/>
                      <a:cs typeface="Arial" panose="020B0604020202020204" pitchFamily="34" charset="0"/>
                    </a:rPr>
                    <a:t>213,7 M€</a:t>
                  </a:r>
                </a:p>
                <a:p>
                  <a:pPr algn="ctr"/>
                  <a:r>
                    <a:rPr lang="fr-FR" sz="900">
                      <a:solidFill>
                        <a:schemeClr val="tx1">
                          <a:lumMod val="50000"/>
                          <a:lumOff val="50000"/>
                        </a:schemeClr>
                      </a:solidFill>
                      <a:latin typeface="Arial" panose="020B0604020202020204" pitchFamily="34" charset="0"/>
                      <a:cs typeface="Arial" panose="020B0604020202020204" pitchFamily="34" charset="0"/>
                    </a:rPr>
                    <a:t>CA France</a:t>
                  </a:r>
                </a:p>
              </p:txBody>
            </p:sp>
            <p:sp>
              <p:nvSpPr>
                <p:cNvPr id="128" name="ZoneTexte 127">
                  <a:extLst>
                    <a:ext uri="{FF2B5EF4-FFF2-40B4-BE49-F238E27FC236}">
                      <a16:creationId xmlns:a16="http://schemas.microsoft.com/office/drawing/2014/main" id="{CC61CE8E-E609-5817-AC6F-13980B264512}"/>
                    </a:ext>
                  </a:extLst>
                </p:cNvPr>
                <p:cNvSpPr txBox="1"/>
                <p:nvPr/>
              </p:nvSpPr>
              <p:spPr>
                <a:xfrm>
                  <a:off x="7154507" y="6080706"/>
                  <a:ext cx="860139" cy="369332"/>
                </a:xfrm>
                <a:prstGeom prst="rect">
                  <a:avLst/>
                </a:prstGeom>
                <a:noFill/>
              </p:spPr>
              <p:txBody>
                <a:bodyPr wrap="square" rtlCol="0">
                  <a:spAutoFit/>
                </a:bodyPr>
                <a:lstStyle/>
                <a:p>
                  <a:pPr algn="ctr"/>
                  <a:r>
                    <a:rPr lang="fr-FR" sz="900">
                      <a:solidFill>
                        <a:schemeClr val="tx1">
                          <a:lumMod val="50000"/>
                          <a:lumOff val="50000"/>
                        </a:schemeClr>
                      </a:solidFill>
                      <a:latin typeface="Arial" panose="020B0604020202020204" pitchFamily="34" charset="0"/>
                      <a:cs typeface="Arial" panose="020B0604020202020204" pitchFamily="34" charset="0"/>
                    </a:rPr>
                    <a:t>207,1 M€</a:t>
                  </a:r>
                </a:p>
                <a:p>
                  <a:pPr algn="ctr"/>
                  <a:r>
                    <a:rPr lang="fr-FR" sz="900">
                      <a:solidFill>
                        <a:schemeClr val="tx1">
                          <a:lumMod val="50000"/>
                          <a:lumOff val="50000"/>
                        </a:schemeClr>
                      </a:solidFill>
                      <a:latin typeface="Arial" panose="020B0604020202020204" pitchFamily="34" charset="0"/>
                      <a:cs typeface="Arial" panose="020B0604020202020204" pitchFamily="34" charset="0"/>
                    </a:rPr>
                    <a:t>CA France</a:t>
                  </a:r>
                </a:p>
              </p:txBody>
            </p:sp>
            <p:sp>
              <p:nvSpPr>
                <p:cNvPr id="129" name="ZoneTexte 128">
                  <a:extLst>
                    <a:ext uri="{FF2B5EF4-FFF2-40B4-BE49-F238E27FC236}">
                      <a16:creationId xmlns:a16="http://schemas.microsoft.com/office/drawing/2014/main" id="{F25F5B4A-BC81-6539-4D41-8A5ED2794F17}"/>
                    </a:ext>
                  </a:extLst>
                </p:cNvPr>
                <p:cNvSpPr txBox="1"/>
                <p:nvPr/>
              </p:nvSpPr>
              <p:spPr>
                <a:xfrm>
                  <a:off x="6397733" y="6080706"/>
                  <a:ext cx="860139" cy="369332"/>
                </a:xfrm>
                <a:prstGeom prst="rect">
                  <a:avLst/>
                </a:prstGeom>
                <a:noFill/>
              </p:spPr>
              <p:txBody>
                <a:bodyPr wrap="square" rtlCol="0">
                  <a:spAutoFit/>
                </a:bodyPr>
                <a:lstStyle/>
                <a:p>
                  <a:pPr algn="ctr"/>
                  <a:r>
                    <a:rPr lang="fr-FR" sz="900">
                      <a:solidFill>
                        <a:schemeClr val="tx1">
                          <a:lumMod val="50000"/>
                          <a:lumOff val="50000"/>
                        </a:schemeClr>
                      </a:solidFill>
                      <a:latin typeface="Arial" panose="020B0604020202020204" pitchFamily="34" charset="0"/>
                      <a:cs typeface="Arial" panose="020B0604020202020204" pitchFamily="34" charset="0"/>
                    </a:rPr>
                    <a:t>187,9 M€</a:t>
                  </a:r>
                </a:p>
                <a:p>
                  <a:pPr algn="ctr"/>
                  <a:r>
                    <a:rPr lang="fr-FR" sz="900">
                      <a:solidFill>
                        <a:schemeClr val="tx1">
                          <a:lumMod val="50000"/>
                          <a:lumOff val="50000"/>
                        </a:schemeClr>
                      </a:solidFill>
                      <a:latin typeface="Arial" panose="020B0604020202020204" pitchFamily="34" charset="0"/>
                      <a:cs typeface="Arial" panose="020B0604020202020204" pitchFamily="34" charset="0"/>
                    </a:rPr>
                    <a:t>CA France</a:t>
                  </a:r>
                </a:p>
              </p:txBody>
            </p:sp>
          </p:grpSp>
          <p:sp>
            <p:nvSpPr>
              <p:cNvPr id="6" name="ZoneTexte 5">
                <a:extLst>
                  <a:ext uri="{FF2B5EF4-FFF2-40B4-BE49-F238E27FC236}">
                    <a16:creationId xmlns:a16="http://schemas.microsoft.com/office/drawing/2014/main" id="{6F191DE7-3FBE-8525-54B4-352736146068}"/>
                  </a:ext>
                </a:extLst>
              </p:cNvPr>
              <p:cNvSpPr txBox="1"/>
              <p:nvPr/>
            </p:nvSpPr>
            <p:spPr>
              <a:xfrm>
                <a:off x="9218866" y="4327176"/>
                <a:ext cx="811513" cy="246221"/>
              </a:xfrm>
              <a:prstGeom prst="rect">
                <a:avLst/>
              </a:prstGeom>
              <a:noFill/>
            </p:spPr>
            <p:txBody>
              <a:bodyPr wrap="square" rtlCol="0">
                <a:spAutoFit/>
              </a:bodyPr>
              <a:lstStyle/>
              <a:p>
                <a:pPr algn="ctr"/>
                <a:r>
                  <a:rPr lang="fr-FR" sz="1000" b="1">
                    <a:solidFill>
                      <a:schemeClr val="bg1"/>
                    </a:solidFill>
                    <a:latin typeface="Arial" panose="020B0604020202020204" pitchFamily="34" charset="0"/>
                    <a:cs typeface="Arial" panose="020B0604020202020204" pitchFamily="34" charset="0"/>
                  </a:rPr>
                  <a:t>513,5 M€</a:t>
                </a:r>
              </a:p>
            </p:txBody>
          </p:sp>
          <p:sp>
            <p:nvSpPr>
              <p:cNvPr id="7" name="ZoneTexte 6">
                <a:extLst>
                  <a:ext uri="{FF2B5EF4-FFF2-40B4-BE49-F238E27FC236}">
                    <a16:creationId xmlns:a16="http://schemas.microsoft.com/office/drawing/2014/main" id="{41969754-07B8-A804-5FCD-D725DE53500E}"/>
                  </a:ext>
                </a:extLst>
              </p:cNvPr>
              <p:cNvSpPr txBox="1"/>
              <p:nvPr/>
            </p:nvSpPr>
            <p:spPr>
              <a:xfrm>
                <a:off x="6356328" y="3945834"/>
                <a:ext cx="630429" cy="246221"/>
              </a:xfrm>
              <a:prstGeom prst="rect">
                <a:avLst/>
              </a:prstGeom>
              <a:noFill/>
            </p:spPr>
            <p:txBody>
              <a:bodyPr wrap="square" rtlCol="0">
                <a:spAutoFit/>
              </a:bodyPr>
              <a:lstStyle/>
              <a:p>
                <a:pPr algn="ctr"/>
                <a:r>
                  <a:rPr lang="fr-FR" sz="1000">
                    <a:solidFill>
                      <a:schemeClr val="tx1">
                        <a:lumMod val="50000"/>
                        <a:lumOff val="50000"/>
                      </a:schemeClr>
                    </a:solidFill>
                    <a:latin typeface="Arial" panose="020B0604020202020204" pitchFamily="34" charset="0"/>
                    <a:cs typeface="Arial" panose="020B0604020202020204" pitchFamily="34" charset="0"/>
                  </a:rPr>
                  <a:t>+4,29%</a:t>
                </a:r>
              </a:p>
            </p:txBody>
          </p:sp>
          <p:sp>
            <p:nvSpPr>
              <p:cNvPr id="9" name="ZoneTexte 8">
                <a:extLst>
                  <a:ext uri="{FF2B5EF4-FFF2-40B4-BE49-F238E27FC236}">
                    <a16:creationId xmlns:a16="http://schemas.microsoft.com/office/drawing/2014/main" id="{09FCE3F9-5329-3730-7B62-5516C077879E}"/>
                  </a:ext>
                </a:extLst>
              </p:cNvPr>
              <p:cNvSpPr txBox="1"/>
              <p:nvPr/>
            </p:nvSpPr>
            <p:spPr>
              <a:xfrm>
                <a:off x="9286238" y="5126839"/>
                <a:ext cx="737852" cy="261610"/>
              </a:xfrm>
              <a:prstGeom prst="rect">
                <a:avLst/>
              </a:prstGeom>
              <a:noFill/>
            </p:spPr>
            <p:txBody>
              <a:bodyPr wrap="square" rtlCol="0">
                <a:spAutoFit/>
              </a:bodyPr>
              <a:lstStyle/>
              <a:p>
                <a:pPr algn="ctr"/>
                <a:r>
                  <a:rPr lang="fr-FR" sz="1100">
                    <a:solidFill>
                      <a:schemeClr val="accent3"/>
                    </a:solidFill>
                    <a:latin typeface="Arial" panose="020B0604020202020204" pitchFamily="34" charset="0"/>
                    <a:cs typeface="Arial" panose="020B0604020202020204" pitchFamily="34" charset="0"/>
                  </a:rPr>
                  <a:t>2022</a:t>
                </a:r>
              </a:p>
            </p:txBody>
          </p:sp>
          <p:sp>
            <p:nvSpPr>
              <p:cNvPr id="17" name="ZoneTexte 16">
                <a:extLst>
                  <a:ext uri="{FF2B5EF4-FFF2-40B4-BE49-F238E27FC236}">
                    <a16:creationId xmlns:a16="http://schemas.microsoft.com/office/drawing/2014/main" id="{7AA2AA2E-739C-F01E-E4BE-584DFD91CC0A}"/>
                  </a:ext>
                </a:extLst>
              </p:cNvPr>
              <p:cNvSpPr txBox="1"/>
              <p:nvPr/>
            </p:nvSpPr>
            <p:spPr>
              <a:xfrm>
                <a:off x="9209964" y="5443146"/>
                <a:ext cx="860139" cy="369332"/>
              </a:xfrm>
              <a:prstGeom prst="rect">
                <a:avLst/>
              </a:prstGeom>
              <a:noFill/>
            </p:spPr>
            <p:txBody>
              <a:bodyPr wrap="square" rtlCol="0">
                <a:spAutoFit/>
              </a:bodyPr>
              <a:lstStyle/>
              <a:p>
                <a:pPr algn="ctr"/>
                <a:r>
                  <a:rPr lang="fr-FR" sz="900">
                    <a:solidFill>
                      <a:schemeClr val="accent3"/>
                    </a:solidFill>
                    <a:latin typeface="Arial" panose="020B0604020202020204" pitchFamily="34" charset="0"/>
                    <a:cs typeface="Arial" panose="020B0604020202020204" pitchFamily="34" charset="0"/>
                  </a:rPr>
                  <a:t>263,4 M€</a:t>
                </a:r>
              </a:p>
              <a:p>
                <a:pPr algn="ctr"/>
                <a:r>
                  <a:rPr lang="fr-FR" sz="900">
                    <a:solidFill>
                      <a:schemeClr val="accent3"/>
                    </a:solidFill>
                    <a:latin typeface="Arial" panose="020B0604020202020204" pitchFamily="34" charset="0"/>
                    <a:cs typeface="Arial" panose="020B0604020202020204" pitchFamily="34" charset="0"/>
                  </a:rPr>
                  <a:t>CA France</a:t>
                </a:r>
              </a:p>
            </p:txBody>
          </p:sp>
          <p:sp>
            <p:nvSpPr>
              <p:cNvPr id="29" name="Ellipse 28">
                <a:extLst>
                  <a:ext uri="{FF2B5EF4-FFF2-40B4-BE49-F238E27FC236}">
                    <a16:creationId xmlns:a16="http://schemas.microsoft.com/office/drawing/2014/main" id="{EFF3C2ED-4384-E4E5-2556-BE356DB74D19}"/>
                  </a:ext>
                </a:extLst>
              </p:cNvPr>
              <p:cNvSpPr/>
              <p:nvPr/>
            </p:nvSpPr>
            <p:spPr>
              <a:xfrm>
                <a:off x="10661886" y="4946791"/>
                <a:ext cx="105596" cy="105596"/>
              </a:xfrm>
              <a:prstGeom prst="ellipse">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4643B1DF-9469-D567-631B-D23A90EE756C}"/>
                  </a:ext>
                </a:extLst>
              </p:cNvPr>
              <p:cNvSpPr/>
              <p:nvPr/>
            </p:nvSpPr>
            <p:spPr>
              <a:xfrm>
                <a:off x="10235673" y="3940012"/>
                <a:ext cx="960391" cy="955258"/>
              </a:xfrm>
              <a:prstGeom prst="ellipse">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ZoneTexte 49">
                <a:extLst>
                  <a:ext uri="{FF2B5EF4-FFF2-40B4-BE49-F238E27FC236}">
                    <a16:creationId xmlns:a16="http://schemas.microsoft.com/office/drawing/2014/main" id="{A7319550-53A7-0473-06DA-2E6B1F9CA7E9}"/>
                  </a:ext>
                </a:extLst>
              </p:cNvPr>
              <p:cNvSpPr txBox="1"/>
              <p:nvPr/>
            </p:nvSpPr>
            <p:spPr>
              <a:xfrm>
                <a:off x="10352594" y="5114551"/>
                <a:ext cx="737852" cy="261610"/>
              </a:xfrm>
              <a:prstGeom prst="rect">
                <a:avLst/>
              </a:prstGeom>
              <a:noFill/>
            </p:spPr>
            <p:txBody>
              <a:bodyPr wrap="square" rtlCol="0">
                <a:spAutoFit/>
              </a:bodyPr>
              <a:lstStyle/>
              <a:p>
                <a:pPr algn="ctr"/>
                <a:r>
                  <a:rPr lang="fr-FR" sz="1100">
                    <a:solidFill>
                      <a:srgbClr val="F5A243"/>
                    </a:solidFill>
                    <a:latin typeface="Arial" panose="020B0604020202020204" pitchFamily="34" charset="0"/>
                    <a:cs typeface="Arial" panose="020B0604020202020204" pitchFamily="34" charset="0"/>
                  </a:rPr>
                  <a:t>2023</a:t>
                </a:r>
              </a:p>
            </p:txBody>
          </p:sp>
          <p:sp>
            <p:nvSpPr>
              <p:cNvPr id="58" name="ZoneTexte 57">
                <a:extLst>
                  <a:ext uri="{FF2B5EF4-FFF2-40B4-BE49-F238E27FC236}">
                    <a16:creationId xmlns:a16="http://schemas.microsoft.com/office/drawing/2014/main" id="{77EECC33-7268-69E3-9243-1AA64C0FEABA}"/>
                  </a:ext>
                </a:extLst>
              </p:cNvPr>
              <p:cNvSpPr txBox="1"/>
              <p:nvPr/>
            </p:nvSpPr>
            <p:spPr>
              <a:xfrm>
                <a:off x="10333131" y="3611822"/>
                <a:ext cx="776777" cy="276999"/>
              </a:xfrm>
              <a:prstGeom prst="rect">
                <a:avLst/>
              </a:prstGeom>
              <a:noFill/>
            </p:spPr>
            <p:txBody>
              <a:bodyPr wrap="square" rtlCol="0">
                <a:spAutoFit/>
              </a:bodyPr>
              <a:lstStyle/>
              <a:p>
                <a:pPr algn="ctr"/>
                <a:r>
                  <a:rPr lang="fr-FR" sz="1200" b="1">
                    <a:solidFill>
                      <a:srgbClr val="F5A243"/>
                    </a:solidFill>
                    <a:latin typeface="Arial" panose="020B0604020202020204" pitchFamily="34" charset="0"/>
                    <a:cs typeface="Arial" panose="020B0604020202020204" pitchFamily="34" charset="0"/>
                  </a:rPr>
                  <a:t>+4%</a:t>
                </a:r>
              </a:p>
            </p:txBody>
          </p:sp>
          <p:sp>
            <p:nvSpPr>
              <p:cNvPr id="68" name="ZoneTexte 67">
                <a:extLst>
                  <a:ext uri="{FF2B5EF4-FFF2-40B4-BE49-F238E27FC236}">
                    <a16:creationId xmlns:a16="http://schemas.microsoft.com/office/drawing/2014/main" id="{FA92BEC0-CEFB-B9FE-E3F4-3CA8D2BDD143}"/>
                  </a:ext>
                </a:extLst>
              </p:cNvPr>
              <p:cNvSpPr txBox="1"/>
              <p:nvPr/>
            </p:nvSpPr>
            <p:spPr>
              <a:xfrm>
                <a:off x="10299078" y="5443146"/>
                <a:ext cx="860139" cy="369332"/>
              </a:xfrm>
              <a:prstGeom prst="rect">
                <a:avLst/>
              </a:prstGeom>
              <a:noFill/>
            </p:spPr>
            <p:txBody>
              <a:bodyPr wrap="square" rtlCol="0">
                <a:spAutoFit/>
              </a:bodyPr>
              <a:lstStyle/>
              <a:p>
                <a:pPr algn="ctr"/>
                <a:r>
                  <a:rPr lang="fr-FR" sz="900">
                    <a:solidFill>
                      <a:srgbClr val="F5A243"/>
                    </a:solidFill>
                    <a:latin typeface="Arial" panose="020B0604020202020204" pitchFamily="34" charset="0"/>
                    <a:cs typeface="Arial" panose="020B0604020202020204" pitchFamily="34" charset="0"/>
                  </a:rPr>
                  <a:t>280,5 M€</a:t>
                </a:r>
              </a:p>
              <a:p>
                <a:pPr algn="ctr"/>
                <a:r>
                  <a:rPr lang="fr-FR" sz="900">
                    <a:solidFill>
                      <a:srgbClr val="F5A243"/>
                    </a:solidFill>
                    <a:latin typeface="Arial" panose="020B0604020202020204" pitchFamily="34" charset="0"/>
                    <a:cs typeface="Arial" panose="020B0604020202020204" pitchFamily="34" charset="0"/>
                  </a:rPr>
                  <a:t>CA France</a:t>
                </a:r>
              </a:p>
            </p:txBody>
          </p:sp>
          <p:sp>
            <p:nvSpPr>
              <p:cNvPr id="77" name="ZoneTexte 76">
                <a:extLst>
                  <a:ext uri="{FF2B5EF4-FFF2-40B4-BE49-F238E27FC236}">
                    <a16:creationId xmlns:a16="http://schemas.microsoft.com/office/drawing/2014/main" id="{FF3F5411-B105-19E9-4C04-0E2027010866}"/>
                  </a:ext>
                </a:extLst>
              </p:cNvPr>
              <p:cNvSpPr txBox="1"/>
              <p:nvPr/>
            </p:nvSpPr>
            <p:spPr>
              <a:xfrm>
                <a:off x="10323390" y="4283010"/>
                <a:ext cx="811513" cy="246221"/>
              </a:xfrm>
              <a:prstGeom prst="rect">
                <a:avLst/>
              </a:prstGeom>
              <a:noFill/>
            </p:spPr>
            <p:txBody>
              <a:bodyPr wrap="square" rtlCol="0">
                <a:spAutoFit/>
              </a:bodyPr>
              <a:lstStyle/>
              <a:p>
                <a:pPr algn="ctr"/>
                <a:r>
                  <a:rPr lang="fr-FR" sz="1000" b="1">
                    <a:solidFill>
                      <a:schemeClr val="bg1"/>
                    </a:solidFill>
                    <a:latin typeface="Arial" panose="020B0604020202020204" pitchFamily="34" charset="0"/>
                    <a:cs typeface="Arial" panose="020B0604020202020204" pitchFamily="34" charset="0"/>
                  </a:rPr>
                  <a:t>534,1 M€</a:t>
                </a:r>
              </a:p>
            </p:txBody>
          </p:sp>
        </p:grpSp>
        <p:sp>
          <p:nvSpPr>
            <p:cNvPr id="3" name="ZoneTexte 2">
              <a:extLst>
                <a:ext uri="{FF2B5EF4-FFF2-40B4-BE49-F238E27FC236}">
                  <a16:creationId xmlns:a16="http://schemas.microsoft.com/office/drawing/2014/main" id="{32082051-AA1C-0A10-0C63-E991BA59A4EE}"/>
                </a:ext>
              </a:extLst>
            </p:cNvPr>
            <p:cNvSpPr txBox="1"/>
            <p:nvPr/>
          </p:nvSpPr>
          <p:spPr>
            <a:xfrm>
              <a:off x="4739114" y="5884688"/>
              <a:ext cx="1762021" cy="230832"/>
            </a:xfrm>
            <a:prstGeom prst="rect">
              <a:avLst/>
            </a:prstGeom>
            <a:noFill/>
          </p:spPr>
          <p:txBody>
            <a:bodyPr wrap="none" rtlCol="0">
              <a:spAutoFit/>
            </a:bodyPr>
            <a:lstStyle/>
            <a:p>
              <a:r>
                <a:rPr lang="fr-FR" sz="900">
                  <a:solidFill>
                    <a:schemeClr val="accent5"/>
                  </a:solidFill>
                </a:rPr>
                <a:t>*dont impact IFRS15 de 4,8M€</a:t>
              </a:r>
            </a:p>
          </p:txBody>
        </p:sp>
      </p:grpSp>
    </p:spTree>
    <p:extLst>
      <p:ext uri="{BB962C8B-B14F-4D97-AF65-F5344CB8AC3E}">
        <p14:creationId xmlns:p14="http://schemas.microsoft.com/office/powerpoint/2010/main" val="1559723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D2F5D409-D218-89A7-72FD-FF8C109BD6B0}"/>
              </a:ext>
            </a:extLst>
          </p:cNvPr>
          <p:cNvSpPr>
            <a:spLocks noGrp="1"/>
          </p:cNvSpPr>
          <p:nvPr>
            <p:ph type="body" sz="quarter" idx="10"/>
          </p:nvPr>
        </p:nvSpPr>
        <p:spPr/>
        <p:txBody>
          <a:bodyPr/>
          <a:lstStyle/>
          <a:p>
            <a:r>
              <a:rPr lang="fr-FR"/>
              <a:t>Une croissance continue</a:t>
            </a:r>
          </a:p>
        </p:txBody>
      </p:sp>
      <p:sp>
        <p:nvSpPr>
          <p:cNvPr id="3" name="Espace réservé du texte 2">
            <a:extLst>
              <a:ext uri="{FF2B5EF4-FFF2-40B4-BE49-F238E27FC236}">
                <a16:creationId xmlns:a16="http://schemas.microsoft.com/office/drawing/2014/main" id="{E72DB63A-BEC5-20FC-C4BF-369C6C914864}"/>
              </a:ext>
            </a:extLst>
          </p:cNvPr>
          <p:cNvSpPr>
            <a:spLocks noGrp="1"/>
          </p:cNvSpPr>
          <p:nvPr>
            <p:ph type="body" sz="quarter" idx="11"/>
          </p:nvPr>
        </p:nvSpPr>
        <p:spPr/>
        <p:txBody>
          <a:bodyPr/>
          <a:lstStyle/>
          <a:p>
            <a:r>
              <a:rPr lang="fr-FR" b="1">
                <a:solidFill>
                  <a:schemeClr val="tx1">
                    <a:lumMod val="75000"/>
                    <a:lumOff val="25000"/>
                  </a:schemeClr>
                </a:solidFill>
              </a:rPr>
              <a:t>Qui sommes-nous ?</a:t>
            </a:r>
          </a:p>
        </p:txBody>
      </p:sp>
      <p:sp>
        <p:nvSpPr>
          <p:cNvPr id="5" name="TextBox 30">
            <a:extLst>
              <a:ext uri="{FF2B5EF4-FFF2-40B4-BE49-F238E27FC236}">
                <a16:creationId xmlns:a16="http://schemas.microsoft.com/office/drawing/2014/main" id="{39E75FE4-8522-0B91-E843-23D57FDF4313}"/>
              </a:ext>
            </a:extLst>
          </p:cNvPr>
          <p:cNvSpPr txBox="1"/>
          <p:nvPr/>
        </p:nvSpPr>
        <p:spPr>
          <a:xfrm>
            <a:off x="411063" y="5110987"/>
            <a:ext cx="4185854" cy="374571"/>
          </a:xfrm>
          <a:prstGeom prst="roundRect">
            <a:avLst/>
          </a:prstGeom>
          <a:noFill/>
          <a:ln w="12700">
            <a:solidFill>
              <a:srgbClr val="F5A243"/>
            </a:solidFill>
          </a:ln>
        </p:spPr>
        <p:txBody>
          <a:bodyPr wrap="square" rtlCol="0">
            <a:spAutoFit/>
          </a:bodyPr>
          <a:lstStyle/>
          <a:p>
            <a:pPr algn="ctr">
              <a:spcAft>
                <a:spcPts val="100"/>
              </a:spcAft>
            </a:pPr>
            <a:r>
              <a:rPr lang="fr-FR" sz="1600" b="1">
                <a:solidFill>
                  <a:srgbClr val="F5A243"/>
                </a:solidFill>
                <a:latin typeface="Arial" panose="020B0604020202020204" pitchFamily="34" charset="0"/>
                <a:cs typeface="Arial" panose="020B0604020202020204" pitchFamily="34" charset="0"/>
              </a:rPr>
              <a:t>Évolution des effectifs du groupe Aubay</a:t>
            </a:r>
          </a:p>
        </p:txBody>
      </p:sp>
      <p:grpSp>
        <p:nvGrpSpPr>
          <p:cNvPr id="54" name="Groupe 53">
            <a:extLst>
              <a:ext uri="{FF2B5EF4-FFF2-40B4-BE49-F238E27FC236}">
                <a16:creationId xmlns:a16="http://schemas.microsoft.com/office/drawing/2014/main" id="{87298239-7DD0-1F14-261B-220A9EC491F2}"/>
              </a:ext>
            </a:extLst>
          </p:cNvPr>
          <p:cNvGrpSpPr/>
          <p:nvPr/>
        </p:nvGrpSpPr>
        <p:grpSpPr>
          <a:xfrm>
            <a:off x="910137" y="1663428"/>
            <a:ext cx="4769757" cy="2981098"/>
            <a:chOff x="512767" y="1658284"/>
            <a:chExt cx="4185855" cy="2616159"/>
          </a:xfrm>
        </p:grpSpPr>
        <p:sp>
          <p:nvSpPr>
            <p:cNvPr id="15" name="ZoneTexte 14">
              <a:extLst>
                <a:ext uri="{FF2B5EF4-FFF2-40B4-BE49-F238E27FC236}">
                  <a16:creationId xmlns:a16="http://schemas.microsoft.com/office/drawing/2014/main" id="{E95484D0-2AF2-9A19-86C8-0FC04DB79DF2}"/>
                </a:ext>
              </a:extLst>
            </p:cNvPr>
            <p:cNvSpPr txBox="1"/>
            <p:nvPr/>
          </p:nvSpPr>
          <p:spPr>
            <a:xfrm>
              <a:off x="728307" y="3816379"/>
              <a:ext cx="504000" cy="229584"/>
            </a:xfrm>
            <a:prstGeom prst="rect">
              <a:avLst/>
            </a:prstGeom>
            <a:noFill/>
          </p:spPr>
          <p:txBody>
            <a:bodyPr wrap="square" rtlCol="0">
              <a:spAutoFit/>
            </a:bodyPr>
            <a:lstStyle/>
            <a:p>
              <a:pPr algn="ctr"/>
              <a:r>
                <a:rPr lang="fr-FR" sz="1100">
                  <a:solidFill>
                    <a:schemeClr val="bg1">
                      <a:lumMod val="50000"/>
                    </a:schemeClr>
                  </a:solidFill>
                  <a:latin typeface="Arial" panose="020B0604020202020204" pitchFamily="34" charset="0"/>
                  <a:cs typeface="Arial" panose="020B0604020202020204" pitchFamily="34" charset="0"/>
                </a:rPr>
                <a:t>2015</a:t>
              </a:r>
            </a:p>
          </p:txBody>
        </p:sp>
        <p:sp>
          <p:nvSpPr>
            <p:cNvPr id="16" name="ZoneTexte 15">
              <a:extLst>
                <a:ext uri="{FF2B5EF4-FFF2-40B4-BE49-F238E27FC236}">
                  <a16:creationId xmlns:a16="http://schemas.microsoft.com/office/drawing/2014/main" id="{012DB86B-31C9-7A59-A9DF-81C395EE0DB0}"/>
                </a:ext>
              </a:extLst>
            </p:cNvPr>
            <p:cNvSpPr txBox="1"/>
            <p:nvPr/>
          </p:nvSpPr>
          <p:spPr>
            <a:xfrm>
              <a:off x="1277666" y="3393236"/>
              <a:ext cx="591316" cy="229584"/>
            </a:xfrm>
            <a:prstGeom prst="rect">
              <a:avLst/>
            </a:prstGeom>
            <a:noFill/>
          </p:spPr>
          <p:txBody>
            <a:bodyPr wrap="square" rtlCol="0">
              <a:spAutoFit/>
            </a:bodyPr>
            <a:lstStyle/>
            <a:p>
              <a:pPr algn="ctr"/>
              <a:r>
                <a:rPr lang="fr-FR" sz="1100">
                  <a:solidFill>
                    <a:schemeClr val="bg1">
                      <a:lumMod val="50000"/>
                    </a:schemeClr>
                  </a:solidFill>
                  <a:latin typeface="Arial" panose="020B0604020202020204" pitchFamily="34" charset="0"/>
                  <a:cs typeface="Arial" panose="020B0604020202020204" pitchFamily="34" charset="0"/>
                </a:rPr>
                <a:t>2017</a:t>
              </a:r>
            </a:p>
          </p:txBody>
        </p:sp>
        <p:sp>
          <p:nvSpPr>
            <p:cNvPr id="18" name="ZoneTexte 17">
              <a:extLst>
                <a:ext uri="{FF2B5EF4-FFF2-40B4-BE49-F238E27FC236}">
                  <a16:creationId xmlns:a16="http://schemas.microsoft.com/office/drawing/2014/main" id="{11A01959-6062-8C29-F67D-FC7EE308FC19}"/>
                </a:ext>
              </a:extLst>
            </p:cNvPr>
            <p:cNvSpPr txBox="1"/>
            <p:nvPr/>
          </p:nvSpPr>
          <p:spPr>
            <a:xfrm>
              <a:off x="1893520" y="3067114"/>
              <a:ext cx="737852" cy="229584"/>
            </a:xfrm>
            <a:prstGeom prst="rect">
              <a:avLst/>
            </a:prstGeom>
            <a:noFill/>
          </p:spPr>
          <p:txBody>
            <a:bodyPr wrap="square" rtlCol="0">
              <a:spAutoFit/>
            </a:bodyPr>
            <a:lstStyle/>
            <a:p>
              <a:pPr algn="ctr"/>
              <a:r>
                <a:rPr lang="fr-FR" sz="1100">
                  <a:solidFill>
                    <a:schemeClr val="bg1">
                      <a:lumMod val="50000"/>
                    </a:schemeClr>
                  </a:solidFill>
                  <a:latin typeface="Arial" panose="020B0604020202020204" pitchFamily="34" charset="0"/>
                  <a:cs typeface="Arial" panose="020B0604020202020204" pitchFamily="34" charset="0"/>
                </a:rPr>
                <a:t>2019</a:t>
              </a:r>
            </a:p>
          </p:txBody>
        </p:sp>
        <p:sp>
          <p:nvSpPr>
            <p:cNvPr id="29" name="ZoneTexte 28">
              <a:extLst>
                <a:ext uri="{FF2B5EF4-FFF2-40B4-BE49-F238E27FC236}">
                  <a16:creationId xmlns:a16="http://schemas.microsoft.com/office/drawing/2014/main" id="{9CD3F406-51F4-6B4F-E636-11B40D2A8404}"/>
                </a:ext>
              </a:extLst>
            </p:cNvPr>
            <p:cNvSpPr txBox="1"/>
            <p:nvPr/>
          </p:nvSpPr>
          <p:spPr>
            <a:xfrm>
              <a:off x="3485674" y="2673357"/>
              <a:ext cx="737852" cy="229584"/>
            </a:xfrm>
            <a:prstGeom prst="rect">
              <a:avLst/>
            </a:prstGeom>
            <a:noFill/>
          </p:spPr>
          <p:txBody>
            <a:bodyPr wrap="square" rtlCol="0">
              <a:spAutoFit/>
            </a:bodyPr>
            <a:lstStyle/>
            <a:p>
              <a:pPr algn="ctr"/>
              <a:r>
                <a:rPr lang="fr-FR" sz="1100" b="1">
                  <a:solidFill>
                    <a:srgbClr val="F5A243"/>
                  </a:solidFill>
                  <a:latin typeface="Arial" panose="020B0604020202020204" pitchFamily="34" charset="0"/>
                  <a:cs typeface="Arial" panose="020B0604020202020204" pitchFamily="34" charset="0"/>
                </a:rPr>
                <a:t>2023</a:t>
              </a:r>
            </a:p>
          </p:txBody>
        </p:sp>
        <p:sp>
          <p:nvSpPr>
            <p:cNvPr id="32" name="ZoneTexte 31">
              <a:extLst>
                <a:ext uri="{FF2B5EF4-FFF2-40B4-BE49-F238E27FC236}">
                  <a16:creationId xmlns:a16="http://schemas.microsoft.com/office/drawing/2014/main" id="{90E5DAFA-EBE6-B6B4-81E3-0FE09EDC058D}"/>
                </a:ext>
              </a:extLst>
            </p:cNvPr>
            <p:cNvSpPr txBox="1"/>
            <p:nvPr/>
          </p:nvSpPr>
          <p:spPr>
            <a:xfrm>
              <a:off x="2655911" y="2814649"/>
              <a:ext cx="737852" cy="229584"/>
            </a:xfrm>
            <a:prstGeom prst="rect">
              <a:avLst/>
            </a:prstGeom>
            <a:noFill/>
          </p:spPr>
          <p:txBody>
            <a:bodyPr wrap="square" rtlCol="0">
              <a:spAutoFit/>
            </a:bodyPr>
            <a:lstStyle/>
            <a:p>
              <a:pPr algn="ctr"/>
              <a:r>
                <a:rPr lang="fr-FR" sz="1100">
                  <a:solidFill>
                    <a:schemeClr val="bg1">
                      <a:lumMod val="50000"/>
                    </a:schemeClr>
                  </a:solidFill>
                  <a:latin typeface="Arial" panose="020B0604020202020204" pitchFamily="34" charset="0"/>
                  <a:cs typeface="Arial" panose="020B0604020202020204" pitchFamily="34" charset="0"/>
                </a:rPr>
                <a:t>2021</a:t>
              </a:r>
            </a:p>
          </p:txBody>
        </p:sp>
        <p:grpSp>
          <p:nvGrpSpPr>
            <p:cNvPr id="38" name="Groupe 37">
              <a:extLst>
                <a:ext uri="{FF2B5EF4-FFF2-40B4-BE49-F238E27FC236}">
                  <a16:creationId xmlns:a16="http://schemas.microsoft.com/office/drawing/2014/main" id="{AA3B3F44-F8B5-4E95-5F32-D382D3D76782}"/>
                </a:ext>
              </a:extLst>
            </p:cNvPr>
            <p:cNvGrpSpPr/>
            <p:nvPr/>
          </p:nvGrpSpPr>
          <p:grpSpPr>
            <a:xfrm>
              <a:off x="512767" y="1658284"/>
              <a:ext cx="4185855" cy="2616159"/>
              <a:chOff x="512767" y="1921040"/>
              <a:chExt cx="4185855" cy="2616159"/>
            </a:xfrm>
          </p:grpSpPr>
          <p:sp>
            <p:nvSpPr>
              <p:cNvPr id="39" name="Forme 38">
                <a:extLst>
                  <a:ext uri="{FF2B5EF4-FFF2-40B4-BE49-F238E27FC236}">
                    <a16:creationId xmlns:a16="http://schemas.microsoft.com/office/drawing/2014/main" id="{03340EC8-7A93-5BAB-B47A-7D2A671BFCFD}"/>
                  </a:ext>
                </a:extLst>
              </p:cNvPr>
              <p:cNvSpPr/>
              <p:nvPr/>
            </p:nvSpPr>
            <p:spPr>
              <a:xfrm>
                <a:off x="512767" y="1921040"/>
                <a:ext cx="4185855" cy="2616159"/>
              </a:xfrm>
              <a:prstGeom prst="swooshArrow">
                <a:avLst>
                  <a:gd name="adj1" fmla="val 25000"/>
                  <a:gd name="adj2" fmla="val 25000"/>
                </a:avLst>
              </a:prstGeom>
              <a:solidFill>
                <a:schemeClr val="bg1">
                  <a:lumMod val="9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fr-FR"/>
              </a:p>
            </p:txBody>
          </p:sp>
          <p:sp>
            <p:nvSpPr>
              <p:cNvPr id="40" name="Ellipse 39">
                <a:extLst>
                  <a:ext uri="{FF2B5EF4-FFF2-40B4-BE49-F238E27FC236}">
                    <a16:creationId xmlns:a16="http://schemas.microsoft.com/office/drawing/2014/main" id="{430077FE-6D4A-0763-7FC3-7DF1E4BA1BB6}"/>
                  </a:ext>
                </a:extLst>
              </p:cNvPr>
              <p:cNvSpPr/>
              <p:nvPr/>
            </p:nvSpPr>
            <p:spPr>
              <a:xfrm>
                <a:off x="925073" y="3866416"/>
                <a:ext cx="96274" cy="96274"/>
              </a:xfrm>
              <a:prstGeom prst="ellipse">
                <a:avLst/>
              </a:prstGeom>
              <a:solidFill>
                <a:srgbClr val="F5A243"/>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fr-FR"/>
              </a:p>
            </p:txBody>
          </p:sp>
          <p:sp>
            <p:nvSpPr>
              <p:cNvPr id="41" name="Forme libre 40">
                <a:extLst>
                  <a:ext uri="{FF2B5EF4-FFF2-40B4-BE49-F238E27FC236}">
                    <a16:creationId xmlns:a16="http://schemas.microsoft.com/office/drawing/2014/main" id="{0A91CEE4-B17C-7360-B7AE-C2441D674613}"/>
                  </a:ext>
                </a:extLst>
              </p:cNvPr>
              <p:cNvSpPr/>
              <p:nvPr/>
            </p:nvSpPr>
            <p:spPr>
              <a:xfrm>
                <a:off x="625784" y="3612988"/>
                <a:ext cx="694851" cy="259525"/>
              </a:xfrm>
              <a:custGeom>
                <a:avLst/>
                <a:gdLst>
                  <a:gd name="connsiteX0" fmla="*/ 0 w 548347"/>
                  <a:gd name="connsiteY0" fmla="*/ 0 h 622645"/>
                  <a:gd name="connsiteX1" fmla="*/ 548347 w 548347"/>
                  <a:gd name="connsiteY1" fmla="*/ 0 h 622645"/>
                  <a:gd name="connsiteX2" fmla="*/ 548347 w 548347"/>
                  <a:gd name="connsiteY2" fmla="*/ 622645 h 622645"/>
                  <a:gd name="connsiteX3" fmla="*/ 0 w 548347"/>
                  <a:gd name="connsiteY3" fmla="*/ 622645 h 622645"/>
                  <a:gd name="connsiteX4" fmla="*/ 0 w 548347"/>
                  <a:gd name="connsiteY4" fmla="*/ 0 h 62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347" h="622645">
                    <a:moveTo>
                      <a:pt x="0" y="0"/>
                    </a:moveTo>
                    <a:lnTo>
                      <a:pt x="548347" y="0"/>
                    </a:lnTo>
                    <a:lnTo>
                      <a:pt x="548347" y="622645"/>
                    </a:lnTo>
                    <a:lnTo>
                      <a:pt x="0" y="6226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1014" tIns="0" rIns="0" bIns="0" numCol="1" spcCol="1270" anchor="t" anchorCtr="0">
                <a:noAutofit/>
              </a:bodyPr>
              <a:lstStyle/>
              <a:p>
                <a:pPr marL="0" lvl="0" indent="0" algn="ctr" defTabSz="711200">
                  <a:lnSpc>
                    <a:spcPct val="90000"/>
                  </a:lnSpc>
                  <a:spcBef>
                    <a:spcPct val="0"/>
                  </a:spcBef>
                  <a:spcAft>
                    <a:spcPct val="35000"/>
                  </a:spcAft>
                  <a:buNone/>
                </a:pPr>
                <a:r>
                  <a:rPr lang="fr-FR" sz="1600">
                    <a:solidFill>
                      <a:schemeClr val="bg1">
                        <a:lumMod val="50000"/>
                      </a:schemeClr>
                    </a:solidFill>
                  </a:rPr>
                  <a:t>4 097</a:t>
                </a:r>
                <a:endParaRPr lang="fr-FR" sz="1600" kern="1200">
                  <a:solidFill>
                    <a:schemeClr val="bg1">
                      <a:lumMod val="50000"/>
                    </a:schemeClr>
                  </a:solidFill>
                </a:endParaRPr>
              </a:p>
            </p:txBody>
          </p:sp>
          <p:sp>
            <p:nvSpPr>
              <p:cNvPr id="42" name="Ellipse 41">
                <a:extLst>
                  <a:ext uri="{FF2B5EF4-FFF2-40B4-BE49-F238E27FC236}">
                    <a16:creationId xmlns:a16="http://schemas.microsoft.com/office/drawing/2014/main" id="{D46DEBE7-7397-3488-A90D-084C5607C012}"/>
                  </a:ext>
                </a:extLst>
              </p:cNvPr>
              <p:cNvSpPr/>
              <p:nvPr/>
            </p:nvSpPr>
            <p:spPr>
              <a:xfrm>
                <a:off x="1446212" y="3365684"/>
                <a:ext cx="150690" cy="150690"/>
              </a:xfrm>
              <a:prstGeom prst="ellipse">
                <a:avLst/>
              </a:prstGeom>
              <a:solidFill>
                <a:srgbClr val="F5A243"/>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fr-FR"/>
              </a:p>
            </p:txBody>
          </p:sp>
          <p:sp>
            <p:nvSpPr>
              <p:cNvPr id="43" name="Forme libre 42">
                <a:extLst>
                  <a:ext uri="{FF2B5EF4-FFF2-40B4-BE49-F238E27FC236}">
                    <a16:creationId xmlns:a16="http://schemas.microsoft.com/office/drawing/2014/main" id="{8C86E83E-66C1-DED3-CEF4-858B0C0891BE}"/>
                  </a:ext>
                </a:extLst>
              </p:cNvPr>
              <p:cNvSpPr/>
              <p:nvPr/>
            </p:nvSpPr>
            <p:spPr>
              <a:xfrm>
                <a:off x="1241003" y="3126110"/>
                <a:ext cx="694851" cy="259524"/>
              </a:xfrm>
              <a:custGeom>
                <a:avLst/>
                <a:gdLst>
                  <a:gd name="connsiteX0" fmla="*/ 0 w 694851"/>
                  <a:gd name="connsiteY0" fmla="*/ 0 h 1096170"/>
                  <a:gd name="connsiteX1" fmla="*/ 694851 w 694851"/>
                  <a:gd name="connsiteY1" fmla="*/ 0 h 1096170"/>
                  <a:gd name="connsiteX2" fmla="*/ 694851 w 694851"/>
                  <a:gd name="connsiteY2" fmla="*/ 1096170 h 1096170"/>
                  <a:gd name="connsiteX3" fmla="*/ 0 w 694851"/>
                  <a:gd name="connsiteY3" fmla="*/ 1096170 h 1096170"/>
                  <a:gd name="connsiteX4" fmla="*/ 0 w 694851"/>
                  <a:gd name="connsiteY4" fmla="*/ 0 h 109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851" h="1096170">
                    <a:moveTo>
                      <a:pt x="0" y="0"/>
                    </a:moveTo>
                    <a:lnTo>
                      <a:pt x="694851" y="0"/>
                    </a:lnTo>
                    <a:lnTo>
                      <a:pt x="694851" y="1096170"/>
                    </a:lnTo>
                    <a:lnTo>
                      <a:pt x="0" y="10961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9848" tIns="0" rIns="0" bIns="0" numCol="1" spcCol="1270" anchor="t" anchorCtr="0">
                <a:noAutofit/>
              </a:bodyPr>
              <a:lstStyle/>
              <a:p>
                <a:pPr marL="0" lvl="0" indent="0" algn="l" defTabSz="711200">
                  <a:lnSpc>
                    <a:spcPct val="90000"/>
                  </a:lnSpc>
                  <a:spcBef>
                    <a:spcPct val="0"/>
                  </a:spcBef>
                  <a:spcAft>
                    <a:spcPct val="35000"/>
                  </a:spcAft>
                  <a:buNone/>
                </a:pPr>
                <a:r>
                  <a:rPr lang="fr-FR" sz="1600" kern="1200">
                    <a:solidFill>
                      <a:schemeClr val="bg1">
                        <a:lumMod val="50000"/>
                      </a:schemeClr>
                    </a:solidFill>
                  </a:rPr>
                  <a:t>5 848</a:t>
                </a:r>
              </a:p>
            </p:txBody>
          </p:sp>
          <p:sp>
            <p:nvSpPr>
              <p:cNvPr id="44" name="Ellipse 43">
                <a:extLst>
                  <a:ext uri="{FF2B5EF4-FFF2-40B4-BE49-F238E27FC236}">
                    <a16:creationId xmlns:a16="http://schemas.microsoft.com/office/drawing/2014/main" id="{BD022D94-5BD8-8C89-1442-2AC86BE2DD82}"/>
                  </a:ext>
                </a:extLst>
              </p:cNvPr>
              <p:cNvSpPr/>
              <p:nvPr/>
            </p:nvSpPr>
            <p:spPr>
              <a:xfrm>
                <a:off x="2115949" y="2966458"/>
                <a:ext cx="200921" cy="200921"/>
              </a:xfrm>
              <a:prstGeom prst="ellipse">
                <a:avLst/>
              </a:prstGeom>
              <a:solidFill>
                <a:srgbClr val="F5A243"/>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fr-FR"/>
              </a:p>
            </p:txBody>
          </p:sp>
          <p:sp>
            <p:nvSpPr>
              <p:cNvPr id="45" name="Forme libre 44">
                <a:extLst>
                  <a:ext uri="{FF2B5EF4-FFF2-40B4-BE49-F238E27FC236}">
                    <a16:creationId xmlns:a16="http://schemas.microsoft.com/office/drawing/2014/main" id="{64838C02-3402-2843-F79A-5BDF1B220D07}"/>
                  </a:ext>
                </a:extLst>
              </p:cNvPr>
              <p:cNvSpPr/>
              <p:nvPr/>
            </p:nvSpPr>
            <p:spPr>
              <a:xfrm>
                <a:off x="1812474" y="2719208"/>
                <a:ext cx="807870" cy="259524"/>
              </a:xfrm>
              <a:custGeom>
                <a:avLst/>
                <a:gdLst>
                  <a:gd name="connsiteX0" fmla="*/ 0 w 807870"/>
                  <a:gd name="connsiteY0" fmla="*/ 0 h 1470281"/>
                  <a:gd name="connsiteX1" fmla="*/ 807870 w 807870"/>
                  <a:gd name="connsiteY1" fmla="*/ 0 h 1470281"/>
                  <a:gd name="connsiteX2" fmla="*/ 807870 w 807870"/>
                  <a:gd name="connsiteY2" fmla="*/ 1470281 h 1470281"/>
                  <a:gd name="connsiteX3" fmla="*/ 0 w 807870"/>
                  <a:gd name="connsiteY3" fmla="*/ 1470281 h 1470281"/>
                  <a:gd name="connsiteX4" fmla="*/ 0 w 807870"/>
                  <a:gd name="connsiteY4" fmla="*/ 0 h 1470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870" h="1470281">
                    <a:moveTo>
                      <a:pt x="0" y="0"/>
                    </a:moveTo>
                    <a:lnTo>
                      <a:pt x="807870" y="0"/>
                    </a:lnTo>
                    <a:lnTo>
                      <a:pt x="807870" y="1470281"/>
                    </a:lnTo>
                    <a:lnTo>
                      <a:pt x="0" y="147028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6464" tIns="0" rIns="0" bIns="0" numCol="1" spcCol="1270" anchor="t" anchorCtr="0">
                <a:noAutofit/>
              </a:bodyPr>
              <a:lstStyle/>
              <a:p>
                <a:pPr marL="0" lvl="0" indent="0" algn="ctr" defTabSz="711200">
                  <a:lnSpc>
                    <a:spcPct val="90000"/>
                  </a:lnSpc>
                  <a:spcBef>
                    <a:spcPct val="0"/>
                  </a:spcBef>
                  <a:spcAft>
                    <a:spcPct val="35000"/>
                  </a:spcAft>
                  <a:buNone/>
                </a:pPr>
                <a:r>
                  <a:rPr lang="fr-FR" sz="1600" kern="1200">
                    <a:solidFill>
                      <a:schemeClr val="bg1">
                        <a:lumMod val="50000"/>
                      </a:schemeClr>
                    </a:solidFill>
                    <a:latin typeface="Arial" panose="020B0604020202020204" pitchFamily="34" charset="0"/>
                    <a:cs typeface="Arial" panose="020B0604020202020204" pitchFamily="34" charset="0"/>
                  </a:rPr>
                  <a:t>6 503</a:t>
                </a:r>
                <a:endParaRPr lang="fr-FR" sz="1600" kern="1200">
                  <a:solidFill>
                    <a:schemeClr val="bg1">
                      <a:lumMod val="50000"/>
                    </a:schemeClr>
                  </a:solidFill>
                </a:endParaRPr>
              </a:p>
            </p:txBody>
          </p:sp>
          <p:sp>
            <p:nvSpPr>
              <p:cNvPr id="46" name="Ellipse 45">
                <a:extLst>
                  <a:ext uri="{FF2B5EF4-FFF2-40B4-BE49-F238E27FC236}">
                    <a16:creationId xmlns:a16="http://schemas.microsoft.com/office/drawing/2014/main" id="{73F9FFBA-DD1B-54C7-78C1-A8F4729CACE0}"/>
                  </a:ext>
                </a:extLst>
              </p:cNvPr>
              <p:cNvSpPr/>
              <p:nvPr/>
            </p:nvSpPr>
            <p:spPr>
              <a:xfrm>
                <a:off x="2894518" y="2654611"/>
                <a:ext cx="259523" cy="259523"/>
              </a:xfrm>
              <a:prstGeom prst="ellipse">
                <a:avLst/>
              </a:prstGeom>
              <a:solidFill>
                <a:srgbClr val="F5A243"/>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fr-FR"/>
              </a:p>
            </p:txBody>
          </p:sp>
          <p:sp>
            <p:nvSpPr>
              <p:cNvPr id="47" name="Forme libre 46">
                <a:extLst>
                  <a:ext uri="{FF2B5EF4-FFF2-40B4-BE49-F238E27FC236}">
                    <a16:creationId xmlns:a16="http://schemas.microsoft.com/office/drawing/2014/main" id="{5A3D4DBC-257D-8979-42E7-1163F406B99E}"/>
                  </a:ext>
                </a:extLst>
              </p:cNvPr>
              <p:cNvSpPr/>
              <p:nvPr/>
            </p:nvSpPr>
            <p:spPr>
              <a:xfrm>
                <a:off x="2681023" y="2363217"/>
                <a:ext cx="837171" cy="282545"/>
              </a:xfrm>
              <a:custGeom>
                <a:avLst/>
                <a:gdLst>
                  <a:gd name="connsiteX0" fmla="*/ 0 w 837171"/>
                  <a:gd name="connsiteY0" fmla="*/ 0 h 1752826"/>
                  <a:gd name="connsiteX1" fmla="*/ 837171 w 837171"/>
                  <a:gd name="connsiteY1" fmla="*/ 0 h 1752826"/>
                  <a:gd name="connsiteX2" fmla="*/ 837171 w 837171"/>
                  <a:gd name="connsiteY2" fmla="*/ 1752826 h 1752826"/>
                  <a:gd name="connsiteX3" fmla="*/ 0 w 837171"/>
                  <a:gd name="connsiteY3" fmla="*/ 1752826 h 1752826"/>
                  <a:gd name="connsiteX4" fmla="*/ 0 w 837171"/>
                  <a:gd name="connsiteY4" fmla="*/ 0 h 1752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7171" h="1752826">
                    <a:moveTo>
                      <a:pt x="0" y="0"/>
                    </a:moveTo>
                    <a:lnTo>
                      <a:pt x="837171" y="0"/>
                    </a:lnTo>
                    <a:lnTo>
                      <a:pt x="837171" y="1752826"/>
                    </a:lnTo>
                    <a:lnTo>
                      <a:pt x="0" y="175282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7516" tIns="0" rIns="0" bIns="0" numCol="1" spcCol="1270" anchor="t" anchorCtr="0">
                <a:noAutofit/>
              </a:bodyPr>
              <a:lstStyle/>
              <a:p>
                <a:pPr marL="0" lvl="0" indent="0" algn="l" defTabSz="711200">
                  <a:lnSpc>
                    <a:spcPct val="90000"/>
                  </a:lnSpc>
                  <a:spcBef>
                    <a:spcPct val="0"/>
                  </a:spcBef>
                  <a:spcAft>
                    <a:spcPct val="35000"/>
                  </a:spcAft>
                  <a:buNone/>
                </a:pPr>
                <a:r>
                  <a:rPr lang="fr-FR" sz="1600">
                    <a:solidFill>
                      <a:schemeClr val="bg1">
                        <a:lumMod val="50000"/>
                      </a:schemeClr>
                    </a:solidFill>
                    <a:latin typeface="Arial" panose="020B0604020202020204" pitchFamily="34" charset="0"/>
                    <a:cs typeface="Arial" panose="020B0604020202020204" pitchFamily="34" charset="0"/>
                  </a:rPr>
                  <a:t>7 306</a:t>
                </a:r>
                <a:endParaRPr lang="fr-FR" sz="1600" kern="1200">
                  <a:solidFill>
                    <a:schemeClr val="bg1">
                      <a:lumMod val="50000"/>
                    </a:schemeClr>
                  </a:solidFill>
                </a:endParaRPr>
              </a:p>
            </p:txBody>
          </p:sp>
          <p:sp>
            <p:nvSpPr>
              <p:cNvPr id="48" name="Ellipse 47">
                <a:extLst>
                  <a:ext uri="{FF2B5EF4-FFF2-40B4-BE49-F238E27FC236}">
                    <a16:creationId xmlns:a16="http://schemas.microsoft.com/office/drawing/2014/main" id="{E76FF6B5-3FBC-A0A3-4632-0ECA491D0934}"/>
                  </a:ext>
                </a:extLst>
              </p:cNvPr>
              <p:cNvSpPr/>
              <p:nvPr/>
            </p:nvSpPr>
            <p:spPr>
              <a:xfrm>
                <a:off x="3696109" y="2446365"/>
                <a:ext cx="330682" cy="330682"/>
              </a:xfrm>
              <a:prstGeom prst="ellipse">
                <a:avLst/>
              </a:prstGeom>
              <a:solidFill>
                <a:srgbClr val="F5A243"/>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fr-FR"/>
              </a:p>
            </p:txBody>
          </p:sp>
          <p:sp>
            <p:nvSpPr>
              <p:cNvPr id="49" name="Forme libre 48">
                <a:extLst>
                  <a:ext uri="{FF2B5EF4-FFF2-40B4-BE49-F238E27FC236}">
                    <a16:creationId xmlns:a16="http://schemas.microsoft.com/office/drawing/2014/main" id="{582B52D4-BB1C-F721-9E4F-D56FA9FEF689}"/>
                  </a:ext>
                </a:extLst>
              </p:cNvPr>
              <p:cNvSpPr/>
              <p:nvPr/>
            </p:nvSpPr>
            <p:spPr>
              <a:xfrm>
                <a:off x="3481170" y="2160043"/>
                <a:ext cx="837171" cy="259523"/>
              </a:xfrm>
              <a:custGeom>
                <a:avLst/>
                <a:gdLst>
                  <a:gd name="connsiteX0" fmla="*/ 0 w 837171"/>
                  <a:gd name="connsiteY0" fmla="*/ 0 h 1925493"/>
                  <a:gd name="connsiteX1" fmla="*/ 837171 w 837171"/>
                  <a:gd name="connsiteY1" fmla="*/ 0 h 1925493"/>
                  <a:gd name="connsiteX2" fmla="*/ 837171 w 837171"/>
                  <a:gd name="connsiteY2" fmla="*/ 1925493 h 1925493"/>
                  <a:gd name="connsiteX3" fmla="*/ 0 w 837171"/>
                  <a:gd name="connsiteY3" fmla="*/ 1925493 h 1925493"/>
                  <a:gd name="connsiteX4" fmla="*/ 0 w 837171"/>
                  <a:gd name="connsiteY4" fmla="*/ 0 h 1925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7171" h="1925493">
                    <a:moveTo>
                      <a:pt x="0" y="0"/>
                    </a:moveTo>
                    <a:lnTo>
                      <a:pt x="837171" y="0"/>
                    </a:lnTo>
                    <a:lnTo>
                      <a:pt x="837171" y="1925493"/>
                    </a:lnTo>
                    <a:lnTo>
                      <a:pt x="0" y="192549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5222" tIns="0" rIns="0" bIns="0" numCol="1" spcCol="1270" anchor="t" anchorCtr="0">
                <a:noAutofit/>
              </a:bodyPr>
              <a:lstStyle/>
              <a:p>
                <a:pPr marL="0" lvl="0" indent="0" algn="l" defTabSz="711200">
                  <a:lnSpc>
                    <a:spcPct val="90000"/>
                  </a:lnSpc>
                  <a:spcBef>
                    <a:spcPct val="0"/>
                  </a:spcBef>
                  <a:spcAft>
                    <a:spcPct val="35000"/>
                  </a:spcAft>
                  <a:buNone/>
                </a:pPr>
                <a:r>
                  <a:rPr lang="fr-FR" sz="1600" b="1" kern="1200">
                    <a:solidFill>
                      <a:srgbClr val="F5A243"/>
                    </a:solidFill>
                    <a:latin typeface="Arial" panose="020B0604020202020204" pitchFamily="34" charset="0"/>
                    <a:cs typeface="Arial" panose="020B0604020202020204" pitchFamily="34" charset="0"/>
                  </a:rPr>
                  <a:t>7 779</a:t>
                </a:r>
                <a:endParaRPr lang="fr-FR" sz="1600" b="1" kern="1200">
                  <a:solidFill>
                    <a:srgbClr val="F5A243"/>
                  </a:solidFill>
                </a:endParaRPr>
              </a:p>
            </p:txBody>
          </p:sp>
        </p:grpSp>
      </p:grpSp>
      <p:pic>
        <p:nvPicPr>
          <p:cNvPr id="50" name="Graphique 49">
            <a:extLst>
              <a:ext uri="{FF2B5EF4-FFF2-40B4-BE49-F238E27FC236}">
                <a16:creationId xmlns:a16="http://schemas.microsoft.com/office/drawing/2014/main" id="{2722126C-8D76-DDBC-31DD-4F3BBD6C04BB}"/>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2087" y="4314301"/>
            <a:ext cx="694851" cy="590397"/>
          </a:xfrm>
          <a:prstGeom prst="rect">
            <a:avLst/>
          </a:prstGeom>
        </p:spPr>
      </p:pic>
      <p:sp>
        <p:nvSpPr>
          <p:cNvPr id="55" name="TextBox 30">
            <a:extLst>
              <a:ext uri="{FF2B5EF4-FFF2-40B4-BE49-F238E27FC236}">
                <a16:creationId xmlns:a16="http://schemas.microsoft.com/office/drawing/2014/main" id="{B9201F8C-2071-611D-C29D-D1C135820FC4}"/>
              </a:ext>
            </a:extLst>
          </p:cNvPr>
          <p:cNvSpPr txBox="1"/>
          <p:nvPr/>
        </p:nvSpPr>
        <p:spPr>
          <a:xfrm>
            <a:off x="6553121" y="5115792"/>
            <a:ext cx="5120140" cy="374571"/>
          </a:xfrm>
          <a:prstGeom prst="roundRect">
            <a:avLst/>
          </a:prstGeom>
          <a:noFill/>
          <a:ln w="12700">
            <a:solidFill>
              <a:srgbClr val="E8470D"/>
            </a:solidFill>
          </a:ln>
        </p:spPr>
        <p:txBody>
          <a:bodyPr wrap="square" rtlCol="0">
            <a:spAutoFit/>
          </a:bodyPr>
          <a:lstStyle/>
          <a:p>
            <a:pPr algn="ctr">
              <a:spcAft>
                <a:spcPts val="100"/>
              </a:spcAft>
            </a:pPr>
            <a:r>
              <a:rPr lang="fr-FR" sz="1600" b="1">
                <a:solidFill>
                  <a:srgbClr val="E8470D"/>
                </a:solidFill>
                <a:latin typeface="Arial" panose="020B0604020202020204" pitchFamily="34" charset="0"/>
                <a:cs typeface="Arial" panose="020B0604020202020204" pitchFamily="34" charset="0"/>
              </a:rPr>
              <a:t>Évolution des chiffres d’affaires du groupe Aubay</a:t>
            </a:r>
            <a:endParaRPr lang="fr-FR" sz="1600">
              <a:solidFill>
                <a:srgbClr val="E8470D"/>
              </a:solidFill>
              <a:latin typeface="Arial" panose="020B0604020202020204" pitchFamily="34" charset="0"/>
              <a:cs typeface="Arial" panose="020B0604020202020204" pitchFamily="34" charset="0"/>
            </a:endParaRPr>
          </a:p>
        </p:txBody>
      </p:sp>
      <p:grpSp>
        <p:nvGrpSpPr>
          <p:cNvPr id="56" name="Groupe 55">
            <a:extLst>
              <a:ext uri="{FF2B5EF4-FFF2-40B4-BE49-F238E27FC236}">
                <a16:creationId xmlns:a16="http://schemas.microsoft.com/office/drawing/2014/main" id="{D23F5967-00C5-3761-E60D-52EF4EEE21DF}"/>
              </a:ext>
            </a:extLst>
          </p:cNvPr>
          <p:cNvGrpSpPr/>
          <p:nvPr/>
        </p:nvGrpSpPr>
        <p:grpSpPr>
          <a:xfrm>
            <a:off x="6503692" y="1675403"/>
            <a:ext cx="5182722" cy="3239201"/>
            <a:chOff x="512767" y="1658284"/>
            <a:chExt cx="4185855" cy="2616159"/>
          </a:xfrm>
        </p:grpSpPr>
        <p:sp>
          <p:nvSpPr>
            <p:cNvPr id="57" name="ZoneTexte 56">
              <a:extLst>
                <a:ext uri="{FF2B5EF4-FFF2-40B4-BE49-F238E27FC236}">
                  <a16:creationId xmlns:a16="http://schemas.microsoft.com/office/drawing/2014/main" id="{C672C993-C0E7-1267-CA91-EFB895242792}"/>
                </a:ext>
              </a:extLst>
            </p:cNvPr>
            <p:cNvSpPr txBox="1"/>
            <p:nvPr/>
          </p:nvSpPr>
          <p:spPr>
            <a:xfrm>
              <a:off x="728307" y="3816379"/>
              <a:ext cx="504000" cy="261610"/>
            </a:xfrm>
            <a:prstGeom prst="rect">
              <a:avLst/>
            </a:prstGeom>
            <a:noFill/>
          </p:spPr>
          <p:txBody>
            <a:bodyPr wrap="square" rtlCol="0">
              <a:spAutoFit/>
            </a:bodyPr>
            <a:lstStyle/>
            <a:p>
              <a:pPr algn="ctr"/>
              <a:r>
                <a:rPr lang="fr-FR" sz="1100">
                  <a:solidFill>
                    <a:schemeClr val="tx1">
                      <a:lumMod val="50000"/>
                      <a:lumOff val="50000"/>
                    </a:schemeClr>
                  </a:solidFill>
                  <a:latin typeface="Arial" panose="020B0604020202020204" pitchFamily="34" charset="0"/>
                  <a:cs typeface="Arial" panose="020B0604020202020204" pitchFamily="34" charset="0"/>
                </a:rPr>
                <a:t>2019</a:t>
              </a:r>
            </a:p>
          </p:txBody>
        </p:sp>
        <p:sp>
          <p:nvSpPr>
            <p:cNvPr id="58" name="ZoneTexte 57">
              <a:extLst>
                <a:ext uri="{FF2B5EF4-FFF2-40B4-BE49-F238E27FC236}">
                  <a16:creationId xmlns:a16="http://schemas.microsoft.com/office/drawing/2014/main" id="{3FEE9246-1058-1945-0A6E-E4F6FFAA1BF0}"/>
                </a:ext>
              </a:extLst>
            </p:cNvPr>
            <p:cNvSpPr txBox="1"/>
            <p:nvPr/>
          </p:nvSpPr>
          <p:spPr>
            <a:xfrm>
              <a:off x="1277666" y="3393236"/>
              <a:ext cx="591316" cy="261610"/>
            </a:xfrm>
            <a:prstGeom prst="rect">
              <a:avLst/>
            </a:prstGeom>
            <a:noFill/>
          </p:spPr>
          <p:txBody>
            <a:bodyPr wrap="square" rtlCol="0">
              <a:spAutoFit/>
            </a:bodyPr>
            <a:lstStyle/>
            <a:p>
              <a:pPr algn="ctr"/>
              <a:r>
                <a:rPr lang="fr-FR" sz="1100">
                  <a:solidFill>
                    <a:schemeClr val="tx1">
                      <a:lumMod val="50000"/>
                      <a:lumOff val="50000"/>
                    </a:schemeClr>
                  </a:solidFill>
                  <a:latin typeface="Arial" panose="020B0604020202020204" pitchFamily="34" charset="0"/>
                  <a:cs typeface="Arial" panose="020B0604020202020204" pitchFamily="34" charset="0"/>
                </a:rPr>
                <a:t>2020</a:t>
              </a:r>
            </a:p>
          </p:txBody>
        </p:sp>
        <p:sp>
          <p:nvSpPr>
            <p:cNvPr id="59" name="ZoneTexte 58">
              <a:extLst>
                <a:ext uri="{FF2B5EF4-FFF2-40B4-BE49-F238E27FC236}">
                  <a16:creationId xmlns:a16="http://schemas.microsoft.com/office/drawing/2014/main" id="{A8247AD0-5F68-9097-94A4-27A1AFB9F534}"/>
                </a:ext>
              </a:extLst>
            </p:cNvPr>
            <p:cNvSpPr txBox="1"/>
            <p:nvPr/>
          </p:nvSpPr>
          <p:spPr>
            <a:xfrm>
              <a:off x="1893520" y="3067114"/>
              <a:ext cx="737852" cy="261610"/>
            </a:xfrm>
            <a:prstGeom prst="rect">
              <a:avLst/>
            </a:prstGeom>
            <a:noFill/>
          </p:spPr>
          <p:txBody>
            <a:bodyPr wrap="square" rtlCol="0">
              <a:spAutoFit/>
            </a:bodyPr>
            <a:lstStyle/>
            <a:p>
              <a:pPr algn="ctr"/>
              <a:r>
                <a:rPr lang="fr-FR" sz="1100">
                  <a:solidFill>
                    <a:schemeClr val="tx1">
                      <a:lumMod val="50000"/>
                      <a:lumOff val="50000"/>
                    </a:schemeClr>
                  </a:solidFill>
                  <a:latin typeface="Arial" panose="020B0604020202020204" pitchFamily="34" charset="0"/>
                  <a:cs typeface="Arial" panose="020B0604020202020204" pitchFamily="34" charset="0"/>
                </a:rPr>
                <a:t>2021</a:t>
              </a:r>
            </a:p>
          </p:txBody>
        </p:sp>
        <p:sp>
          <p:nvSpPr>
            <p:cNvPr id="60" name="ZoneTexte 59">
              <a:extLst>
                <a:ext uri="{FF2B5EF4-FFF2-40B4-BE49-F238E27FC236}">
                  <a16:creationId xmlns:a16="http://schemas.microsoft.com/office/drawing/2014/main" id="{34D7DA3A-17D0-9BB2-36F2-E4B6E7846BC9}"/>
                </a:ext>
              </a:extLst>
            </p:cNvPr>
            <p:cNvSpPr txBox="1"/>
            <p:nvPr/>
          </p:nvSpPr>
          <p:spPr>
            <a:xfrm>
              <a:off x="3485674" y="2673357"/>
              <a:ext cx="737852" cy="261610"/>
            </a:xfrm>
            <a:prstGeom prst="rect">
              <a:avLst/>
            </a:prstGeom>
            <a:noFill/>
          </p:spPr>
          <p:txBody>
            <a:bodyPr wrap="square" rtlCol="0">
              <a:spAutoFit/>
            </a:bodyPr>
            <a:lstStyle/>
            <a:p>
              <a:pPr algn="ctr"/>
              <a:r>
                <a:rPr lang="fr-FR" sz="1100" b="1">
                  <a:solidFill>
                    <a:srgbClr val="E8470D"/>
                  </a:solidFill>
                  <a:latin typeface="Arial" panose="020B0604020202020204" pitchFamily="34" charset="0"/>
                  <a:cs typeface="Arial" panose="020B0604020202020204" pitchFamily="34" charset="0"/>
                </a:rPr>
                <a:t>2023</a:t>
              </a:r>
            </a:p>
          </p:txBody>
        </p:sp>
        <p:sp>
          <p:nvSpPr>
            <p:cNvPr id="61" name="ZoneTexte 60">
              <a:extLst>
                <a:ext uri="{FF2B5EF4-FFF2-40B4-BE49-F238E27FC236}">
                  <a16:creationId xmlns:a16="http://schemas.microsoft.com/office/drawing/2014/main" id="{74295036-19BE-FA6C-3825-916A157C1451}"/>
                </a:ext>
              </a:extLst>
            </p:cNvPr>
            <p:cNvSpPr txBox="1"/>
            <p:nvPr/>
          </p:nvSpPr>
          <p:spPr>
            <a:xfrm>
              <a:off x="2655911" y="2814649"/>
              <a:ext cx="737852" cy="261610"/>
            </a:xfrm>
            <a:prstGeom prst="rect">
              <a:avLst/>
            </a:prstGeom>
            <a:noFill/>
          </p:spPr>
          <p:txBody>
            <a:bodyPr wrap="square" rtlCol="0">
              <a:spAutoFit/>
            </a:bodyPr>
            <a:lstStyle/>
            <a:p>
              <a:pPr algn="ctr"/>
              <a:r>
                <a:rPr lang="fr-FR" sz="1100">
                  <a:solidFill>
                    <a:schemeClr val="tx1">
                      <a:lumMod val="50000"/>
                      <a:lumOff val="50000"/>
                    </a:schemeClr>
                  </a:solidFill>
                  <a:latin typeface="Arial" panose="020B0604020202020204" pitchFamily="34" charset="0"/>
                  <a:cs typeface="Arial" panose="020B0604020202020204" pitchFamily="34" charset="0"/>
                </a:rPr>
                <a:t>2022</a:t>
              </a:r>
            </a:p>
          </p:txBody>
        </p:sp>
        <p:grpSp>
          <p:nvGrpSpPr>
            <p:cNvPr id="62" name="Groupe 61">
              <a:extLst>
                <a:ext uri="{FF2B5EF4-FFF2-40B4-BE49-F238E27FC236}">
                  <a16:creationId xmlns:a16="http://schemas.microsoft.com/office/drawing/2014/main" id="{F3749BF8-1F15-1F93-37CF-E7E2C23F6B15}"/>
                </a:ext>
              </a:extLst>
            </p:cNvPr>
            <p:cNvGrpSpPr/>
            <p:nvPr/>
          </p:nvGrpSpPr>
          <p:grpSpPr>
            <a:xfrm>
              <a:off x="512767" y="1658284"/>
              <a:ext cx="4185855" cy="2616159"/>
              <a:chOff x="512767" y="1921040"/>
              <a:chExt cx="4185855" cy="2616159"/>
            </a:xfrm>
          </p:grpSpPr>
          <p:sp>
            <p:nvSpPr>
              <p:cNvPr id="63" name="Forme 62">
                <a:extLst>
                  <a:ext uri="{FF2B5EF4-FFF2-40B4-BE49-F238E27FC236}">
                    <a16:creationId xmlns:a16="http://schemas.microsoft.com/office/drawing/2014/main" id="{3BDE11B7-4FE5-9CA6-12E6-C7B802CB3548}"/>
                  </a:ext>
                </a:extLst>
              </p:cNvPr>
              <p:cNvSpPr/>
              <p:nvPr/>
            </p:nvSpPr>
            <p:spPr>
              <a:xfrm>
                <a:off x="512767" y="1921040"/>
                <a:ext cx="4185855" cy="2616159"/>
              </a:xfrm>
              <a:prstGeom prst="swooshArrow">
                <a:avLst>
                  <a:gd name="adj1" fmla="val 25000"/>
                  <a:gd name="adj2" fmla="val 25000"/>
                </a:avLst>
              </a:prstGeom>
              <a:solidFill>
                <a:schemeClr val="bg1">
                  <a:lumMod val="9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fr-FR">
                  <a:solidFill>
                    <a:srgbClr val="E8470D"/>
                  </a:solidFill>
                </a:endParaRPr>
              </a:p>
            </p:txBody>
          </p:sp>
          <p:sp>
            <p:nvSpPr>
              <p:cNvPr id="64" name="Ellipse 63">
                <a:extLst>
                  <a:ext uri="{FF2B5EF4-FFF2-40B4-BE49-F238E27FC236}">
                    <a16:creationId xmlns:a16="http://schemas.microsoft.com/office/drawing/2014/main" id="{F080E46D-1028-E85E-1391-7D126350849B}"/>
                  </a:ext>
                </a:extLst>
              </p:cNvPr>
              <p:cNvSpPr/>
              <p:nvPr/>
            </p:nvSpPr>
            <p:spPr>
              <a:xfrm>
                <a:off x="925073" y="3866416"/>
                <a:ext cx="96274" cy="96274"/>
              </a:xfrm>
              <a:prstGeom prst="ellipse">
                <a:avLst/>
              </a:prstGeom>
              <a:solidFill>
                <a:srgbClr val="E8470D"/>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fr-FR">
                  <a:solidFill>
                    <a:srgbClr val="E8470D"/>
                  </a:solidFill>
                </a:endParaRPr>
              </a:p>
            </p:txBody>
          </p:sp>
          <p:sp>
            <p:nvSpPr>
              <p:cNvPr id="65" name="Forme libre 64">
                <a:extLst>
                  <a:ext uri="{FF2B5EF4-FFF2-40B4-BE49-F238E27FC236}">
                    <a16:creationId xmlns:a16="http://schemas.microsoft.com/office/drawing/2014/main" id="{8E8A37F5-E30C-244B-29EC-2ECDD2DDE7A4}"/>
                  </a:ext>
                </a:extLst>
              </p:cNvPr>
              <p:cNvSpPr/>
              <p:nvPr/>
            </p:nvSpPr>
            <p:spPr>
              <a:xfrm>
                <a:off x="625784" y="3652376"/>
                <a:ext cx="694851" cy="164318"/>
              </a:xfrm>
              <a:custGeom>
                <a:avLst/>
                <a:gdLst>
                  <a:gd name="connsiteX0" fmla="*/ 0 w 548347"/>
                  <a:gd name="connsiteY0" fmla="*/ 0 h 622645"/>
                  <a:gd name="connsiteX1" fmla="*/ 548347 w 548347"/>
                  <a:gd name="connsiteY1" fmla="*/ 0 h 622645"/>
                  <a:gd name="connsiteX2" fmla="*/ 548347 w 548347"/>
                  <a:gd name="connsiteY2" fmla="*/ 622645 h 622645"/>
                  <a:gd name="connsiteX3" fmla="*/ 0 w 548347"/>
                  <a:gd name="connsiteY3" fmla="*/ 622645 h 622645"/>
                  <a:gd name="connsiteX4" fmla="*/ 0 w 548347"/>
                  <a:gd name="connsiteY4" fmla="*/ 0 h 62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347" h="622645">
                    <a:moveTo>
                      <a:pt x="0" y="0"/>
                    </a:moveTo>
                    <a:lnTo>
                      <a:pt x="548347" y="0"/>
                    </a:lnTo>
                    <a:lnTo>
                      <a:pt x="548347" y="622645"/>
                    </a:lnTo>
                    <a:lnTo>
                      <a:pt x="0" y="6226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1014" tIns="0" rIns="0" bIns="0" numCol="1" spcCol="1270" anchor="t" anchorCtr="0">
                <a:noAutofit/>
              </a:bodyPr>
              <a:lstStyle/>
              <a:p>
                <a:pPr algn="ctr"/>
                <a:r>
                  <a:rPr lang="fr-FR" sz="1400">
                    <a:solidFill>
                      <a:schemeClr val="tx1">
                        <a:lumMod val="50000"/>
                        <a:lumOff val="50000"/>
                      </a:schemeClr>
                    </a:solidFill>
                    <a:latin typeface="Arial" panose="020B0604020202020204" pitchFamily="34" charset="0"/>
                    <a:cs typeface="Arial" panose="020B0604020202020204" pitchFamily="34" charset="0"/>
                  </a:rPr>
                  <a:t>400,6 M€</a:t>
                </a:r>
              </a:p>
            </p:txBody>
          </p:sp>
          <p:sp>
            <p:nvSpPr>
              <p:cNvPr id="66" name="Ellipse 65">
                <a:extLst>
                  <a:ext uri="{FF2B5EF4-FFF2-40B4-BE49-F238E27FC236}">
                    <a16:creationId xmlns:a16="http://schemas.microsoft.com/office/drawing/2014/main" id="{B19C0B6D-B360-E8B5-2B3B-32A2DEDB971E}"/>
                  </a:ext>
                </a:extLst>
              </p:cNvPr>
              <p:cNvSpPr/>
              <p:nvPr/>
            </p:nvSpPr>
            <p:spPr>
              <a:xfrm>
                <a:off x="1446212" y="3365684"/>
                <a:ext cx="150690" cy="150690"/>
              </a:xfrm>
              <a:prstGeom prst="ellipse">
                <a:avLst/>
              </a:prstGeom>
              <a:solidFill>
                <a:srgbClr val="E8470D"/>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fr-FR">
                  <a:solidFill>
                    <a:srgbClr val="E8470D"/>
                  </a:solidFill>
                </a:endParaRPr>
              </a:p>
            </p:txBody>
          </p:sp>
          <p:sp>
            <p:nvSpPr>
              <p:cNvPr id="67" name="Forme libre 66">
                <a:extLst>
                  <a:ext uri="{FF2B5EF4-FFF2-40B4-BE49-F238E27FC236}">
                    <a16:creationId xmlns:a16="http://schemas.microsoft.com/office/drawing/2014/main" id="{2DE0A323-ED4D-1B24-43BD-798EA821A8C3}"/>
                  </a:ext>
                </a:extLst>
              </p:cNvPr>
              <p:cNvSpPr/>
              <p:nvPr/>
            </p:nvSpPr>
            <p:spPr>
              <a:xfrm>
                <a:off x="1135462" y="3126192"/>
                <a:ext cx="775470" cy="259524"/>
              </a:xfrm>
              <a:custGeom>
                <a:avLst/>
                <a:gdLst>
                  <a:gd name="connsiteX0" fmla="*/ 0 w 694851"/>
                  <a:gd name="connsiteY0" fmla="*/ 0 h 1096170"/>
                  <a:gd name="connsiteX1" fmla="*/ 694851 w 694851"/>
                  <a:gd name="connsiteY1" fmla="*/ 0 h 1096170"/>
                  <a:gd name="connsiteX2" fmla="*/ 694851 w 694851"/>
                  <a:gd name="connsiteY2" fmla="*/ 1096170 h 1096170"/>
                  <a:gd name="connsiteX3" fmla="*/ 0 w 694851"/>
                  <a:gd name="connsiteY3" fmla="*/ 1096170 h 1096170"/>
                  <a:gd name="connsiteX4" fmla="*/ 0 w 694851"/>
                  <a:gd name="connsiteY4" fmla="*/ 0 h 109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851" h="1096170">
                    <a:moveTo>
                      <a:pt x="0" y="0"/>
                    </a:moveTo>
                    <a:lnTo>
                      <a:pt x="694851" y="0"/>
                    </a:lnTo>
                    <a:lnTo>
                      <a:pt x="694851" y="1096170"/>
                    </a:lnTo>
                    <a:lnTo>
                      <a:pt x="0" y="10961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9848" tIns="0" rIns="0" bIns="0" numCol="1" spcCol="1270" anchor="t" anchorCtr="0">
                <a:noAutofit/>
              </a:bodyPr>
              <a:lstStyle/>
              <a:p>
                <a:pPr algn="ctr"/>
                <a:r>
                  <a:rPr lang="fr-FR" sz="1400">
                    <a:solidFill>
                      <a:schemeClr val="tx1">
                        <a:lumMod val="50000"/>
                        <a:lumOff val="50000"/>
                      </a:schemeClr>
                    </a:solidFill>
                    <a:latin typeface="Arial" panose="020B0604020202020204" pitchFamily="34" charset="0"/>
                    <a:cs typeface="Arial" panose="020B0604020202020204" pitchFamily="34" charset="0"/>
                  </a:rPr>
                  <a:t>426,4 M€</a:t>
                </a:r>
              </a:p>
            </p:txBody>
          </p:sp>
          <p:sp>
            <p:nvSpPr>
              <p:cNvPr id="68" name="Ellipse 67">
                <a:extLst>
                  <a:ext uri="{FF2B5EF4-FFF2-40B4-BE49-F238E27FC236}">
                    <a16:creationId xmlns:a16="http://schemas.microsoft.com/office/drawing/2014/main" id="{F45EA51C-798D-2EBA-30D4-66BFE7800781}"/>
                  </a:ext>
                </a:extLst>
              </p:cNvPr>
              <p:cNvSpPr/>
              <p:nvPr/>
            </p:nvSpPr>
            <p:spPr>
              <a:xfrm>
                <a:off x="2115949" y="2966458"/>
                <a:ext cx="200921" cy="200921"/>
              </a:xfrm>
              <a:prstGeom prst="ellipse">
                <a:avLst/>
              </a:prstGeom>
              <a:solidFill>
                <a:srgbClr val="E8470D"/>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fr-FR">
                  <a:solidFill>
                    <a:srgbClr val="E8470D"/>
                  </a:solidFill>
                </a:endParaRPr>
              </a:p>
            </p:txBody>
          </p:sp>
          <p:sp>
            <p:nvSpPr>
              <p:cNvPr id="69" name="Forme libre 68">
                <a:extLst>
                  <a:ext uri="{FF2B5EF4-FFF2-40B4-BE49-F238E27FC236}">
                    <a16:creationId xmlns:a16="http://schemas.microsoft.com/office/drawing/2014/main" id="{057B8B94-C504-BB9C-70A5-998E40E3E4A4}"/>
                  </a:ext>
                </a:extLst>
              </p:cNvPr>
              <p:cNvSpPr/>
              <p:nvPr/>
            </p:nvSpPr>
            <p:spPr>
              <a:xfrm>
                <a:off x="1812474" y="2719208"/>
                <a:ext cx="807870" cy="259524"/>
              </a:xfrm>
              <a:custGeom>
                <a:avLst/>
                <a:gdLst>
                  <a:gd name="connsiteX0" fmla="*/ 0 w 807870"/>
                  <a:gd name="connsiteY0" fmla="*/ 0 h 1470281"/>
                  <a:gd name="connsiteX1" fmla="*/ 807870 w 807870"/>
                  <a:gd name="connsiteY1" fmla="*/ 0 h 1470281"/>
                  <a:gd name="connsiteX2" fmla="*/ 807870 w 807870"/>
                  <a:gd name="connsiteY2" fmla="*/ 1470281 h 1470281"/>
                  <a:gd name="connsiteX3" fmla="*/ 0 w 807870"/>
                  <a:gd name="connsiteY3" fmla="*/ 1470281 h 1470281"/>
                  <a:gd name="connsiteX4" fmla="*/ 0 w 807870"/>
                  <a:gd name="connsiteY4" fmla="*/ 0 h 1470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870" h="1470281">
                    <a:moveTo>
                      <a:pt x="0" y="0"/>
                    </a:moveTo>
                    <a:lnTo>
                      <a:pt x="807870" y="0"/>
                    </a:lnTo>
                    <a:lnTo>
                      <a:pt x="807870" y="1470281"/>
                    </a:lnTo>
                    <a:lnTo>
                      <a:pt x="0" y="147028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6464" tIns="0" rIns="0" bIns="0" numCol="1" spcCol="1270" anchor="t" anchorCtr="0">
                <a:noAutofit/>
              </a:bodyPr>
              <a:lstStyle/>
              <a:p>
                <a:pPr algn="ctr"/>
                <a:r>
                  <a:rPr lang="fr-FR" sz="1400">
                    <a:solidFill>
                      <a:schemeClr val="tx1">
                        <a:lumMod val="50000"/>
                        <a:lumOff val="50000"/>
                      </a:schemeClr>
                    </a:solidFill>
                    <a:latin typeface="Arial" panose="020B0604020202020204" pitchFamily="34" charset="0"/>
                    <a:cs typeface="Arial" panose="020B0604020202020204" pitchFamily="34" charset="0"/>
                  </a:rPr>
                  <a:t>470,6 M€</a:t>
                </a:r>
              </a:p>
            </p:txBody>
          </p:sp>
          <p:sp>
            <p:nvSpPr>
              <p:cNvPr id="70" name="Ellipse 69">
                <a:extLst>
                  <a:ext uri="{FF2B5EF4-FFF2-40B4-BE49-F238E27FC236}">
                    <a16:creationId xmlns:a16="http://schemas.microsoft.com/office/drawing/2014/main" id="{EF97668C-9B92-3751-069C-86F80D1AF839}"/>
                  </a:ext>
                </a:extLst>
              </p:cNvPr>
              <p:cNvSpPr/>
              <p:nvPr/>
            </p:nvSpPr>
            <p:spPr>
              <a:xfrm>
                <a:off x="2894518" y="2654611"/>
                <a:ext cx="259523" cy="259523"/>
              </a:xfrm>
              <a:prstGeom prst="ellipse">
                <a:avLst/>
              </a:prstGeom>
              <a:solidFill>
                <a:srgbClr val="E8470D"/>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fr-FR">
                  <a:solidFill>
                    <a:srgbClr val="E8470D"/>
                  </a:solidFill>
                </a:endParaRPr>
              </a:p>
            </p:txBody>
          </p:sp>
          <p:sp>
            <p:nvSpPr>
              <p:cNvPr id="71" name="Forme libre 70">
                <a:extLst>
                  <a:ext uri="{FF2B5EF4-FFF2-40B4-BE49-F238E27FC236}">
                    <a16:creationId xmlns:a16="http://schemas.microsoft.com/office/drawing/2014/main" id="{04124EAB-5557-DC80-8B61-93F8E83331B6}"/>
                  </a:ext>
                </a:extLst>
              </p:cNvPr>
              <p:cNvSpPr/>
              <p:nvPr/>
            </p:nvSpPr>
            <p:spPr>
              <a:xfrm>
                <a:off x="2604597" y="2402605"/>
                <a:ext cx="837171" cy="161088"/>
              </a:xfrm>
              <a:custGeom>
                <a:avLst/>
                <a:gdLst>
                  <a:gd name="connsiteX0" fmla="*/ 0 w 837171"/>
                  <a:gd name="connsiteY0" fmla="*/ 0 h 1752826"/>
                  <a:gd name="connsiteX1" fmla="*/ 837171 w 837171"/>
                  <a:gd name="connsiteY1" fmla="*/ 0 h 1752826"/>
                  <a:gd name="connsiteX2" fmla="*/ 837171 w 837171"/>
                  <a:gd name="connsiteY2" fmla="*/ 1752826 h 1752826"/>
                  <a:gd name="connsiteX3" fmla="*/ 0 w 837171"/>
                  <a:gd name="connsiteY3" fmla="*/ 1752826 h 1752826"/>
                  <a:gd name="connsiteX4" fmla="*/ 0 w 837171"/>
                  <a:gd name="connsiteY4" fmla="*/ 0 h 1752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7171" h="1752826">
                    <a:moveTo>
                      <a:pt x="0" y="0"/>
                    </a:moveTo>
                    <a:lnTo>
                      <a:pt x="837171" y="0"/>
                    </a:lnTo>
                    <a:lnTo>
                      <a:pt x="837171" y="1752826"/>
                    </a:lnTo>
                    <a:lnTo>
                      <a:pt x="0" y="175282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7516" tIns="0" rIns="0" bIns="0" numCol="1" spcCol="1270" anchor="t" anchorCtr="0">
                <a:noAutofit/>
              </a:bodyPr>
              <a:lstStyle/>
              <a:p>
                <a:pPr algn="ctr"/>
                <a:r>
                  <a:rPr lang="fr-FR" sz="1400">
                    <a:solidFill>
                      <a:schemeClr val="tx1">
                        <a:lumMod val="50000"/>
                        <a:lumOff val="50000"/>
                      </a:schemeClr>
                    </a:solidFill>
                    <a:latin typeface="Arial" panose="020B0604020202020204" pitchFamily="34" charset="0"/>
                    <a:cs typeface="Arial" panose="020B0604020202020204" pitchFamily="34" charset="0"/>
                  </a:rPr>
                  <a:t>513,5 M€</a:t>
                </a:r>
              </a:p>
            </p:txBody>
          </p:sp>
          <p:sp>
            <p:nvSpPr>
              <p:cNvPr id="72" name="Ellipse 71">
                <a:extLst>
                  <a:ext uri="{FF2B5EF4-FFF2-40B4-BE49-F238E27FC236}">
                    <a16:creationId xmlns:a16="http://schemas.microsoft.com/office/drawing/2014/main" id="{863EDAD9-6873-6095-B86A-3D943508958D}"/>
                  </a:ext>
                </a:extLst>
              </p:cNvPr>
              <p:cNvSpPr/>
              <p:nvPr/>
            </p:nvSpPr>
            <p:spPr>
              <a:xfrm>
                <a:off x="3696109" y="2446365"/>
                <a:ext cx="330682" cy="330682"/>
              </a:xfrm>
              <a:prstGeom prst="ellipse">
                <a:avLst/>
              </a:prstGeom>
              <a:solidFill>
                <a:srgbClr val="E8470D"/>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fr-FR">
                  <a:solidFill>
                    <a:srgbClr val="E8470D"/>
                  </a:solidFill>
                </a:endParaRPr>
              </a:p>
            </p:txBody>
          </p:sp>
          <p:sp>
            <p:nvSpPr>
              <p:cNvPr id="73" name="Forme libre 72">
                <a:extLst>
                  <a:ext uri="{FF2B5EF4-FFF2-40B4-BE49-F238E27FC236}">
                    <a16:creationId xmlns:a16="http://schemas.microsoft.com/office/drawing/2014/main" id="{C50FCFC6-A4C8-D278-1E0C-087B83FCF895}"/>
                  </a:ext>
                </a:extLst>
              </p:cNvPr>
              <p:cNvSpPr/>
              <p:nvPr/>
            </p:nvSpPr>
            <p:spPr>
              <a:xfrm>
                <a:off x="3442957" y="2160043"/>
                <a:ext cx="837171" cy="259523"/>
              </a:xfrm>
              <a:custGeom>
                <a:avLst/>
                <a:gdLst>
                  <a:gd name="connsiteX0" fmla="*/ 0 w 837171"/>
                  <a:gd name="connsiteY0" fmla="*/ 0 h 1925493"/>
                  <a:gd name="connsiteX1" fmla="*/ 837171 w 837171"/>
                  <a:gd name="connsiteY1" fmla="*/ 0 h 1925493"/>
                  <a:gd name="connsiteX2" fmla="*/ 837171 w 837171"/>
                  <a:gd name="connsiteY2" fmla="*/ 1925493 h 1925493"/>
                  <a:gd name="connsiteX3" fmla="*/ 0 w 837171"/>
                  <a:gd name="connsiteY3" fmla="*/ 1925493 h 1925493"/>
                  <a:gd name="connsiteX4" fmla="*/ 0 w 837171"/>
                  <a:gd name="connsiteY4" fmla="*/ 0 h 1925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7171" h="1925493">
                    <a:moveTo>
                      <a:pt x="0" y="0"/>
                    </a:moveTo>
                    <a:lnTo>
                      <a:pt x="837171" y="0"/>
                    </a:lnTo>
                    <a:lnTo>
                      <a:pt x="837171" y="1925493"/>
                    </a:lnTo>
                    <a:lnTo>
                      <a:pt x="0" y="192549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5222" tIns="0" rIns="0" bIns="0" numCol="1" spcCol="1270" anchor="t" anchorCtr="0">
                <a:noAutofit/>
              </a:bodyPr>
              <a:lstStyle/>
              <a:p>
                <a:pPr algn="ctr"/>
                <a:r>
                  <a:rPr lang="fr-FR" sz="1400" b="1">
                    <a:solidFill>
                      <a:srgbClr val="E8470D"/>
                    </a:solidFill>
                    <a:latin typeface="Arial" panose="020B0604020202020204" pitchFamily="34" charset="0"/>
                    <a:cs typeface="Arial" panose="020B0604020202020204" pitchFamily="34" charset="0"/>
                  </a:rPr>
                  <a:t>534,1 M€</a:t>
                </a:r>
              </a:p>
            </p:txBody>
          </p:sp>
        </p:grpSp>
      </p:grpSp>
      <p:sp>
        <p:nvSpPr>
          <p:cNvPr id="80" name="ZoneTexte 79">
            <a:extLst>
              <a:ext uri="{FF2B5EF4-FFF2-40B4-BE49-F238E27FC236}">
                <a16:creationId xmlns:a16="http://schemas.microsoft.com/office/drawing/2014/main" id="{150ED7A3-CAEF-31C9-7652-91311B50F39C}"/>
              </a:ext>
            </a:extLst>
          </p:cNvPr>
          <p:cNvSpPr txBox="1"/>
          <p:nvPr/>
        </p:nvSpPr>
        <p:spPr>
          <a:xfrm>
            <a:off x="9074438" y="3392327"/>
            <a:ext cx="1064982" cy="338554"/>
          </a:xfrm>
          <a:prstGeom prst="rect">
            <a:avLst/>
          </a:prstGeom>
          <a:noFill/>
        </p:spPr>
        <p:txBody>
          <a:bodyPr wrap="square" rtlCol="0">
            <a:spAutoFit/>
          </a:bodyPr>
          <a:lstStyle/>
          <a:p>
            <a:pPr algn="ctr"/>
            <a:r>
              <a:rPr lang="fr-FR" sz="800">
                <a:solidFill>
                  <a:schemeClr val="accent4"/>
                </a:solidFill>
                <a:latin typeface="Arial" panose="020B0604020202020204" pitchFamily="34" charset="0"/>
                <a:cs typeface="Arial" panose="020B0604020202020204" pitchFamily="34" charset="0"/>
              </a:rPr>
              <a:t>263,4 M€</a:t>
            </a:r>
          </a:p>
          <a:p>
            <a:pPr algn="ctr"/>
            <a:r>
              <a:rPr lang="fr-FR" sz="800">
                <a:solidFill>
                  <a:schemeClr val="accent4"/>
                </a:solidFill>
                <a:latin typeface="Arial" panose="020B0604020202020204" pitchFamily="34" charset="0"/>
                <a:cs typeface="Arial" panose="020B0604020202020204" pitchFamily="34" charset="0"/>
              </a:rPr>
              <a:t>CA France</a:t>
            </a:r>
          </a:p>
        </p:txBody>
      </p:sp>
      <p:sp>
        <p:nvSpPr>
          <p:cNvPr id="85" name="ZoneTexte 84">
            <a:extLst>
              <a:ext uri="{FF2B5EF4-FFF2-40B4-BE49-F238E27FC236}">
                <a16:creationId xmlns:a16="http://schemas.microsoft.com/office/drawing/2014/main" id="{10C1C91C-93AB-5CEB-57DE-EECB65962D57}"/>
              </a:ext>
            </a:extLst>
          </p:cNvPr>
          <p:cNvSpPr txBox="1"/>
          <p:nvPr/>
        </p:nvSpPr>
        <p:spPr>
          <a:xfrm>
            <a:off x="10274580" y="3218560"/>
            <a:ext cx="734700" cy="338554"/>
          </a:xfrm>
          <a:prstGeom prst="rect">
            <a:avLst/>
          </a:prstGeom>
          <a:noFill/>
        </p:spPr>
        <p:txBody>
          <a:bodyPr wrap="square" rtlCol="0">
            <a:spAutoFit/>
          </a:bodyPr>
          <a:lstStyle/>
          <a:p>
            <a:pPr algn="ctr"/>
            <a:r>
              <a:rPr lang="fr-FR" sz="800">
                <a:solidFill>
                  <a:srgbClr val="E8470D"/>
                </a:solidFill>
                <a:latin typeface="Arial" panose="020B0604020202020204" pitchFamily="34" charset="0"/>
                <a:cs typeface="Arial" panose="020B0604020202020204" pitchFamily="34" charset="0"/>
              </a:rPr>
              <a:t>280,5 M€</a:t>
            </a:r>
          </a:p>
          <a:p>
            <a:pPr algn="ctr"/>
            <a:r>
              <a:rPr lang="fr-FR" sz="800">
                <a:solidFill>
                  <a:srgbClr val="E8470D"/>
                </a:solidFill>
                <a:latin typeface="Arial" panose="020B0604020202020204" pitchFamily="34" charset="0"/>
                <a:cs typeface="Arial" panose="020B0604020202020204" pitchFamily="34" charset="0"/>
              </a:rPr>
              <a:t>CA France</a:t>
            </a:r>
          </a:p>
        </p:txBody>
      </p:sp>
      <p:sp>
        <p:nvSpPr>
          <p:cNvPr id="126" name="ZoneTexte 125">
            <a:extLst>
              <a:ext uri="{FF2B5EF4-FFF2-40B4-BE49-F238E27FC236}">
                <a16:creationId xmlns:a16="http://schemas.microsoft.com/office/drawing/2014/main" id="{7F94E98C-4DB1-FB47-E708-31A980B83B37}"/>
              </a:ext>
            </a:extLst>
          </p:cNvPr>
          <p:cNvSpPr txBox="1"/>
          <p:nvPr/>
        </p:nvSpPr>
        <p:spPr>
          <a:xfrm>
            <a:off x="8141634" y="3672391"/>
            <a:ext cx="1064982" cy="419181"/>
          </a:xfrm>
          <a:prstGeom prst="rect">
            <a:avLst/>
          </a:prstGeom>
          <a:noFill/>
        </p:spPr>
        <p:txBody>
          <a:bodyPr wrap="square" rtlCol="0">
            <a:spAutoFit/>
          </a:bodyPr>
          <a:lstStyle/>
          <a:p>
            <a:pPr algn="ctr"/>
            <a:r>
              <a:rPr lang="fr-FR" sz="800">
                <a:solidFill>
                  <a:schemeClr val="tx1">
                    <a:lumMod val="50000"/>
                    <a:lumOff val="50000"/>
                  </a:schemeClr>
                </a:solidFill>
                <a:latin typeface="Arial" panose="020B0604020202020204" pitchFamily="34" charset="0"/>
                <a:cs typeface="Arial" panose="020B0604020202020204" pitchFamily="34" charset="0"/>
              </a:rPr>
              <a:t>237,1 M€</a:t>
            </a:r>
          </a:p>
          <a:p>
            <a:pPr algn="ctr"/>
            <a:r>
              <a:rPr lang="fr-FR" sz="800">
                <a:solidFill>
                  <a:schemeClr val="tx1">
                    <a:lumMod val="50000"/>
                    <a:lumOff val="50000"/>
                  </a:schemeClr>
                </a:solidFill>
                <a:latin typeface="Arial" panose="020B0604020202020204" pitchFamily="34" charset="0"/>
                <a:cs typeface="Arial" panose="020B0604020202020204" pitchFamily="34" charset="0"/>
              </a:rPr>
              <a:t>CA France</a:t>
            </a:r>
          </a:p>
        </p:txBody>
      </p:sp>
      <p:sp>
        <p:nvSpPr>
          <p:cNvPr id="127" name="ZoneTexte 126">
            <a:extLst>
              <a:ext uri="{FF2B5EF4-FFF2-40B4-BE49-F238E27FC236}">
                <a16:creationId xmlns:a16="http://schemas.microsoft.com/office/drawing/2014/main" id="{C68FE8FC-4C9F-61C4-9A6E-1448FE702366}"/>
              </a:ext>
            </a:extLst>
          </p:cNvPr>
          <p:cNvSpPr txBox="1"/>
          <p:nvPr/>
        </p:nvSpPr>
        <p:spPr>
          <a:xfrm>
            <a:off x="7368651" y="4090226"/>
            <a:ext cx="896342" cy="419181"/>
          </a:xfrm>
          <a:prstGeom prst="rect">
            <a:avLst/>
          </a:prstGeom>
          <a:noFill/>
        </p:spPr>
        <p:txBody>
          <a:bodyPr wrap="square" rtlCol="0">
            <a:spAutoFit/>
          </a:bodyPr>
          <a:lstStyle/>
          <a:p>
            <a:pPr algn="ctr"/>
            <a:r>
              <a:rPr lang="fr-FR" sz="800">
                <a:solidFill>
                  <a:schemeClr val="tx1">
                    <a:lumMod val="50000"/>
                    <a:lumOff val="50000"/>
                  </a:schemeClr>
                </a:solidFill>
                <a:latin typeface="Arial" panose="020B0604020202020204" pitchFamily="34" charset="0"/>
                <a:cs typeface="Arial" panose="020B0604020202020204" pitchFamily="34" charset="0"/>
              </a:rPr>
              <a:t>217 M€</a:t>
            </a:r>
          </a:p>
          <a:p>
            <a:pPr algn="ctr"/>
            <a:r>
              <a:rPr lang="fr-FR" sz="800">
                <a:solidFill>
                  <a:schemeClr val="tx1">
                    <a:lumMod val="50000"/>
                    <a:lumOff val="50000"/>
                  </a:schemeClr>
                </a:solidFill>
                <a:latin typeface="Arial" panose="020B0604020202020204" pitchFamily="34" charset="0"/>
                <a:cs typeface="Arial" panose="020B0604020202020204" pitchFamily="34" charset="0"/>
              </a:rPr>
              <a:t>CA France</a:t>
            </a:r>
          </a:p>
        </p:txBody>
      </p:sp>
      <p:sp>
        <p:nvSpPr>
          <p:cNvPr id="128" name="ZoneTexte 127">
            <a:extLst>
              <a:ext uri="{FF2B5EF4-FFF2-40B4-BE49-F238E27FC236}">
                <a16:creationId xmlns:a16="http://schemas.microsoft.com/office/drawing/2014/main" id="{CC2D98C1-B2C7-DE57-4709-54525BFCF131}"/>
              </a:ext>
            </a:extLst>
          </p:cNvPr>
          <p:cNvSpPr txBox="1"/>
          <p:nvPr/>
        </p:nvSpPr>
        <p:spPr>
          <a:xfrm>
            <a:off x="6712199" y="4574094"/>
            <a:ext cx="745676" cy="338554"/>
          </a:xfrm>
          <a:prstGeom prst="rect">
            <a:avLst/>
          </a:prstGeom>
          <a:noFill/>
        </p:spPr>
        <p:txBody>
          <a:bodyPr wrap="square" rtlCol="0">
            <a:spAutoFit/>
          </a:bodyPr>
          <a:lstStyle/>
          <a:p>
            <a:pPr algn="ctr"/>
            <a:r>
              <a:rPr lang="fr-FR" sz="800">
                <a:solidFill>
                  <a:schemeClr val="tx1">
                    <a:lumMod val="50000"/>
                    <a:lumOff val="50000"/>
                  </a:schemeClr>
                </a:solidFill>
                <a:latin typeface="Arial" panose="020B0604020202020204" pitchFamily="34" charset="0"/>
                <a:cs typeface="Arial" panose="020B0604020202020204" pitchFamily="34" charset="0"/>
              </a:rPr>
              <a:t>213,7 M€</a:t>
            </a:r>
          </a:p>
          <a:p>
            <a:pPr algn="ctr"/>
            <a:r>
              <a:rPr lang="fr-FR" sz="800">
                <a:solidFill>
                  <a:schemeClr val="tx1">
                    <a:lumMod val="50000"/>
                    <a:lumOff val="50000"/>
                  </a:schemeClr>
                </a:solidFill>
                <a:latin typeface="Arial" panose="020B0604020202020204" pitchFamily="34" charset="0"/>
                <a:cs typeface="Arial" panose="020B0604020202020204" pitchFamily="34" charset="0"/>
              </a:rPr>
              <a:t>CA France</a:t>
            </a:r>
          </a:p>
        </p:txBody>
      </p:sp>
      <p:grpSp>
        <p:nvGrpSpPr>
          <p:cNvPr id="150" name="Groupe 149">
            <a:extLst>
              <a:ext uri="{FF2B5EF4-FFF2-40B4-BE49-F238E27FC236}">
                <a16:creationId xmlns:a16="http://schemas.microsoft.com/office/drawing/2014/main" id="{CF86CF28-163D-C527-F234-AF122199FA2E}"/>
              </a:ext>
            </a:extLst>
          </p:cNvPr>
          <p:cNvGrpSpPr/>
          <p:nvPr/>
        </p:nvGrpSpPr>
        <p:grpSpPr>
          <a:xfrm>
            <a:off x="10241629" y="1414907"/>
            <a:ext cx="694083" cy="442456"/>
            <a:chOff x="10169419" y="1918455"/>
            <a:chExt cx="560580" cy="357352"/>
          </a:xfrm>
        </p:grpSpPr>
        <p:sp>
          <p:nvSpPr>
            <p:cNvPr id="84" name="ZoneTexte 83">
              <a:extLst>
                <a:ext uri="{FF2B5EF4-FFF2-40B4-BE49-F238E27FC236}">
                  <a16:creationId xmlns:a16="http://schemas.microsoft.com/office/drawing/2014/main" id="{9A4E3924-E2AA-4305-7E72-92D5772C8876}"/>
                </a:ext>
              </a:extLst>
            </p:cNvPr>
            <p:cNvSpPr txBox="1"/>
            <p:nvPr/>
          </p:nvSpPr>
          <p:spPr>
            <a:xfrm>
              <a:off x="10169419" y="1958631"/>
              <a:ext cx="560580" cy="261610"/>
            </a:xfrm>
            <a:prstGeom prst="rect">
              <a:avLst/>
            </a:prstGeom>
            <a:noFill/>
          </p:spPr>
          <p:txBody>
            <a:bodyPr wrap="square" rtlCol="0">
              <a:spAutoFit/>
            </a:bodyPr>
            <a:lstStyle/>
            <a:p>
              <a:pPr algn="ctr"/>
              <a:r>
                <a:rPr lang="fr-FR" sz="1050" b="1">
                  <a:solidFill>
                    <a:srgbClr val="E8470D"/>
                  </a:solidFill>
                  <a:latin typeface="Arial" panose="020B0604020202020204" pitchFamily="34" charset="0"/>
                  <a:cs typeface="Arial" panose="020B0604020202020204" pitchFamily="34" charset="0"/>
                </a:rPr>
                <a:t>+4%</a:t>
              </a:r>
            </a:p>
          </p:txBody>
        </p:sp>
        <p:sp>
          <p:nvSpPr>
            <p:cNvPr id="134" name="Ellipse 133">
              <a:extLst>
                <a:ext uri="{FF2B5EF4-FFF2-40B4-BE49-F238E27FC236}">
                  <a16:creationId xmlns:a16="http://schemas.microsoft.com/office/drawing/2014/main" id="{D787BD4A-2E8A-5B5A-68A9-015D01F502FE}"/>
                </a:ext>
              </a:extLst>
            </p:cNvPr>
            <p:cNvSpPr/>
            <p:nvPr/>
          </p:nvSpPr>
          <p:spPr>
            <a:xfrm>
              <a:off x="10271033" y="1918455"/>
              <a:ext cx="357352" cy="357352"/>
            </a:xfrm>
            <a:prstGeom prst="ellipse">
              <a:avLst/>
            </a:prstGeom>
            <a:noFill/>
            <a:ln>
              <a:solidFill>
                <a:srgbClr val="E8470D"/>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51" name="Groupe 150">
            <a:extLst>
              <a:ext uri="{FF2B5EF4-FFF2-40B4-BE49-F238E27FC236}">
                <a16:creationId xmlns:a16="http://schemas.microsoft.com/office/drawing/2014/main" id="{72549D18-557A-2A58-01AA-DA8A99699A02}"/>
              </a:ext>
            </a:extLst>
          </p:cNvPr>
          <p:cNvGrpSpPr/>
          <p:nvPr/>
        </p:nvGrpSpPr>
        <p:grpSpPr>
          <a:xfrm>
            <a:off x="9264923" y="1692191"/>
            <a:ext cx="694083" cy="442456"/>
            <a:chOff x="10169419" y="1918455"/>
            <a:chExt cx="560580" cy="357352"/>
          </a:xfrm>
        </p:grpSpPr>
        <p:sp>
          <p:nvSpPr>
            <p:cNvPr id="152" name="ZoneTexte 151">
              <a:extLst>
                <a:ext uri="{FF2B5EF4-FFF2-40B4-BE49-F238E27FC236}">
                  <a16:creationId xmlns:a16="http://schemas.microsoft.com/office/drawing/2014/main" id="{27A420EE-6A96-6AFF-C0D2-D46324A7DECC}"/>
                </a:ext>
              </a:extLst>
            </p:cNvPr>
            <p:cNvSpPr txBox="1"/>
            <p:nvPr/>
          </p:nvSpPr>
          <p:spPr>
            <a:xfrm>
              <a:off x="10169419" y="1989684"/>
              <a:ext cx="560580" cy="174005"/>
            </a:xfrm>
            <a:prstGeom prst="rect">
              <a:avLst/>
            </a:prstGeom>
            <a:noFill/>
          </p:spPr>
          <p:txBody>
            <a:bodyPr wrap="square" rtlCol="0">
              <a:spAutoFit/>
            </a:bodyPr>
            <a:lstStyle/>
            <a:p>
              <a:pPr algn="ctr"/>
              <a:r>
                <a:rPr lang="fr-FR" sz="800" b="1">
                  <a:solidFill>
                    <a:schemeClr val="tx1">
                      <a:lumMod val="50000"/>
                      <a:lumOff val="50000"/>
                    </a:schemeClr>
                  </a:solidFill>
                  <a:latin typeface="Arial" panose="020B0604020202020204" pitchFamily="34" charset="0"/>
                  <a:cs typeface="Arial" panose="020B0604020202020204" pitchFamily="34" charset="0"/>
                </a:rPr>
                <a:t>+9,1%</a:t>
              </a:r>
            </a:p>
          </p:txBody>
        </p:sp>
        <p:sp>
          <p:nvSpPr>
            <p:cNvPr id="153" name="Ellipse 152">
              <a:extLst>
                <a:ext uri="{FF2B5EF4-FFF2-40B4-BE49-F238E27FC236}">
                  <a16:creationId xmlns:a16="http://schemas.microsoft.com/office/drawing/2014/main" id="{65D1E560-DB18-30F1-591F-52060B9CB6A8}"/>
                </a:ext>
              </a:extLst>
            </p:cNvPr>
            <p:cNvSpPr/>
            <p:nvPr/>
          </p:nvSpPr>
          <p:spPr>
            <a:xfrm>
              <a:off x="10271033" y="1918455"/>
              <a:ext cx="357352" cy="357352"/>
            </a:xfrm>
            <a:prstGeom prst="ellipse">
              <a:avLst/>
            </a:prstGeom>
            <a:noFill/>
            <a:ln>
              <a:solidFill>
                <a:schemeClr val="bg1">
                  <a:lumMod val="6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54" name="Groupe 153">
            <a:extLst>
              <a:ext uri="{FF2B5EF4-FFF2-40B4-BE49-F238E27FC236}">
                <a16:creationId xmlns:a16="http://schemas.microsoft.com/office/drawing/2014/main" id="{08512BB6-B5E4-06C7-9157-3DC971F586B3}"/>
              </a:ext>
            </a:extLst>
          </p:cNvPr>
          <p:cNvGrpSpPr/>
          <p:nvPr/>
        </p:nvGrpSpPr>
        <p:grpSpPr>
          <a:xfrm>
            <a:off x="8273181" y="2122237"/>
            <a:ext cx="694083" cy="442456"/>
            <a:chOff x="10169419" y="1918455"/>
            <a:chExt cx="560580" cy="357352"/>
          </a:xfrm>
        </p:grpSpPr>
        <p:sp>
          <p:nvSpPr>
            <p:cNvPr id="155" name="ZoneTexte 154">
              <a:extLst>
                <a:ext uri="{FF2B5EF4-FFF2-40B4-BE49-F238E27FC236}">
                  <a16:creationId xmlns:a16="http://schemas.microsoft.com/office/drawing/2014/main" id="{D0D1DF5A-EF36-9F8B-5D84-3BC3C4826BAF}"/>
                </a:ext>
              </a:extLst>
            </p:cNvPr>
            <p:cNvSpPr txBox="1"/>
            <p:nvPr/>
          </p:nvSpPr>
          <p:spPr>
            <a:xfrm>
              <a:off x="10169419" y="1989684"/>
              <a:ext cx="560580" cy="200055"/>
            </a:xfrm>
            <a:prstGeom prst="rect">
              <a:avLst/>
            </a:prstGeom>
            <a:noFill/>
          </p:spPr>
          <p:txBody>
            <a:bodyPr wrap="square" rtlCol="0">
              <a:spAutoFit/>
            </a:bodyPr>
            <a:lstStyle/>
            <a:p>
              <a:pPr algn="ctr"/>
              <a:r>
                <a:rPr lang="fr-FR" sz="700" b="1">
                  <a:solidFill>
                    <a:schemeClr val="tx1">
                      <a:lumMod val="50000"/>
                      <a:lumOff val="50000"/>
                    </a:schemeClr>
                  </a:solidFill>
                  <a:latin typeface="Arial" panose="020B0604020202020204" pitchFamily="34" charset="0"/>
                  <a:cs typeface="Arial" panose="020B0604020202020204" pitchFamily="34" charset="0"/>
                </a:rPr>
                <a:t>+12,5%</a:t>
              </a:r>
            </a:p>
          </p:txBody>
        </p:sp>
        <p:sp>
          <p:nvSpPr>
            <p:cNvPr id="156" name="Ellipse 155">
              <a:extLst>
                <a:ext uri="{FF2B5EF4-FFF2-40B4-BE49-F238E27FC236}">
                  <a16:creationId xmlns:a16="http://schemas.microsoft.com/office/drawing/2014/main" id="{D0375555-72D2-930C-AAC3-B4D8C1C47F83}"/>
                </a:ext>
              </a:extLst>
            </p:cNvPr>
            <p:cNvSpPr/>
            <p:nvPr/>
          </p:nvSpPr>
          <p:spPr>
            <a:xfrm>
              <a:off x="10271033" y="1918455"/>
              <a:ext cx="357352" cy="357352"/>
            </a:xfrm>
            <a:prstGeom prst="ellipse">
              <a:avLst/>
            </a:prstGeom>
            <a:noFill/>
            <a:ln>
              <a:solidFill>
                <a:schemeClr val="tx1">
                  <a:lumMod val="50000"/>
                  <a:lumOff val="5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59" name="Groupe 158">
            <a:extLst>
              <a:ext uri="{FF2B5EF4-FFF2-40B4-BE49-F238E27FC236}">
                <a16:creationId xmlns:a16="http://schemas.microsoft.com/office/drawing/2014/main" id="{08C8CF36-FD8E-D82B-B7B1-A62BF68FA0BB}"/>
              </a:ext>
            </a:extLst>
          </p:cNvPr>
          <p:cNvGrpSpPr/>
          <p:nvPr/>
        </p:nvGrpSpPr>
        <p:grpSpPr>
          <a:xfrm>
            <a:off x="7403904" y="2605018"/>
            <a:ext cx="694083" cy="442456"/>
            <a:chOff x="10169419" y="1918455"/>
            <a:chExt cx="560580" cy="357352"/>
          </a:xfrm>
        </p:grpSpPr>
        <p:sp>
          <p:nvSpPr>
            <p:cNvPr id="160" name="ZoneTexte 159">
              <a:extLst>
                <a:ext uri="{FF2B5EF4-FFF2-40B4-BE49-F238E27FC236}">
                  <a16:creationId xmlns:a16="http://schemas.microsoft.com/office/drawing/2014/main" id="{307180C2-7C48-5779-0CFB-D9B6AB007111}"/>
                </a:ext>
              </a:extLst>
            </p:cNvPr>
            <p:cNvSpPr txBox="1"/>
            <p:nvPr/>
          </p:nvSpPr>
          <p:spPr>
            <a:xfrm>
              <a:off x="10169419" y="1989684"/>
              <a:ext cx="560580" cy="200055"/>
            </a:xfrm>
            <a:prstGeom prst="rect">
              <a:avLst/>
            </a:prstGeom>
            <a:noFill/>
          </p:spPr>
          <p:txBody>
            <a:bodyPr wrap="square" rtlCol="0">
              <a:spAutoFit/>
            </a:bodyPr>
            <a:lstStyle/>
            <a:p>
              <a:pPr algn="ctr"/>
              <a:r>
                <a:rPr lang="fr-FR" sz="700" b="1">
                  <a:solidFill>
                    <a:schemeClr val="tx1">
                      <a:lumMod val="50000"/>
                      <a:lumOff val="50000"/>
                    </a:schemeClr>
                  </a:solidFill>
                  <a:latin typeface="Arial" panose="020B0604020202020204" pitchFamily="34" charset="0"/>
                  <a:cs typeface="Arial" panose="020B0604020202020204" pitchFamily="34" charset="0"/>
                </a:rPr>
                <a:t>+2,1%</a:t>
              </a:r>
            </a:p>
          </p:txBody>
        </p:sp>
        <p:sp>
          <p:nvSpPr>
            <p:cNvPr id="169" name="Ellipse 168">
              <a:extLst>
                <a:ext uri="{FF2B5EF4-FFF2-40B4-BE49-F238E27FC236}">
                  <a16:creationId xmlns:a16="http://schemas.microsoft.com/office/drawing/2014/main" id="{1C39AC8B-495E-374D-8B77-DFFA33EDA96C}"/>
                </a:ext>
              </a:extLst>
            </p:cNvPr>
            <p:cNvSpPr/>
            <p:nvPr/>
          </p:nvSpPr>
          <p:spPr>
            <a:xfrm>
              <a:off x="10271033" y="1918455"/>
              <a:ext cx="357352" cy="357352"/>
            </a:xfrm>
            <a:prstGeom prst="ellipse">
              <a:avLst/>
            </a:prstGeom>
            <a:noFill/>
            <a:ln>
              <a:solidFill>
                <a:schemeClr val="tx1">
                  <a:lumMod val="50000"/>
                  <a:lumOff val="5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70" name="Groupe 169">
            <a:extLst>
              <a:ext uri="{FF2B5EF4-FFF2-40B4-BE49-F238E27FC236}">
                <a16:creationId xmlns:a16="http://schemas.microsoft.com/office/drawing/2014/main" id="{974A6D3B-1BEE-4AD3-71F9-CE5DFDF6748C}"/>
              </a:ext>
            </a:extLst>
          </p:cNvPr>
          <p:cNvGrpSpPr/>
          <p:nvPr/>
        </p:nvGrpSpPr>
        <p:grpSpPr>
          <a:xfrm>
            <a:off x="6712199" y="3256129"/>
            <a:ext cx="694083" cy="442456"/>
            <a:chOff x="10169419" y="1918455"/>
            <a:chExt cx="560580" cy="357352"/>
          </a:xfrm>
        </p:grpSpPr>
        <p:sp>
          <p:nvSpPr>
            <p:cNvPr id="171" name="ZoneTexte 170">
              <a:extLst>
                <a:ext uri="{FF2B5EF4-FFF2-40B4-BE49-F238E27FC236}">
                  <a16:creationId xmlns:a16="http://schemas.microsoft.com/office/drawing/2014/main" id="{5A5619E3-57D1-1F93-6C29-F8030F50483C}"/>
                </a:ext>
              </a:extLst>
            </p:cNvPr>
            <p:cNvSpPr txBox="1"/>
            <p:nvPr/>
          </p:nvSpPr>
          <p:spPr>
            <a:xfrm>
              <a:off x="10169419" y="1989684"/>
              <a:ext cx="560580" cy="200055"/>
            </a:xfrm>
            <a:prstGeom prst="rect">
              <a:avLst/>
            </a:prstGeom>
            <a:noFill/>
          </p:spPr>
          <p:txBody>
            <a:bodyPr wrap="square" rtlCol="0">
              <a:spAutoFit/>
            </a:bodyPr>
            <a:lstStyle/>
            <a:p>
              <a:pPr algn="ctr"/>
              <a:r>
                <a:rPr lang="fr-FR" sz="700" b="1">
                  <a:solidFill>
                    <a:schemeClr val="tx1">
                      <a:lumMod val="50000"/>
                      <a:lumOff val="50000"/>
                    </a:schemeClr>
                  </a:solidFill>
                  <a:latin typeface="Arial" panose="020B0604020202020204" pitchFamily="34" charset="0"/>
                  <a:cs typeface="Arial" panose="020B0604020202020204" pitchFamily="34" charset="0"/>
                </a:rPr>
                <a:t>+4,29%</a:t>
              </a:r>
            </a:p>
          </p:txBody>
        </p:sp>
        <p:sp>
          <p:nvSpPr>
            <p:cNvPr id="172" name="Ellipse 171">
              <a:extLst>
                <a:ext uri="{FF2B5EF4-FFF2-40B4-BE49-F238E27FC236}">
                  <a16:creationId xmlns:a16="http://schemas.microsoft.com/office/drawing/2014/main" id="{6B289131-E63E-8EE2-02D8-0459FB18E6D0}"/>
                </a:ext>
              </a:extLst>
            </p:cNvPr>
            <p:cNvSpPr/>
            <p:nvPr/>
          </p:nvSpPr>
          <p:spPr>
            <a:xfrm>
              <a:off x="10271033" y="1918455"/>
              <a:ext cx="357352" cy="357352"/>
            </a:xfrm>
            <a:prstGeom prst="ellipse">
              <a:avLst/>
            </a:prstGeom>
            <a:noFill/>
            <a:ln>
              <a:solidFill>
                <a:schemeClr val="tx1">
                  <a:lumMod val="50000"/>
                  <a:lumOff val="5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4" name="Graphique 3">
            <a:extLst>
              <a:ext uri="{FF2B5EF4-FFF2-40B4-BE49-F238E27FC236}">
                <a16:creationId xmlns:a16="http://schemas.microsoft.com/office/drawing/2014/main" id="{CD46A345-61E9-B709-EA3B-810ABDA99BE4}"/>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138013" y="4230682"/>
            <a:ext cx="725171" cy="797690"/>
          </a:xfrm>
          <a:prstGeom prst="rect">
            <a:avLst/>
          </a:prstGeom>
        </p:spPr>
      </p:pic>
    </p:spTree>
    <p:extLst>
      <p:ext uri="{BB962C8B-B14F-4D97-AF65-F5344CB8AC3E}">
        <p14:creationId xmlns:p14="http://schemas.microsoft.com/office/powerpoint/2010/main" val="2338612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Espace réservé du texte 56">
            <a:extLst>
              <a:ext uri="{FF2B5EF4-FFF2-40B4-BE49-F238E27FC236}">
                <a16:creationId xmlns:a16="http://schemas.microsoft.com/office/drawing/2014/main" id="{C3E2D4E7-D9CF-80E9-9842-22168A921584}"/>
              </a:ext>
            </a:extLst>
          </p:cNvPr>
          <p:cNvSpPr>
            <a:spLocks noGrp="1"/>
          </p:cNvSpPr>
          <p:nvPr>
            <p:ph type="body" sz="quarter" idx="10"/>
          </p:nvPr>
        </p:nvSpPr>
        <p:spPr/>
        <p:txBody>
          <a:bodyPr/>
          <a:lstStyle/>
          <a:p>
            <a:r>
              <a:rPr lang="fr-FR"/>
              <a:t>Une croissance continue</a:t>
            </a:r>
          </a:p>
        </p:txBody>
      </p:sp>
      <p:sp>
        <p:nvSpPr>
          <p:cNvPr id="36" name="Espace réservé du texte 35">
            <a:extLst>
              <a:ext uri="{FF2B5EF4-FFF2-40B4-BE49-F238E27FC236}">
                <a16:creationId xmlns:a16="http://schemas.microsoft.com/office/drawing/2014/main" id="{EF4BAE01-807F-775A-CC73-2D1332A0D37B}"/>
              </a:ext>
            </a:extLst>
          </p:cNvPr>
          <p:cNvSpPr>
            <a:spLocks noGrp="1"/>
          </p:cNvSpPr>
          <p:nvPr>
            <p:ph type="body" sz="quarter" idx="11"/>
          </p:nvPr>
        </p:nvSpPr>
        <p:spPr/>
        <p:txBody>
          <a:bodyPr/>
          <a:lstStyle/>
          <a:p>
            <a:r>
              <a:rPr lang="fr-FR" b="1">
                <a:solidFill>
                  <a:schemeClr val="tx1">
                    <a:lumMod val="75000"/>
                    <a:lumOff val="25000"/>
                  </a:schemeClr>
                </a:solidFill>
              </a:rPr>
              <a:t>Qui sommes-nous ?</a:t>
            </a:r>
          </a:p>
        </p:txBody>
      </p:sp>
      <p:sp>
        <p:nvSpPr>
          <p:cNvPr id="76" name="Espace réservé du texte 3">
            <a:extLst>
              <a:ext uri="{FF2B5EF4-FFF2-40B4-BE49-F238E27FC236}">
                <a16:creationId xmlns:a16="http://schemas.microsoft.com/office/drawing/2014/main" id="{25EB01AC-7B7C-0E57-9517-F1E4672929D8}"/>
              </a:ext>
            </a:extLst>
          </p:cNvPr>
          <p:cNvSpPr txBox="1">
            <a:spLocks/>
          </p:cNvSpPr>
          <p:nvPr/>
        </p:nvSpPr>
        <p:spPr>
          <a:xfrm>
            <a:off x="1073227" y="1071131"/>
            <a:ext cx="2895600" cy="16266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b="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1" kern="1200">
                <a:solidFill>
                  <a:srgbClr val="F5A24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E5430D"/>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a:p>
        </p:txBody>
      </p:sp>
      <p:grpSp>
        <p:nvGrpSpPr>
          <p:cNvPr id="136" name="Groupe 135">
            <a:extLst>
              <a:ext uri="{FF2B5EF4-FFF2-40B4-BE49-F238E27FC236}">
                <a16:creationId xmlns:a16="http://schemas.microsoft.com/office/drawing/2014/main" id="{D627734E-F240-95D8-DD5F-EF8A46FA5C4D}"/>
              </a:ext>
            </a:extLst>
          </p:cNvPr>
          <p:cNvGrpSpPr/>
          <p:nvPr/>
        </p:nvGrpSpPr>
        <p:grpSpPr>
          <a:xfrm>
            <a:off x="723774" y="2723718"/>
            <a:ext cx="10742303" cy="2650872"/>
            <a:chOff x="723774" y="2723718"/>
            <a:chExt cx="10742303" cy="2650872"/>
          </a:xfrm>
        </p:grpSpPr>
        <p:sp>
          <p:nvSpPr>
            <p:cNvPr id="134" name="Larme 133">
              <a:extLst>
                <a:ext uri="{FF2B5EF4-FFF2-40B4-BE49-F238E27FC236}">
                  <a16:creationId xmlns:a16="http://schemas.microsoft.com/office/drawing/2014/main" id="{7A29A261-712D-FE96-7634-6FD29A5D53DD}"/>
                </a:ext>
              </a:extLst>
            </p:cNvPr>
            <p:cNvSpPr/>
            <p:nvPr/>
          </p:nvSpPr>
          <p:spPr>
            <a:xfrm rot="5400000" flipH="1" flipV="1">
              <a:off x="1764745" y="4339518"/>
              <a:ext cx="1035072" cy="1035072"/>
            </a:xfrm>
            <a:prstGeom prst="teardrop">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4" name="Connecteur droit 83">
              <a:extLst>
                <a:ext uri="{FF2B5EF4-FFF2-40B4-BE49-F238E27FC236}">
                  <a16:creationId xmlns:a16="http://schemas.microsoft.com/office/drawing/2014/main" id="{53162501-E529-8FC8-D4E4-9E292237FB1F}"/>
                </a:ext>
              </a:extLst>
            </p:cNvPr>
            <p:cNvCxnSpPr>
              <a:cxnSpLocks/>
            </p:cNvCxnSpPr>
            <p:nvPr/>
          </p:nvCxnSpPr>
          <p:spPr>
            <a:xfrm>
              <a:off x="1771021" y="3960202"/>
              <a:ext cx="8627544" cy="274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8" name="ZoneTexte 77">
              <a:extLst>
                <a:ext uri="{FF2B5EF4-FFF2-40B4-BE49-F238E27FC236}">
                  <a16:creationId xmlns:a16="http://schemas.microsoft.com/office/drawing/2014/main" id="{081304A5-FECE-3CDA-8F78-85F2EBC2E73E}"/>
                </a:ext>
              </a:extLst>
            </p:cNvPr>
            <p:cNvSpPr txBox="1"/>
            <p:nvPr/>
          </p:nvSpPr>
          <p:spPr>
            <a:xfrm>
              <a:off x="1408177" y="4037268"/>
              <a:ext cx="818129" cy="261610"/>
            </a:xfrm>
            <a:prstGeom prst="rect">
              <a:avLst/>
            </a:prstGeom>
            <a:noFill/>
          </p:spPr>
          <p:txBody>
            <a:bodyPr wrap="square" rtlCol="0">
              <a:spAutoFit/>
            </a:bodyPr>
            <a:lstStyle/>
            <a:p>
              <a:pPr algn="ctr"/>
              <a:r>
                <a:rPr lang="fr-FR" sz="1100" b="1">
                  <a:solidFill>
                    <a:srgbClr val="F5A243"/>
                  </a:solidFill>
                  <a:latin typeface="Arial" panose="020B0604020202020204" pitchFamily="34" charset="0"/>
                  <a:cs typeface="Arial" panose="020B0604020202020204" pitchFamily="34" charset="0"/>
                </a:rPr>
                <a:t>2017</a:t>
              </a:r>
            </a:p>
          </p:txBody>
        </p:sp>
        <p:sp>
          <p:nvSpPr>
            <p:cNvPr id="80" name="ZoneTexte 79">
              <a:extLst>
                <a:ext uri="{FF2B5EF4-FFF2-40B4-BE49-F238E27FC236}">
                  <a16:creationId xmlns:a16="http://schemas.microsoft.com/office/drawing/2014/main" id="{E8A6EDF5-CA29-EE11-647C-3E1038DB72D2}"/>
                </a:ext>
              </a:extLst>
            </p:cNvPr>
            <p:cNvSpPr txBox="1"/>
            <p:nvPr/>
          </p:nvSpPr>
          <p:spPr>
            <a:xfrm>
              <a:off x="4060145" y="4037268"/>
              <a:ext cx="818129" cy="261610"/>
            </a:xfrm>
            <a:prstGeom prst="rect">
              <a:avLst/>
            </a:prstGeom>
            <a:noFill/>
          </p:spPr>
          <p:txBody>
            <a:bodyPr wrap="square" rtlCol="0">
              <a:spAutoFit/>
            </a:bodyPr>
            <a:lstStyle/>
            <a:p>
              <a:pPr algn="ctr"/>
              <a:r>
                <a:rPr lang="fr-FR" sz="1100" b="1">
                  <a:solidFill>
                    <a:srgbClr val="F5A243"/>
                  </a:solidFill>
                  <a:latin typeface="Arial" panose="020B0604020202020204" pitchFamily="34" charset="0"/>
                  <a:cs typeface="Arial" panose="020B0604020202020204" pitchFamily="34" charset="0"/>
                </a:rPr>
                <a:t>2019</a:t>
              </a:r>
            </a:p>
          </p:txBody>
        </p:sp>
        <p:sp>
          <p:nvSpPr>
            <p:cNvPr id="83" name="ZoneTexte 82">
              <a:extLst>
                <a:ext uri="{FF2B5EF4-FFF2-40B4-BE49-F238E27FC236}">
                  <a16:creationId xmlns:a16="http://schemas.microsoft.com/office/drawing/2014/main" id="{320655B5-34F7-16E3-FA59-C23045A14860}"/>
                </a:ext>
              </a:extLst>
            </p:cNvPr>
            <p:cNvSpPr txBox="1"/>
            <p:nvPr/>
          </p:nvSpPr>
          <p:spPr>
            <a:xfrm>
              <a:off x="6898960" y="4037268"/>
              <a:ext cx="1197734" cy="261610"/>
            </a:xfrm>
            <a:prstGeom prst="rect">
              <a:avLst/>
            </a:prstGeom>
            <a:noFill/>
          </p:spPr>
          <p:txBody>
            <a:bodyPr wrap="square" rtlCol="0">
              <a:spAutoFit/>
            </a:bodyPr>
            <a:lstStyle/>
            <a:p>
              <a:pPr algn="ctr"/>
              <a:r>
                <a:rPr lang="fr-FR" sz="1100" b="1">
                  <a:solidFill>
                    <a:srgbClr val="F5A243"/>
                  </a:solidFill>
                  <a:latin typeface="Arial" panose="020B0604020202020204" pitchFamily="34" charset="0"/>
                  <a:cs typeface="Arial" panose="020B0604020202020204" pitchFamily="34" charset="0"/>
                </a:rPr>
                <a:t>2021</a:t>
              </a:r>
            </a:p>
          </p:txBody>
        </p:sp>
        <p:sp>
          <p:nvSpPr>
            <p:cNvPr id="92" name="ZoneTexte 91">
              <a:extLst>
                <a:ext uri="{FF2B5EF4-FFF2-40B4-BE49-F238E27FC236}">
                  <a16:creationId xmlns:a16="http://schemas.microsoft.com/office/drawing/2014/main" id="{D7A99980-C412-12C3-8C68-86A0D952B09D}"/>
                </a:ext>
              </a:extLst>
            </p:cNvPr>
            <p:cNvSpPr txBox="1"/>
            <p:nvPr/>
          </p:nvSpPr>
          <p:spPr>
            <a:xfrm>
              <a:off x="9810809" y="4037268"/>
              <a:ext cx="1197734" cy="261610"/>
            </a:xfrm>
            <a:prstGeom prst="rect">
              <a:avLst/>
            </a:prstGeom>
            <a:noFill/>
          </p:spPr>
          <p:txBody>
            <a:bodyPr wrap="square" rtlCol="0">
              <a:spAutoFit/>
            </a:bodyPr>
            <a:lstStyle/>
            <a:p>
              <a:pPr algn="ctr"/>
              <a:r>
                <a:rPr lang="fr-FR" sz="1100" b="1">
                  <a:solidFill>
                    <a:srgbClr val="F5A243"/>
                  </a:solidFill>
                  <a:latin typeface="Arial" panose="020B0604020202020204" pitchFamily="34" charset="0"/>
                  <a:cs typeface="Arial" panose="020B0604020202020204" pitchFamily="34" charset="0"/>
                </a:rPr>
                <a:t>2023</a:t>
              </a:r>
            </a:p>
          </p:txBody>
        </p:sp>
        <p:sp>
          <p:nvSpPr>
            <p:cNvPr id="14" name="Larme 13">
              <a:extLst>
                <a:ext uri="{FF2B5EF4-FFF2-40B4-BE49-F238E27FC236}">
                  <a16:creationId xmlns:a16="http://schemas.microsoft.com/office/drawing/2014/main" id="{27E353F5-F5EB-7269-AD46-07EA95746C39}"/>
                </a:ext>
              </a:extLst>
            </p:cNvPr>
            <p:cNvSpPr/>
            <p:nvPr/>
          </p:nvSpPr>
          <p:spPr>
            <a:xfrm rot="5400000">
              <a:off x="735948" y="2723718"/>
              <a:ext cx="1035072" cy="1035072"/>
            </a:xfrm>
            <a:prstGeom prst="teardrop">
              <a:avLst/>
            </a:prstGeom>
            <a:solidFill>
              <a:srgbClr val="E84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EA2F06FE-CECF-A65D-D6BE-38787A19D823}"/>
                </a:ext>
              </a:extLst>
            </p:cNvPr>
            <p:cNvSpPr/>
            <p:nvPr/>
          </p:nvSpPr>
          <p:spPr>
            <a:xfrm rot="11145343">
              <a:off x="1718222" y="3922928"/>
              <a:ext cx="105596" cy="105596"/>
            </a:xfrm>
            <a:prstGeom prst="ellipse">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Ellipse 58">
              <a:extLst>
                <a:ext uri="{FF2B5EF4-FFF2-40B4-BE49-F238E27FC236}">
                  <a16:creationId xmlns:a16="http://schemas.microsoft.com/office/drawing/2014/main" id="{43245131-CFC9-DC31-1F2F-C5F34BE510B8}"/>
                </a:ext>
              </a:extLst>
            </p:cNvPr>
            <p:cNvSpPr/>
            <p:nvPr/>
          </p:nvSpPr>
          <p:spPr>
            <a:xfrm rot="11145343">
              <a:off x="4394515" y="3922928"/>
              <a:ext cx="105596" cy="105596"/>
            </a:xfrm>
            <a:prstGeom prst="ellipse">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Ellipse 60">
              <a:extLst>
                <a:ext uri="{FF2B5EF4-FFF2-40B4-BE49-F238E27FC236}">
                  <a16:creationId xmlns:a16="http://schemas.microsoft.com/office/drawing/2014/main" id="{8D7860E3-F66D-AAFB-2D39-957328980E20}"/>
                </a:ext>
              </a:extLst>
            </p:cNvPr>
            <p:cNvSpPr/>
            <p:nvPr/>
          </p:nvSpPr>
          <p:spPr>
            <a:xfrm rot="11145343">
              <a:off x="7426474" y="3922928"/>
              <a:ext cx="105596" cy="105596"/>
            </a:xfrm>
            <a:prstGeom prst="ellipse">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Ellipse 61">
              <a:extLst>
                <a:ext uri="{FF2B5EF4-FFF2-40B4-BE49-F238E27FC236}">
                  <a16:creationId xmlns:a16="http://schemas.microsoft.com/office/drawing/2014/main" id="{301835FC-34F1-0B39-5456-801175695A8A}"/>
                </a:ext>
              </a:extLst>
            </p:cNvPr>
            <p:cNvSpPr/>
            <p:nvPr/>
          </p:nvSpPr>
          <p:spPr>
            <a:xfrm rot="11145343">
              <a:off x="10347743" y="3922928"/>
              <a:ext cx="105596" cy="105596"/>
            </a:xfrm>
            <a:prstGeom prst="ellipse">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Larme 63">
              <a:extLst>
                <a:ext uri="{FF2B5EF4-FFF2-40B4-BE49-F238E27FC236}">
                  <a16:creationId xmlns:a16="http://schemas.microsoft.com/office/drawing/2014/main" id="{827C8AB6-1CFC-CCCD-04A1-15C2E65B1B32}"/>
                </a:ext>
              </a:extLst>
            </p:cNvPr>
            <p:cNvSpPr/>
            <p:nvPr/>
          </p:nvSpPr>
          <p:spPr>
            <a:xfrm rot="5400000">
              <a:off x="3411913" y="2723718"/>
              <a:ext cx="1035072" cy="1035072"/>
            </a:xfrm>
            <a:prstGeom prst="teardrop">
              <a:avLst/>
            </a:prstGeom>
            <a:solidFill>
              <a:srgbClr val="E84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Larme 64">
              <a:extLst>
                <a:ext uri="{FF2B5EF4-FFF2-40B4-BE49-F238E27FC236}">
                  <a16:creationId xmlns:a16="http://schemas.microsoft.com/office/drawing/2014/main" id="{6C39BFA1-3ACE-ECA9-2C81-3A665C7F37B3}"/>
                </a:ext>
              </a:extLst>
            </p:cNvPr>
            <p:cNvSpPr/>
            <p:nvPr/>
          </p:nvSpPr>
          <p:spPr>
            <a:xfrm rot="5400000">
              <a:off x="6450948" y="2723718"/>
              <a:ext cx="1035072" cy="1035072"/>
            </a:xfrm>
            <a:prstGeom prst="teardrop">
              <a:avLst/>
            </a:prstGeom>
            <a:solidFill>
              <a:srgbClr val="E84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Larme 65">
              <a:extLst>
                <a:ext uri="{FF2B5EF4-FFF2-40B4-BE49-F238E27FC236}">
                  <a16:creationId xmlns:a16="http://schemas.microsoft.com/office/drawing/2014/main" id="{1EA8AA1F-9BCF-2E2F-FBAE-58BEEA276ABC}"/>
                </a:ext>
              </a:extLst>
            </p:cNvPr>
            <p:cNvSpPr/>
            <p:nvPr/>
          </p:nvSpPr>
          <p:spPr>
            <a:xfrm rot="5400000">
              <a:off x="9368960" y="2723718"/>
              <a:ext cx="1035072" cy="1035072"/>
            </a:xfrm>
            <a:prstGeom prst="teardrop">
              <a:avLst/>
            </a:prstGeom>
            <a:solidFill>
              <a:srgbClr val="E84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Larme 66">
              <a:extLst>
                <a:ext uri="{FF2B5EF4-FFF2-40B4-BE49-F238E27FC236}">
                  <a16:creationId xmlns:a16="http://schemas.microsoft.com/office/drawing/2014/main" id="{DF6EA105-BDCE-1CD7-BF2F-F75D9C54BAFC}"/>
                </a:ext>
              </a:extLst>
            </p:cNvPr>
            <p:cNvSpPr/>
            <p:nvPr/>
          </p:nvSpPr>
          <p:spPr>
            <a:xfrm rot="5400000" flipH="1" flipV="1">
              <a:off x="4446985" y="4339518"/>
              <a:ext cx="1035072" cy="1035072"/>
            </a:xfrm>
            <a:prstGeom prst="teardrop">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ED003480-149E-6E11-52B1-4612DAD9E479}"/>
                </a:ext>
              </a:extLst>
            </p:cNvPr>
            <p:cNvSpPr txBox="1"/>
            <p:nvPr/>
          </p:nvSpPr>
          <p:spPr>
            <a:xfrm>
              <a:off x="4327757" y="4600689"/>
              <a:ext cx="1232008" cy="438582"/>
            </a:xfrm>
            <a:prstGeom prst="rect">
              <a:avLst/>
            </a:prstGeom>
            <a:noFill/>
          </p:spPr>
          <p:txBody>
            <a:bodyPr wrap="square" rtlCol="0">
              <a:spAutoFit/>
            </a:bodyPr>
            <a:lstStyle/>
            <a:p>
              <a:pPr algn="ctr"/>
              <a:r>
                <a:rPr lang="fr-FR" sz="1200" b="1">
                  <a:solidFill>
                    <a:schemeClr val="bg1"/>
                  </a:solidFill>
                  <a:latin typeface="Arial" panose="020B0604020202020204" pitchFamily="34" charset="0"/>
                  <a:cs typeface="Arial" panose="020B0604020202020204" pitchFamily="34" charset="0"/>
                </a:rPr>
                <a:t>6 503</a:t>
              </a:r>
            </a:p>
            <a:p>
              <a:pPr algn="ctr"/>
              <a:r>
                <a:rPr lang="fr-FR" sz="1050">
                  <a:solidFill>
                    <a:schemeClr val="bg1"/>
                  </a:solidFill>
                  <a:latin typeface="Arial" panose="020B0604020202020204" pitchFamily="34" charset="0"/>
                  <a:cs typeface="Arial" panose="020B0604020202020204" pitchFamily="34" charset="0"/>
                </a:rPr>
                <a:t>Collaborateurs</a:t>
              </a:r>
            </a:p>
          </p:txBody>
        </p:sp>
        <p:sp>
          <p:nvSpPr>
            <p:cNvPr id="77" name="ZoneTexte 76">
              <a:extLst>
                <a:ext uri="{FF2B5EF4-FFF2-40B4-BE49-F238E27FC236}">
                  <a16:creationId xmlns:a16="http://schemas.microsoft.com/office/drawing/2014/main" id="{FF3F5411-B105-19E9-4C04-0E2027010866}"/>
                </a:ext>
              </a:extLst>
            </p:cNvPr>
            <p:cNvSpPr txBox="1"/>
            <p:nvPr/>
          </p:nvSpPr>
          <p:spPr>
            <a:xfrm>
              <a:off x="9368961" y="2878864"/>
              <a:ext cx="1029604" cy="600164"/>
            </a:xfrm>
            <a:prstGeom prst="rect">
              <a:avLst/>
            </a:prstGeom>
            <a:noFill/>
          </p:spPr>
          <p:txBody>
            <a:bodyPr wrap="square" rtlCol="0">
              <a:spAutoFit/>
            </a:bodyPr>
            <a:lstStyle/>
            <a:p>
              <a:pPr algn="ctr"/>
              <a:r>
                <a:rPr lang="fr-FR" sz="1200" b="1">
                  <a:solidFill>
                    <a:schemeClr val="bg1"/>
                  </a:solidFill>
                  <a:latin typeface="Arial" panose="020B0604020202020204" pitchFamily="34" charset="0"/>
                  <a:cs typeface="Arial" panose="020B0604020202020204" pitchFamily="34" charset="0"/>
                </a:rPr>
                <a:t>534,1 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CA Groupe</a:t>
              </a:r>
            </a:p>
            <a:p>
              <a:pPr algn="ctr"/>
              <a:endParaRPr lang="fr-FR" sz="1200" b="1">
                <a:solidFill>
                  <a:schemeClr val="bg1"/>
                </a:solidFill>
                <a:latin typeface="Arial" panose="020B0604020202020204" pitchFamily="34" charset="0"/>
                <a:cs typeface="Arial" panose="020B0604020202020204" pitchFamily="34" charset="0"/>
              </a:endParaRPr>
            </a:p>
          </p:txBody>
        </p:sp>
        <p:sp>
          <p:nvSpPr>
            <p:cNvPr id="69" name="ZoneTexte 68">
              <a:extLst>
                <a:ext uri="{FF2B5EF4-FFF2-40B4-BE49-F238E27FC236}">
                  <a16:creationId xmlns:a16="http://schemas.microsoft.com/office/drawing/2014/main" id="{03908F25-06F8-1DCC-5A14-3D9A35EB2721}"/>
                </a:ext>
              </a:extLst>
            </p:cNvPr>
            <p:cNvSpPr txBox="1"/>
            <p:nvPr/>
          </p:nvSpPr>
          <p:spPr>
            <a:xfrm>
              <a:off x="9529239" y="3276310"/>
              <a:ext cx="860139" cy="369332"/>
            </a:xfrm>
            <a:prstGeom prst="rect">
              <a:avLst/>
            </a:prstGeom>
            <a:noFill/>
          </p:spPr>
          <p:txBody>
            <a:bodyPr wrap="square" rtlCol="0">
              <a:spAutoFit/>
            </a:bodyPr>
            <a:lstStyle/>
            <a:p>
              <a:pPr algn="ctr"/>
              <a:r>
                <a:rPr lang="fr-FR" sz="900">
                  <a:solidFill>
                    <a:schemeClr val="bg1"/>
                  </a:solidFill>
                  <a:latin typeface="Arial" panose="020B0604020202020204" pitchFamily="34" charset="0"/>
                  <a:cs typeface="Arial" panose="020B0604020202020204" pitchFamily="34" charset="0"/>
                </a:rPr>
                <a:t>280,5 M€</a:t>
              </a:r>
            </a:p>
            <a:p>
              <a:pPr algn="ctr"/>
              <a:r>
                <a:rPr lang="fr-FR" sz="900">
                  <a:solidFill>
                    <a:schemeClr val="bg1"/>
                  </a:solidFill>
                  <a:latin typeface="Arial" panose="020B0604020202020204" pitchFamily="34" charset="0"/>
                  <a:cs typeface="Arial" panose="020B0604020202020204" pitchFamily="34" charset="0"/>
                </a:rPr>
                <a:t>CA France</a:t>
              </a:r>
            </a:p>
          </p:txBody>
        </p:sp>
        <p:sp>
          <p:nvSpPr>
            <p:cNvPr id="88" name="Larme 87">
              <a:extLst>
                <a:ext uri="{FF2B5EF4-FFF2-40B4-BE49-F238E27FC236}">
                  <a16:creationId xmlns:a16="http://schemas.microsoft.com/office/drawing/2014/main" id="{066B8C31-0C8D-0B7B-6ADA-764A16C14EF8}"/>
                </a:ext>
              </a:extLst>
            </p:cNvPr>
            <p:cNvSpPr/>
            <p:nvPr/>
          </p:nvSpPr>
          <p:spPr>
            <a:xfrm rot="5400000" flipH="1" flipV="1">
              <a:off x="7484825" y="4339518"/>
              <a:ext cx="1035072" cy="1035072"/>
            </a:xfrm>
            <a:prstGeom prst="teardrop">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ZoneTexte 59">
              <a:extLst>
                <a:ext uri="{FF2B5EF4-FFF2-40B4-BE49-F238E27FC236}">
                  <a16:creationId xmlns:a16="http://schemas.microsoft.com/office/drawing/2014/main" id="{E66BA125-0E66-E7AB-8E26-74D062B53A67}"/>
                </a:ext>
              </a:extLst>
            </p:cNvPr>
            <p:cNvSpPr txBox="1"/>
            <p:nvPr/>
          </p:nvSpPr>
          <p:spPr>
            <a:xfrm>
              <a:off x="7464505" y="4600689"/>
              <a:ext cx="1085652" cy="438582"/>
            </a:xfrm>
            <a:prstGeom prst="rect">
              <a:avLst/>
            </a:prstGeom>
            <a:noFill/>
          </p:spPr>
          <p:txBody>
            <a:bodyPr wrap="square" rtlCol="0">
              <a:spAutoFit/>
            </a:bodyPr>
            <a:lstStyle/>
            <a:p>
              <a:pPr algn="ctr"/>
              <a:r>
                <a:rPr lang="fr-FR" sz="1200" b="1">
                  <a:solidFill>
                    <a:schemeClr val="bg1"/>
                  </a:solidFill>
                  <a:latin typeface="Arial" panose="020B0604020202020204" pitchFamily="34" charset="0"/>
                  <a:cs typeface="Arial" panose="020B0604020202020204" pitchFamily="34" charset="0"/>
                </a:rPr>
                <a:t>7 306</a:t>
              </a:r>
            </a:p>
            <a:p>
              <a:pPr algn="ctr"/>
              <a:r>
                <a:rPr lang="fr-FR" sz="1050">
                  <a:solidFill>
                    <a:schemeClr val="bg1"/>
                  </a:solidFill>
                  <a:latin typeface="Arial" panose="020B0604020202020204" pitchFamily="34" charset="0"/>
                  <a:cs typeface="Arial" panose="020B0604020202020204" pitchFamily="34" charset="0"/>
                </a:rPr>
                <a:t>Collaborateurs</a:t>
              </a:r>
            </a:p>
          </p:txBody>
        </p:sp>
        <p:sp>
          <p:nvSpPr>
            <p:cNvPr id="89" name="ZoneTexte 88">
              <a:extLst>
                <a:ext uri="{FF2B5EF4-FFF2-40B4-BE49-F238E27FC236}">
                  <a16:creationId xmlns:a16="http://schemas.microsoft.com/office/drawing/2014/main" id="{31698B26-EF53-035F-DAD0-F708549C17A0}"/>
                </a:ext>
              </a:extLst>
            </p:cNvPr>
            <p:cNvSpPr txBox="1"/>
            <p:nvPr/>
          </p:nvSpPr>
          <p:spPr>
            <a:xfrm>
              <a:off x="6453682" y="2893070"/>
              <a:ext cx="1029604" cy="600164"/>
            </a:xfrm>
            <a:prstGeom prst="rect">
              <a:avLst/>
            </a:prstGeom>
            <a:noFill/>
          </p:spPr>
          <p:txBody>
            <a:bodyPr wrap="square" rtlCol="0">
              <a:spAutoFit/>
            </a:bodyPr>
            <a:lstStyle/>
            <a:p>
              <a:pPr algn="ctr"/>
              <a:r>
                <a:rPr lang="fr-FR" sz="1200" b="1">
                  <a:solidFill>
                    <a:schemeClr val="bg1"/>
                  </a:solidFill>
                  <a:latin typeface="Arial" panose="020B0604020202020204" pitchFamily="34" charset="0"/>
                  <a:cs typeface="Arial" panose="020B0604020202020204" pitchFamily="34" charset="0"/>
                </a:rPr>
                <a:t>470,6 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CA Groupe</a:t>
              </a:r>
            </a:p>
            <a:p>
              <a:pPr algn="ctr"/>
              <a:endParaRPr lang="fr-FR" sz="1200" b="1">
                <a:solidFill>
                  <a:schemeClr val="bg1"/>
                </a:solidFill>
                <a:latin typeface="Arial" panose="020B0604020202020204" pitchFamily="34" charset="0"/>
                <a:cs typeface="Arial" panose="020B0604020202020204" pitchFamily="34" charset="0"/>
              </a:endParaRPr>
            </a:p>
          </p:txBody>
        </p:sp>
        <p:sp>
          <p:nvSpPr>
            <p:cNvPr id="90" name="ZoneTexte 89">
              <a:extLst>
                <a:ext uri="{FF2B5EF4-FFF2-40B4-BE49-F238E27FC236}">
                  <a16:creationId xmlns:a16="http://schemas.microsoft.com/office/drawing/2014/main" id="{DE336414-F2E1-6E2B-2DF1-DD674BA90D1C}"/>
                </a:ext>
              </a:extLst>
            </p:cNvPr>
            <p:cNvSpPr txBox="1"/>
            <p:nvPr/>
          </p:nvSpPr>
          <p:spPr>
            <a:xfrm>
              <a:off x="6613319" y="3276310"/>
              <a:ext cx="860139" cy="369332"/>
            </a:xfrm>
            <a:prstGeom prst="rect">
              <a:avLst/>
            </a:prstGeom>
            <a:noFill/>
          </p:spPr>
          <p:txBody>
            <a:bodyPr wrap="square" rtlCol="0">
              <a:spAutoFit/>
            </a:bodyPr>
            <a:lstStyle/>
            <a:p>
              <a:pPr algn="ctr"/>
              <a:r>
                <a:rPr lang="fr-FR" sz="900">
                  <a:solidFill>
                    <a:schemeClr val="bg1"/>
                  </a:solidFill>
                  <a:latin typeface="Arial" panose="020B0604020202020204" pitchFamily="34" charset="0"/>
                  <a:cs typeface="Arial" panose="020B0604020202020204" pitchFamily="34" charset="0"/>
                </a:rPr>
                <a:t>237,1 M€</a:t>
              </a:r>
            </a:p>
            <a:p>
              <a:pPr algn="ctr"/>
              <a:r>
                <a:rPr lang="fr-FR" sz="900">
                  <a:solidFill>
                    <a:schemeClr val="bg1"/>
                  </a:solidFill>
                  <a:latin typeface="Arial" panose="020B0604020202020204" pitchFamily="34" charset="0"/>
                  <a:cs typeface="Arial" panose="020B0604020202020204" pitchFamily="34" charset="0"/>
                </a:rPr>
                <a:t>CA France</a:t>
              </a:r>
            </a:p>
          </p:txBody>
        </p:sp>
        <p:sp>
          <p:nvSpPr>
            <p:cNvPr id="91" name="ZoneTexte 90">
              <a:extLst>
                <a:ext uri="{FF2B5EF4-FFF2-40B4-BE49-F238E27FC236}">
                  <a16:creationId xmlns:a16="http://schemas.microsoft.com/office/drawing/2014/main" id="{A1DEA6D6-8C11-97F6-4097-506755A9DE33}"/>
                </a:ext>
              </a:extLst>
            </p:cNvPr>
            <p:cNvSpPr txBox="1"/>
            <p:nvPr/>
          </p:nvSpPr>
          <p:spPr>
            <a:xfrm>
              <a:off x="3439605" y="2868848"/>
              <a:ext cx="1029604" cy="600164"/>
            </a:xfrm>
            <a:prstGeom prst="rect">
              <a:avLst/>
            </a:prstGeom>
            <a:noFill/>
          </p:spPr>
          <p:txBody>
            <a:bodyPr wrap="square" rtlCol="0">
              <a:spAutoFit/>
            </a:bodyPr>
            <a:lstStyle/>
            <a:p>
              <a:pPr algn="ctr"/>
              <a:r>
                <a:rPr lang="fr-FR" sz="1200" b="1">
                  <a:solidFill>
                    <a:schemeClr val="bg1"/>
                  </a:solidFill>
                  <a:latin typeface="Arial" panose="020B0604020202020204" pitchFamily="34" charset="0"/>
                  <a:cs typeface="Arial" panose="020B0604020202020204" pitchFamily="34" charset="0"/>
                </a:rPr>
                <a:t>417,8 M€</a:t>
              </a:r>
            </a:p>
            <a:p>
              <a:pPr algn="ctr"/>
              <a:r>
                <a:rPr lang="fr-FR" sz="900" b="1">
                  <a:solidFill>
                    <a:schemeClr val="bg1"/>
                  </a:solidFill>
                  <a:latin typeface="Arial" panose="020B0604020202020204" pitchFamily="34" charset="0"/>
                  <a:cs typeface="Arial" panose="020B0604020202020204" pitchFamily="34" charset="0"/>
                </a:rPr>
                <a:t>CA Groupe</a:t>
              </a:r>
            </a:p>
            <a:p>
              <a:pPr algn="ctr"/>
              <a:endParaRPr lang="fr-FR" sz="1200" b="1">
                <a:solidFill>
                  <a:schemeClr val="bg1"/>
                </a:solidFill>
                <a:latin typeface="Arial" panose="020B0604020202020204" pitchFamily="34" charset="0"/>
                <a:cs typeface="Arial" panose="020B0604020202020204" pitchFamily="34" charset="0"/>
              </a:endParaRPr>
            </a:p>
          </p:txBody>
        </p:sp>
        <p:sp>
          <p:nvSpPr>
            <p:cNvPr id="97" name="ZoneTexte 96">
              <a:extLst>
                <a:ext uri="{FF2B5EF4-FFF2-40B4-BE49-F238E27FC236}">
                  <a16:creationId xmlns:a16="http://schemas.microsoft.com/office/drawing/2014/main" id="{55EA65FA-B981-3500-7F07-F7003D79661F}"/>
                </a:ext>
              </a:extLst>
            </p:cNvPr>
            <p:cNvSpPr txBox="1"/>
            <p:nvPr/>
          </p:nvSpPr>
          <p:spPr>
            <a:xfrm>
              <a:off x="3575479" y="3276310"/>
              <a:ext cx="860139" cy="369332"/>
            </a:xfrm>
            <a:prstGeom prst="rect">
              <a:avLst/>
            </a:prstGeom>
            <a:noFill/>
          </p:spPr>
          <p:txBody>
            <a:bodyPr wrap="square" rtlCol="0">
              <a:spAutoFit/>
            </a:bodyPr>
            <a:lstStyle/>
            <a:p>
              <a:pPr algn="ctr"/>
              <a:r>
                <a:rPr lang="fr-FR" sz="900">
                  <a:solidFill>
                    <a:schemeClr val="bg1"/>
                  </a:solidFill>
                  <a:latin typeface="Arial" panose="020B0604020202020204" pitchFamily="34" charset="0"/>
                  <a:cs typeface="Arial" panose="020B0604020202020204" pitchFamily="34" charset="0"/>
                </a:rPr>
                <a:t>213,7 M€</a:t>
              </a:r>
            </a:p>
            <a:p>
              <a:pPr algn="ctr"/>
              <a:r>
                <a:rPr lang="fr-FR" sz="900">
                  <a:solidFill>
                    <a:schemeClr val="bg1"/>
                  </a:solidFill>
                  <a:latin typeface="Arial" panose="020B0604020202020204" pitchFamily="34" charset="0"/>
                  <a:cs typeface="Arial" panose="020B0604020202020204" pitchFamily="34" charset="0"/>
                </a:rPr>
                <a:t>CA France</a:t>
              </a:r>
            </a:p>
          </p:txBody>
        </p:sp>
        <p:sp>
          <p:nvSpPr>
            <p:cNvPr id="130" name="ZoneTexte 129">
              <a:extLst>
                <a:ext uri="{FF2B5EF4-FFF2-40B4-BE49-F238E27FC236}">
                  <a16:creationId xmlns:a16="http://schemas.microsoft.com/office/drawing/2014/main" id="{1FAC3647-8039-DD9C-D647-B2C08AC2F14A}"/>
                </a:ext>
              </a:extLst>
            </p:cNvPr>
            <p:cNvSpPr txBox="1"/>
            <p:nvPr/>
          </p:nvSpPr>
          <p:spPr>
            <a:xfrm>
              <a:off x="723774" y="2868418"/>
              <a:ext cx="1029604" cy="415498"/>
            </a:xfrm>
            <a:prstGeom prst="rect">
              <a:avLst/>
            </a:prstGeom>
            <a:noFill/>
          </p:spPr>
          <p:txBody>
            <a:bodyPr wrap="square" rtlCol="0">
              <a:spAutoFit/>
            </a:bodyPr>
            <a:lstStyle/>
            <a:p>
              <a:pPr algn="ctr"/>
              <a:r>
                <a:rPr lang="fr-FR" sz="1200" b="1">
                  <a:solidFill>
                    <a:schemeClr val="bg1"/>
                  </a:solidFill>
                  <a:latin typeface="Arial" panose="020B0604020202020204" pitchFamily="34" charset="0"/>
                  <a:cs typeface="Arial" panose="020B0604020202020204" pitchFamily="34" charset="0"/>
                </a:rPr>
                <a:t>353,6 M€</a:t>
              </a:r>
            </a:p>
            <a:p>
              <a:pPr algn="ctr"/>
              <a:r>
                <a:rPr lang="fr-FR" sz="900" b="1">
                  <a:solidFill>
                    <a:schemeClr val="bg1"/>
                  </a:solidFill>
                  <a:latin typeface="Arial" panose="020B0604020202020204" pitchFamily="34" charset="0"/>
                  <a:cs typeface="Arial" panose="020B0604020202020204" pitchFamily="34" charset="0"/>
                </a:rPr>
                <a:t>CA Groupe</a:t>
              </a:r>
            </a:p>
          </p:txBody>
        </p:sp>
        <p:sp>
          <p:nvSpPr>
            <p:cNvPr id="131" name="ZoneTexte 130">
              <a:extLst>
                <a:ext uri="{FF2B5EF4-FFF2-40B4-BE49-F238E27FC236}">
                  <a16:creationId xmlns:a16="http://schemas.microsoft.com/office/drawing/2014/main" id="{BC28094D-32A2-3958-3502-1600BC60C1B5}"/>
                </a:ext>
              </a:extLst>
            </p:cNvPr>
            <p:cNvSpPr txBox="1"/>
            <p:nvPr/>
          </p:nvSpPr>
          <p:spPr>
            <a:xfrm>
              <a:off x="893239" y="3276310"/>
              <a:ext cx="860139" cy="369332"/>
            </a:xfrm>
            <a:prstGeom prst="rect">
              <a:avLst/>
            </a:prstGeom>
            <a:noFill/>
          </p:spPr>
          <p:txBody>
            <a:bodyPr wrap="square" rtlCol="0">
              <a:spAutoFit/>
            </a:bodyPr>
            <a:lstStyle/>
            <a:p>
              <a:pPr algn="ctr"/>
              <a:r>
                <a:rPr lang="fr-FR" sz="900">
                  <a:solidFill>
                    <a:schemeClr val="bg1"/>
                  </a:solidFill>
                  <a:latin typeface="Arial" panose="020B0604020202020204" pitchFamily="34" charset="0"/>
                  <a:cs typeface="Arial" panose="020B0604020202020204" pitchFamily="34" charset="0"/>
                </a:rPr>
                <a:t>187,9 M€</a:t>
              </a:r>
            </a:p>
            <a:p>
              <a:pPr algn="ctr"/>
              <a:r>
                <a:rPr lang="fr-FR" sz="900">
                  <a:solidFill>
                    <a:schemeClr val="bg1"/>
                  </a:solidFill>
                  <a:latin typeface="Arial" panose="020B0604020202020204" pitchFamily="34" charset="0"/>
                  <a:cs typeface="Arial" panose="020B0604020202020204" pitchFamily="34" charset="0"/>
                </a:rPr>
                <a:t>CA France</a:t>
              </a:r>
            </a:p>
          </p:txBody>
        </p:sp>
        <p:sp>
          <p:nvSpPr>
            <p:cNvPr id="132" name="Larme 131">
              <a:extLst>
                <a:ext uri="{FF2B5EF4-FFF2-40B4-BE49-F238E27FC236}">
                  <a16:creationId xmlns:a16="http://schemas.microsoft.com/office/drawing/2014/main" id="{91D47B3E-BDE3-8201-AFD1-3B210EC04734}"/>
                </a:ext>
              </a:extLst>
            </p:cNvPr>
            <p:cNvSpPr/>
            <p:nvPr/>
          </p:nvSpPr>
          <p:spPr>
            <a:xfrm rot="5400000" flipH="1" flipV="1">
              <a:off x="10400745" y="4339518"/>
              <a:ext cx="1035072" cy="1035072"/>
            </a:xfrm>
            <a:prstGeom prst="teardrop">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3" name="ZoneTexte 132">
              <a:extLst>
                <a:ext uri="{FF2B5EF4-FFF2-40B4-BE49-F238E27FC236}">
                  <a16:creationId xmlns:a16="http://schemas.microsoft.com/office/drawing/2014/main" id="{D53D0BE8-3A29-31EA-E439-2D8513F85ABE}"/>
                </a:ext>
              </a:extLst>
            </p:cNvPr>
            <p:cNvSpPr txBox="1"/>
            <p:nvPr/>
          </p:nvSpPr>
          <p:spPr>
            <a:xfrm>
              <a:off x="10380425" y="4600689"/>
              <a:ext cx="1085652" cy="438582"/>
            </a:xfrm>
            <a:prstGeom prst="rect">
              <a:avLst/>
            </a:prstGeom>
            <a:noFill/>
          </p:spPr>
          <p:txBody>
            <a:bodyPr wrap="square" rtlCol="0">
              <a:spAutoFit/>
            </a:bodyPr>
            <a:lstStyle/>
            <a:p>
              <a:pPr algn="ctr"/>
              <a:r>
                <a:rPr lang="fr-FR" sz="1200" b="1">
                  <a:solidFill>
                    <a:schemeClr val="bg1"/>
                  </a:solidFill>
                  <a:latin typeface="Arial" panose="020B0604020202020204" pitchFamily="34" charset="0"/>
                  <a:cs typeface="Arial" panose="020B0604020202020204" pitchFamily="34" charset="0"/>
                </a:rPr>
                <a:t>7 779</a:t>
              </a:r>
            </a:p>
            <a:p>
              <a:pPr algn="ctr"/>
              <a:r>
                <a:rPr lang="fr-FR" sz="1050">
                  <a:solidFill>
                    <a:schemeClr val="bg1"/>
                  </a:solidFill>
                  <a:latin typeface="Arial" panose="020B0604020202020204" pitchFamily="34" charset="0"/>
                  <a:cs typeface="Arial" panose="020B0604020202020204" pitchFamily="34" charset="0"/>
                </a:rPr>
                <a:t>Collaborateurs</a:t>
              </a:r>
            </a:p>
          </p:txBody>
        </p:sp>
        <p:sp>
          <p:nvSpPr>
            <p:cNvPr id="135" name="ZoneTexte 134">
              <a:extLst>
                <a:ext uri="{FF2B5EF4-FFF2-40B4-BE49-F238E27FC236}">
                  <a16:creationId xmlns:a16="http://schemas.microsoft.com/office/drawing/2014/main" id="{F3A79D5C-F04F-F78F-7CCD-BC29A23581B8}"/>
                </a:ext>
              </a:extLst>
            </p:cNvPr>
            <p:cNvSpPr txBox="1"/>
            <p:nvPr/>
          </p:nvSpPr>
          <p:spPr>
            <a:xfrm>
              <a:off x="1675997" y="4643008"/>
              <a:ext cx="1232008" cy="438582"/>
            </a:xfrm>
            <a:prstGeom prst="rect">
              <a:avLst/>
            </a:prstGeom>
            <a:noFill/>
          </p:spPr>
          <p:txBody>
            <a:bodyPr wrap="square" rtlCol="0">
              <a:spAutoFit/>
            </a:bodyPr>
            <a:lstStyle/>
            <a:p>
              <a:pPr algn="ctr"/>
              <a:r>
                <a:rPr lang="fr-FR" sz="1200" b="1">
                  <a:solidFill>
                    <a:schemeClr val="bg1"/>
                  </a:solidFill>
                  <a:latin typeface="Arial" panose="020B0604020202020204" pitchFamily="34" charset="0"/>
                  <a:cs typeface="Arial" panose="020B0604020202020204" pitchFamily="34" charset="0"/>
                </a:rPr>
                <a:t>5 848</a:t>
              </a:r>
            </a:p>
            <a:p>
              <a:pPr algn="ctr"/>
              <a:r>
                <a:rPr lang="fr-FR" sz="1050">
                  <a:solidFill>
                    <a:schemeClr val="bg1"/>
                  </a:solidFill>
                  <a:latin typeface="Arial" panose="020B0604020202020204" pitchFamily="34" charset="0"/>
                  <a:cs typeface="Arial" panose="020B0604020202020204" pitchFamily="34" charset="0"/>
                </a:rPr>
                <a:t>Collaborateurs</a:t>
              </a:r>
            </a:p>
          </p:txBody>
        </p:sp>
      </p:grpSp>
      <p:sp>
        <p:nvSpPr>
          <p:cNvPr id="137" name="TextBox 30">
            <a:extLst>
              <a:ext uri="{FF2B5EF4-FFF2-40B4-BE49-F238E27FC236}">
                <a16:creationId xmlns:a16="http://schemas.microsoft.com/office/drawing/2014/main" id="{0BAC634F-5CFA-86C1-F5DF-3A9D144F778F}"/>
              </a:ext>
            </a:extLst>
          </p:cNvPr>
          <p:cNvSpPr txBox="1"/>
          <p:nvPr/>
        </p:nvSpPr>
        <p:spPr>
          <a:xfrm>
            <a:off x="376774" y="1316386"/>
            <a:ext cx="5790346" cy="340519"/>
          </a:xfrm>
          <a:prstGeom prst="roundRect">
            <a:avLst/>
          </a:prstGeom>
          <a:noFill/>
          <a:ln>
            <a:solidFill>
              <a:srgbClr val="F5A243"/>
            </a:solidFill>
          </a:ln>
        </p:spPr>
        <p:txBody>
          <a:bodyPr wrap="square" rtlCol="0">
            <a:spAutoFit/>
          </a:bodyPr>
          <a:lstStyle/>
          <a:p>
            <a:pPr>
              <a:spcAft>
                <a:spcPts val="100"/>
              </a:spcAft>
            </a:pPr>
            <a:r>
              <a:rPr lang="fr-FR" sz="1400" b="1">
                <a:latin typeface="Arial" panose="020B0604020202020204" pitchFamily="34" charset="0"/>
                <a:cs typeface="Arial" panose="020B0604020202020204" pitchFamily="34" charset="0"/>
              </a:rPr>
              <a:t>Évolution des </a:t>
            </a:r>
            <a:r>
              <a:rPr lang="fr-FR" sz="1400" b="1">
                <a:solidFill>
                  <a:srgbClr val="E5430D"/>
                </a:solidFill>
                <a:latin typeface="Arial" panose="020B0604020202020204" pitchFamily="34" charset="0"/>
                <a:cs typeface="Arial" panose="020B0604020202020204" pitchFamily="34" charset="0"/>
              </a:rPr>
              <a:t>effectifs</a:t>
            </a:r>
            <a:r>
              <a:rPr lang="fr-FR" sz="1400" b="1">
                <a:latin typeface="Arial" panose="020B0604020202020204" pitchFamily="34" charset="0"/>
                <a:cs typeface="Arial" panose="020B0604020202020204" pitchFamily="34" charset="0"/>
              </a:rPr>
              <a:t> et des </a:t>
            </a:r>
            <a:r>
              <a:rPr lang="fr-FR" sz="1400" b="1">
                <a:solidFill>
                  <a:srgbClr val="E5430D"/>
                </a:solidFill>
                <a:latin typeface="Arial" panose="020B0604020202020204" pitchFamily="34" charset="0"/>
                <a:cs typeface="Arial" panose="020B0604020202020204" pitchFamily="34" charset="0"/>
              </a:rPr>
              <a:t>chiffres d’affaires </a:t>
            </a:r>
            <a:r>
              <a:rPr lang="fr-FR" sz="1400" b="1">
                <a:latin typeface="Arial" panose="020B0604020202020204" pitchFamily="34" charset="0"/>
                <a:cs typeface="Arial" panose="020B0604020202020204" pitchFamily="34" charset="0"/>
              </a:rPr>
              <a:t>du groupe </a:t>
            </a:r>
            <a:r>
              <a:rPr lang="fr-FR" sz="1400" b="1" err="1">
                <a:latin typeface="Arial" panose="020B0604020202020204" pitchFamily="34" charset="0"/>
                <a:cs typeface="Arial" panose="020B0604020202020204" pitchFamily="34" charset="0"/>
              </a:rPr>
              <a:t>Aubay</a:t>
            </a:r>
            <a:endParaRPr lang="fr-FR" sz="1400" b="1">
              <a:latin typeface="Arial" panose="020B0604020202020204" pitchFamily="34" charset="0"/>
              <a:cs typeface="Arial" panose="020B0604020202020204" pitchFamily="34" charset="0"/>
            </a:endParaRPr>
          </a:p>
        </p:txBody>
      </p:sp>
      <p:pic>
        <p:nvPicPr>
          <p:cNvPr id="3" name="Image 2">
            <a:extLst>
              <a:ext uri="{FF2B5EF4-FFF2-40B4-BE49-F238E27FC236}">
                <a16:creationId xmlns:a16="http://schemas.microsoft.com/office/drawing/2014/main" id="{141F4094-7A47-4D18-5088-C424D91B24B6}"/>
              </a:ext>
            </a:extLst>
          </p:cNvPr>
          <p:cNvPicPr>
            <a:picLocks noChangeAspect="1"/>
          </p:cNvPicPr>
          <p:nvPr/>
        </p:nvPicPr>
        <p:blipFill>
          <a:blip r:embed="rId2" cstate="screen">
            <a:biLevel thresh="25000"/>
            <a:extLst>
              <a:ext uri="{28A0092B-C50C-407E-A947-70E740481C1C}">
                <a14:useLocalDpi xmlns:a14="http://schemas.microsoft.com/office/drawing/2010/main"/>
              </a:ext>
            </a:extLst>
          </a:blip>
          <a:stretch>
            <a:fillRect/>
          </a:stretch>
        </p:blipFill>
        <p:spPr>
          <a:xfrm>
            <a:off x="1781345" y="4354510"/>
            <a:ext cx="261172" cy="287290"/>
          </a:xfrm>
          <a:prstGeom prst="rect">
            <a:avLst/>
          </a:prstGeom>
        </p:spPr>
      </p:pic>
      <p:pic>
        <p:nvPicPr>
          <p:cNvPr id="4" name="Image 3">
            <a:extLst>
              <a:ext uri="{FF2B5EF4-FFF2-40B4-BE49-F238E27FC236}">
                <a16:creationId xmlns:a16="http://schemas.microsoft.com/office/drawing/2014/main" id="{0988CBFF-09BE-83E1-037D-F97FE2A0D966}"/>
              </a:ext>
            </a:extLst>
          </p:cNvPr>
          <p:cNvPicPr>
            <a:picLocks noChangeAspect="1"/>
          </p:cNvPicPr>
          <p:nvPr/>
        </p:nvPicPr>
        <p:blipFill>
          <a:blip r:embed="rId2" cstate="screen">
            <a:biLevel thresh="25000"/>
            <a:extLst>
              <a:ext uri="{28A0092B-C50C-407E-A947-70E740481C1C}">
                <a14:useLocalDpi xmlns:a14="http://schemas.microsoft.com/office/drawing/2010/main"/>
              </a:ext>
            </a:extLst>
          </a:blip>
          <a:stretch>
            <a:fillRect/>
          </a:stretch>
        </p:blipFill>
        <p:spPr>
          <a:xfrm>
            <a:off x="4448216" y="4354510"/>
            <a:ext cx="261172" cy="287290"/>
          </a:xfrm>
          <a:prstGeom prst="rect">
            <a:avLst/>
          </a:prstGeom>
        </p:spPr>
      </p:pic>
      <p:pic>
        <p:nvPicPr>
          <p:cNvPr id="5" name="Image 4">
            <a:extLst>
              <a:ext uri="{FF2B5EF4-FFF2-40B4-BE49-F238E27FC236}">
                <a16:creationId xmlns:a16="http://schemas.microsoft.com/office/drawing/2014/main" id="{0E2B3852-9595-7164-E800-9EB633DD5253}"/>
              </a:ext>
            </a:extLst>
          </p:cNvPr>
          <p:cNvPicPr>
            <a:picLocks noChangeAspect="1"/>
          </p:cNvPicPr>
          <p:nvPr/>
        </p:nvPicPr>
        <p:blipFill>
          <a:blip r:embed="rId2" cstate="screen">
            <a:biLevel thresh="25000"/>
            <a:extLst>
              <a:ext uri="{28A0092B-C50C-407E-A947-70E740481C1C}">
                <a14:useLocalDpi xmlns:a14="http://schemas.microsoft.com/office/drawing/2010/main"/>
              </a:ext>
            </a:extLst>
          </a:blip>
          <a:stretch>
            <a:fillRect/>
          </a:stretch>
        </p:blipFill>
        <p:spPr>
          <a:xfrm>
            <a:off x="7483286" y="4354510"/>
            <a:ext cx="261172" cy="287290"/>
          </a:xfrm>
          <a:prstGeom prst="rect">
            <a:avLst/>
          </a:prstGeom>
        </p:spPr>
      </p:pic>
      <p:pic>
        <p:nvPicPr>
          <p:cNvPr id="6" name="Image 5">
            <a:extLst>
              <a:ext uri="{FF2B5EF4-FFF2-40B4-BE49-F238E27FC236}">
                <a16:creationId xmlns:a16="http://schemas.microsoft.com/office/drawing/2014/main" id="{5813E69C-9C7C-AAE6-21A5-41655467A633}"/>
              </a:ext>
            </a:extLst>
          </p:cNvPr>
          <p:cNvPicPr>
            <a:picLocks noChangeAspect="1"/>
          </p:cNvPicPr>
          <p:nvPr/>
        </p:nvPicPr>
        <p:blipFill>
          <a:blip r:embed="rId2" cstate="screen">
            <a:biLevel thresh="25000"/>
            <a:extLst>
              <a:ext uri="{28A0092B-C50C-407E-A947-70E740481C1C}">
                <a14:useLocalDpi xmlns:a14="http://schemas.microsoft.com/office/drawing/2010/main"/>
              </a:ext>
            </a:extLst>
          </a:blip>
          <a:stretch>
            <a:fillRect/>
          </a:stretch>
        </p:blipFill>
        <p:spPr>
          <a:xfrm>
            <a:off x="10398565" y="4373200"/>
            <a:ext cx="261172" cy="287290"/>
          </a:xfrm>
          <a:prstGeom prst="rect">
            <a:avLst/>
          </a:prstGeom>
        </p:spPr>
      </p:pic>
    </p:spTree>
    <p:extLst>
      <p:ext uri="{BB962C8B-B14F-4D97-AF65-F5344CB8AC3E}">
        <p14:creationId xmlns:p14="http://schemas.microsoft.com/office/powerpoint/2010/main" val="3572763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23CF8377-B24B-FF15-E272-1D13985FB588}"/>
              </a:ext>
            </a:extLst>
          </p:cNvPr>
          <p:cNvSpPr>
            <a:spLocks noGrp="1"/>
          </p:cNvSpPr>
          <p:nvPr>
            <p:ph type="body" sz="quarter" idx="10"/>
          </p:nvPr>
        </p:nvSpPr>
        <p:spPr/>
        <p:txBody>
          <a:bodyPr/>
          <a:lstStyle/>
          <a:p>
            <a:r>
              <a:rPr lang="fr-FR"/>
              <a:t>Les secteurs d’activités</a:t>
            </a:r>
          </a:p>
        </p:txBody>
      </p:sp>
      <p:sp>
        <p:nvSpPr>
          <p:cNvPr id="3" name="Espace réservé du texte 2">
            <a:extLst>
              <a:ext uri="{FF2B5EF4-FFF2-40B4-BE49-F238E27FC236}">
                <a16:creationId xmlns:a16="http://schemas.microsoft.com/office/drawing/2014/main" id="{B1DBFC0E-B1A1-B01A-77DD-1BFDF8C9CB67}"/>
              </a:ext>
            </a:extLst>
          </p:cNvPr>
          <p:cNvSpPr>
            <a:spLocks noGrp="1"/>
          </p:cNvSpPr>
          <p:nvPr>
            <p:ph type="body" sz="quarter" idx="11"/>
          </p:nvPr>
        </p:nvSpPr>
        <p:spPr/>
        <p:txBody>
          <a:bodyPr/>
          <a:lstStyle/>
          <a:p>
            <a:r>
              <a:rPr lang="fr-FR" b="1">
                <a:solidFill>
                  <a:schemeClr val="tx1">
                    <a:lumMod val="75000"/>
                    <a:lumOff val="25000"/>
                  </a:schemeClr>
                </a:solidFill>
              </a:rPr>
              <a:t>Qui sommes-nous ?</a:t>
            </a:r>
          </a:p>
        </p:txBody>
      </p:sp>
      <p:sp>
        <p:nvSpPr>
          <p:cNvPr id="87" name="TextBox 30">
            <a:extLst>
              <a:ext uri="{FF2B5EF4-FFF2-40B4-BE49-F238E27FC236}">
                <a16:creationId xmlns:a16="http://schemas.microsoft.com/office/drawing/2014/main" id="{7DEC5D07-15A8-9081-5128-73A2D1BE74A8}"/>
              </a:ext>
            </a:extLst>
          </p:cNvPr>
          <p:cNvSpPr txBox="1"/>
          <p:nvPr/>
        </p:nvSpPr>
        <p:spPr>
          <a:xfrm>
            <a:off x="376774" y="1284059"/>
            <a:ext cx="5378842" cy="374571"/>
          </a:xfrm>
          <a:prstGeom prst="roundRect">
            <a:avLst/>
          </a:prstGeom>
          <a:solidFill>
            <a:srgbClr val="F5A243"/>
          </a:solidFill>
          <a:ln w="12700">
            <a:solidFill>
              <a:srgbClr val="F5A243"/>
            </a:solidFill>
          </a:ln>
        </p:spPr>
        <p:txBody>
          <a:bodyPr wrap="square" rtlCol="0">
            <a:spAutoFit/>
          </a:bodyPr>
          <a:lstStyle/>
          <a:p>
            <a:pPr>
              <a:spcAft>
                <a:spcPts val="100"/>
              </a:spcAft>
            </a:pPr>
            <a:r>
              <a:rPr lang="fr-FR" sz="1600" b="1">
                <a:solidFill>
                  <a:schemeClr val="bg1"/>
                </a:solidFill>
                <a:latin typeface="Arial" panose="020B0604020202020204" pitchFamily="34" charset="0"/>
                <a:cs typeface="Arial" panose="020B0604020202020204" pitchFamily="34" charset="0"/>
              </a:rPr>
              <a:t>Répartition du CA par secteurs d’activité </a:t>
            </a:r>
            <a:r>
              <a:rPr lang="fr-FR" sz="1600">
                <a:solidFill>
                  <a:schemeClr val="bg1"/>
                </a:solidFill>
                <a:latin typeface="Arial" panose="020B0604020202020204" pitchFamily="34" charset="0"/>
                <a:cs typeface="Arial" panose="020B0604020202020204" pitchFamily="34" charset="0"/>
              </a:rPr>
              <a:t>(Groupe)</a:t>
            </a:r>
          </a:p>
        </p:txBody>
      </p:sp>
      <p:grpSp>
        <p:nvGrpSpPr>
          <p:cNvPr id="4" name="Groupe 3">
            <a:extLst>
              <a:ext uri="{FF2B5EF4-FFF2-40B4-BE49-F238E27FC236}">
                <a16:creationId xmlns:a16="http://schemas.microsoft.com/office/drawing/2014/main" id="{90EBC1C4-E388-FFEE-33C2-A8BAD02114CB}"/>
              </a:ext>
            </a:extLst>
          </p:cNvPr>
          <p:cNvGrpSpPr/>
          <p:nvPr/>
        </p:nvGrpSpPr>
        <p:grpSpPr>
          <a:xfrm>
            <a:off x="1214722" y="2904452"/>
            <a:ext cx="9567104" cy="2788157"/>
            <a:chOff x="1076435" y="2599651"/>
            <a:chExt cx="9567104" cy="2788157"/>
          </a:xfrm>
        </p:grpSpPr>
        <p:grpSp>
          <p:nvGrpSpPr>
            <p:cNvPr id="16" name="object 38">
              <a:extLst>
                <a:ext uri="{FF2B5EF4-FFF2-40B4-BE49-F238E27FC236}">
                  <a16:creationId xmlns:a16="http://schemas.microsoft.com/office/drawing/2014/main" id="{D9A16944-26B6-C5E3-CF24-50FE5264816C}"/>
                </a:ext>
              </a:extLst>
            </p:cNvPr>
            <p:cNvGrpSpPr/>
            <p:nvPr/>
          </p:nvGrpSpPr>
          <p:grpSpPr>
            <a:xfrm>
              <a:off x="1605494" y="4437632"/>
              <a:ext cx="432321" cy="370291"/>
              <a:chOff x="1449698" y="6687923"/>
              <a:chExt cx="300990" cy="257803"/>
            </a:xfrm>
          </p:grpSpPr>
          <p:pic>
            <p:nvPicPr>
              <p:cNvPr id="68" name="object 39">
                <a:extLst>
                  <a:ext uri="{FF2B5EF4-FFF2-40B4-BE49-F238E27FC236}">
                    <a16:creationId xmlns:a16="http://schemas.microsoft.com/office/drawing/2014/main" id="{B9766E9F-DFA1-309D-BD43-42B8F9FFA7BD}"/>
                  </a:ext>
                </a:extLst>
              </p:cNvPr>
              <p:cNvPicPr/>
              <p:nvPr/>
            </p:nvPicPr>
            <p:blipFill>
              <a:blip r:embed="rId3" cstate="print"/>
              <a:stretch>
                <a:fillRect/>
              </a:stretch>
            </p:blipFill>
            <p:spPr>
              <a:xfrm>
                <a:off x="1517365" y="6757368"/>
                <a:ext cx="167467" cy="155934"/>
              </a:xfrm>
              <a:prstGeom prst="rect">
                <a:avLst/>
              </a:prstGeom>
            </p:spPr>
          </p:pic>
          <p:sp>
            <p:nvSpPr>
              <p:cNvPr id="69" name="object 40">
                <a:extLst>
                  <a:ext uri="{FF2B5EF4-FFF2-40B4-BE49-F238E27FC236}">
                    <a16:creationId xmlns:a16="http://schemas.microsoft.com/office/drawing/2014/main" id="{4906D821-6482-AA61-0EEC-84943489B14B}"/>
                  </a:ext>
                </a:extLst>
              </p:cNvPr>
              <p:cNvSpPr/>
              <p:nvPr/>
            </p:nvSpPr>
            <p:spPr>
              <a:xfrm>
                <a:off x="1476358" y="6927946"/>
                <a:ext cx="254000" cy="17780"/>
              </a:xfrm>
              <a:custGeom>
                <a:avLst/>
                <a:gdLst/>
                <a:ahLst/>
                <a:cxnLst/>
                <a:rect l="l" t="t" r="r" b="b"/>
                <a:pathLst>
                  <a:path w="254000" h="17779">
                    <a:moveTo>
                      <a:pt x="253736" y="0"/>
                    </a:moveTo>
                    <a:lnTo>
                      <a:pt x="0" y="0"/>
                    </a:lnTo>
                    <a:lnTo>
                      <a:pt x="0" y="17330"/>
                    </a:lnTo>
                    <a:lnTo>
                      <a:pt x="253736" y="17330"/>
                    </a:lnTo>
                    <a:lnTo>
                      <a:pt x="253736" y="0"/>
                    </a:lnTo>
                    <a:close/>
                  </a:path>
                </a:pathLst>
              </a:custGeom>
              <a:ln w="8859">
                <a:solidFill>
                  <a:srgbClr val="ED512F"/>
                </a:solidFill>
              </a:ln>
            </p:spPr>
            <p:txBody>
              <a:bodyPr wrap="square" lIns="0" tIns="0" rIns="0" bIns="0" rtlCol="0"/>
              <a:lstStyle/>
              <a:p>
                <a:endParaRPr/>
              </a:p>
            </p:txBody>
          </p:sp>
          <p:sp>
            <p:nvSpPr>
              <p:cNvPr id="70" name="object 41">
                <a:extLst>
                  <a:ext uri="{FF2B5EF4-FFF2-40B4-BE49-F238E27FC236}">
                    <a16:creationId xmlns:a16="http://schemas.microsoft.com/office/drawing/2014/main" id="{55699FC3-4A96-4771-EEB6-B8E6E4D5C356}"/>
                  </a:ext>
                </a:extLst>
              </p:cNvPr>
              <p:cNvSpPr/>
              <p:nvPr/>
            </p:nvSpPr>
            <p:spPr>
              <a:xfrm>
                <a:off x="1449698" y="6687923"/>
                <a:ext cx="300990" cy="70485"/>
              </a:xfrm>
              <a:custGeom>
                <a:avLst/>
                <a:gdLst/>
                <a:ahLst/>
                <a:cxnLst/>
                <a:rect l="l" t="t" r="r" b="b"/>
                <a:pathLst>
                  <a:path w="300989" h="70484">
                    <a:moveTo>
                      <a:pt x="0" y="70005"/>
                    </a:moveTo>
                    <a:lnTo>
                      <a:pt x="158926" y="0"/>
                    </a:lnTo>
                    <a:lnTo>
                      <a:pt x="300819" y="70005"/>
                    </a:lnTo>
                    <a:lnTo>
                      <a:pt x="262213" y="70005"/>
                    </a:lnTo>
                    <a:lnTo>
                      <a:pt x="158926" y="22281"/>
                    </a:lnTo>
                    <a:lnTo>
                      <a:pt x="43661" y="70005"/>
                    </a:lnTo>
                    <a:lnTo>
                      <a:pt x="0" y="70005"/>
                    </a:lnTo>
                    <a:close/>
                  </a:path>
                </a:pathLst>
              </a:custGeom>
              <a:ln w="8873">
                <a:solidFill>
                  <a:srgbClr val="ED512F"/>
                </a:solidFill>
              </a:ln>
            </p:spPr>
            <p:txBody>
              <a:bodyPr wrap="square" lIns="0" tIns="0" rIns="0" bIns="0" rtlCol="0"/>
              <a:lstStyle/>
              <a:p>
                <a:endParaRPr/>
              </a:p>
            </p:txBody>
          </p:sp>
        </p:grpSp>
        <p:pic>
          <p:nvPicPr>
            <p:cNvPr id="21" name="object 42">
              <a:extLst>
                <a:ext uri="{FF2B5EF4-FFF2-40B4-BE49-F238E27FC236}">
                  <a16:creationId xmlns:a16="http://schemas.microsoft.com/office/drawing/2014/main" id="{E67B896B-7055-22BC-1B07-15366A41FE9B}"/>
                </a:ext>
              </a:extLst>
            </p:cNvPr>
            <p:cNvPicPr/>
            <p:nvPr/>
          </p:nvPicPr>
          <p:blipFill>
            <a:blip r:embed="rId4" cstate="print"/>
            <a:stretch>
              <a:fillRect/>
            </a:stretch>
          </p:blipFill>
          <p:spPr>
            <a:xfrm>
              <a:off x="3573265" y="4411509"/>
              <a:ext cx="336453" cy="389471"/>
            </a:xfrm>
            <a:prstGeom prst="rect">
              <a:avLst/>
            </a:prstGeom>
          </p:spPr>
        </p:pic>
        <p:grpSp>
          <p:nvGrpSpPr>
            <p:cNvPr id="23" name="object 43">
              <a:extLst>
                <a:ext uri="{FF2B5EF4-FFF2-40B4-BE49-F238E27FC236}">
                  <a16:creationId xmlns:a16="http://schemas.microsoft.com/office/drawing/2014/main" id="{D155978D-682D-CC8B-ED71-AE2A6E9DB12C}"/>
                </a:ext>
              </a:extLst>
            </p:cNvPr>
            <p:cNvGrpSpPr/>
            <p:nvPr/>
          </p:nvGrpSpPr>
          <p:grpSpPr>
            <a:xfrm>
              <a:off x="5153232" y="4369521"/>
              <a:ext cx="362191" cy="444841"/>
              <a:chOff x="3067032" y="6606806"/>
              <a:chExt cx="279421" cy="343185"/>
            </a:xfrm>
          </p:grpSpPr>
          <p:sp>
            <p:nvSpPr>
              <p:cNvPr id="66" name="object 44">
                <a:extLst>
                  <a:ext uri="{FF2B5EF4-FFF2-40B4-BE49-F238E27FC236}">
                    <a16:creationId xmlns:a16="http://schemas.microsoft.com/office/drawing/2014/main" id="{A64B2A8F-E240-8BC3-08A7-36DFBACDA950}"/>
                  </a:ext>
                </a:extLst>
              </p:cNvPr>
              <p:cNvSpPr/>
              <p:nvPr/>
            </p:nvSpPr>
            <p:spPr>
              <a:xfrm>
                <a:off x="3071028" y="6723657"/>
                <a:ext cx="257810" cy="158750"/>
              </a:xfrm>
              <a:custGeom>
                <a:avLst/>
                <a:gdLst/>
                <a:ahLst/>
                <a:cxnLst/>
                <a:rect l="l" t="t" r="r" b="b"/>
                <a:pathLst>
                  <a:path w="257810" h="158750">
                    <a:moveTo>
                      <a:pt x="257470" y="94719"/>
                    </a:moveTo>
                    <a:lnTo>
                      <a:pt x="257470" y="7081"/>
                    </a:lnTo>
                    <a:lnTo>
                      <a:pt x="257470" y="3177"/>
                    </a:lnTo>
                    <a:lnTo>
                      <a:pt x="254307" y="0"/>
                    </a:lnTo>
                    <a:lnTo>
                      <a:pt x="250422" y="0"/>
                    </a:lnTo>
                    <a:lnTo>
                      <a:pt x="7048" y="0"/>
                    </a:lnTo>
                    <a:lnTo>
                      <a:pt x="3150" y="0"/>
                    </a:lnTo>
                    <a:lnTo>
                      <a:pt x="0" y="3177"/>
                    </a:lnTo>
                    <a:lnTo>
                      <a:pt x="0" y="7081"/>
                    </a:lnTo>
                    <a:lnTo>
                      <a:pt x="0" y="158211"/>
                    </a:lnTo>
                    <a:lnTo>
                      <a:pt x="155702" y="158211"/>
                    </a:lnTo>
                  </a:path>
                </a:pathLst>
              </a:custGeom>
              <a:ln w="7684">
                <a:solidFill>
                  <a:srgbClr val="ED512F"/>
                </a:solidFill>
              </a:ln>
            </p:spPr>
            <p:txBody>
              <a:bodyPr wrap="square" lIns="0" tIns="0" rIns="0" bIns="0" rtlCol="0"/>
              <a:lstStyle/>
              <a:p>
                <a:endParaRPr/>
              </a:p>
            </p:txBody>
          </p:sp>
          <p:pic>
            <p:nvPicPr>
              <p:cNvPr id="67" name="object 45">
                <a:extLst>
                  <a:ext uri="{FF2B5EF4-FFF2-40B4-BE49-F238E27FC236}">
                    <a16:creationId xmlns:a16="http://schemas.microsoft.com/office/drawing/2014/main" id="{94C723F5-B619-BA6F-F35D-7E6961BC3D79}"/>
                  </a:ext>
                </a:extLst>
              </p:cNvPr>
              <p:cNvPicPr/>
              <p:nvPr/>
            </p:nvPicPr>
            <p:blipFill>
              <a:blip r:embed="rId5" cstate="print"/>
              <a:stretch>
                <a:fillRect/>
              </a:stretch>
            </p:blipFill>
            <p:spPr>
              <a:xfrm>
                <a:off x="3067032" y="6606806"/>
                <a:ext cx="279421" cy="343185"/>
              </a:xfrm>
              <a:prstGeom prst="rect">
                <a:avLst/>
              </a:prstGeom>
            </p:spPr>
          </p:pic>
        </p:grpSp>
        <p:pic>
          <p:nvPicPr>
            <p:cNvPr id="30" name="object 46">
              <a:extLst>
                <a:ext uri="{FF2B5EF4-FFF2-40B4-BE49-F238E27FC236}">
                  <a16:creationId xmlns:a16="http://schemas.microsoft.com/office/drawing/2014/main" id="{8A91E238-45D9-E83F-62B9-3AF63D3C2AB9}"/>
                </a:ext>
              </a:extLst>
            </p:cNvPr>
            <p:cNvPicPr/>
            <p:nvPr/>
          </p:nvPicPr>
          <p:blipFill>
            <a:blip r:embed="rId6" cstate="print"/>
            <a:stretch>
              <a:fillRect/>
            </a:stretch>
          </p:blipFill>
          <p:spPr>
            <a:xfrm>
              <a:off x="6542416" y="4371206"/>
              <a:ext cx="362986" cy="483766"/>
            </a:xfrm>
            <a:prstGeom prst="rect">
              <a:avLst/>
            </a:prstGeom>
          </p:spPr>
        </p:pic>
        <p:sp>
          <p:nvSpPr>
            <p:cNvPr id="31" name="object 47">
              <a:extLst>
                <a:ext uri="{FF2B5EF4-FFF2-40B4-BE49-F238E27FC236}">
                  <a16:creationId xmlns:a16="http://schemas.microsoft.com/office/drawing/2014/main" id="{99CD7247-C75D-19CC-6659-7445C6BCCA25}"/>
                </a:ext>
              </a:extLst>
            </p:cNvPr>
            <p:cNvSpPr/>
            <p:nvPr/>
          </p:nvSpPr>
          <p:spPr>
            <a:xfrm>
              <a:off x="7760502" y="4394880"/>
              <a:ext cx="453468" cy="366263"/>
            </a:xfrm>
            <a:custGeom>
              <a:avLst/>
              <a:gdLst/>
              <a:ahLst/>
              <a:cxnLst/>
              <a:rect l="l" t="t" r="r" b="b"/>
              <a:pathLst>
                <a:path w="330200" h="266700">
                  <a:moveTo>
                    <a:pt x="114642" y="104597"/>
                  </a:moveTo>
                  <a:lnTo>
                    <a:pt x="112280" y="93230"/>
                  </a:lnTo>
                  <a:lnTo>
                    <a:pt x="107086" y="85775"/>
                  </a:lnTo>
                  <a:lnTo>
                    <a:pt x="105803" y="83947"/>
                  </a:lnTo>
                  <a:lnTo>
                    <a:pt x="103898" y="82702"/>
                  </a:lnTo>
                  <a:lnTo>
                    <a:pt x="103898" y="104597"/>
                  </a:lnTo>
                  <a:lnTo>
                    <a:pt x="102374" y="111912"/>
                  </a:lnTo>
                  <a:lnTo>
                    <a:pt x="98209" y="117894"/>
                  </a:lnTo>
                  <a:lnTo>
                    <a:pt x="92049" y="121920"/>
                  </a:lnTo>
                  <a:lnTo>
                    <a:pt x="84493" y="123405"/>
                  </a:lnTo>
                  <a:lnTo>
                    <a:pt x="76949" y="121920"/>
                  </a:lnTo>
                  <a:lnTo>
                    <a:pt x="70777" y="117894"/>
                  </a:lnTo>
                  <a:lnTo>
                    <a:pt x="66611" y="111912"/>
                  </a:lnTo>
                  <a:lnTo>
                    <a:pt x="65074" y="104597"/>
                  </a:lnTo>
                  <a:lnTo>
                    <a:pt x="66611" y="97282"/>
                  </a:lnTo>
                  <a:lnTo>
                    <a:pt x="70777" y="91300"/>
                  </a:lnTo>
                  <a:lnTo>
                    <a:pt x="76949" y="87261"/>
                  </a:lnTo>
                  <a:lnTo>
                    <a:pt x="84493" y="85775"/>
                  </a:lnTo>
                  <a:lnTo>
                    <a:pt x="92049" y="87261"/>
                  </a:lnTo>
                  <a:lnTo>
                    <a:pt x="98209" y="91300"/>
                  </a:lnTo>
                  <a:lnTo>
                    <a:pt x="102374" y="97282"/>
                  </a:lnTo>
                  <a:lnTo>
                    <a:pt x="103898" y="104597"/>
                  </a:lnTo>
                  <a:lnTo>
                    <a:pt x="103898" y="82702"/>
                  </a:lnTo>
                  <a:lnTo>
                    <a:pt x="96227" y="77673"/>
                  </a:lnTo>
                  <a:lnTo>
                    <a:pt x="84493" y="75374"/>
                  </a:lnTo>
                  <a:lnTo>
                    <a:pt x="72771" y="77673"/>
                  </a:lnTo>
                  <a:lnTo>
                    <a:pt x="63182" y="83947"/>
                  </a:lnTo>
                  <a:lnTo>
                    <a:pt x="56718" y="93230"/>
                  </a:lnTo>
                  <a:lnTo>
                    <a:pt x="54343" y="104597"/>
                  </a:lnTo>
                  <a:lnTo>
                    <a:pt x="56718" y="115963"/>
                  </a:lnTo>
                  <a:lnTo>
                    <a:pt x="63182" y="125247"/>
                  </a:lnTo>
                  <a:lnTo>
                    <a:pt x="72771" y="131521"/>
                  </a:lnTo>
                  <a:lnTo>
                    <a:pt x="84493" y="133819"/>
                  </a:lnTo>
                  <a:lnTo>
                    <a:pt x="96227" y="131521"/>
                  </a:lnTo>
                  <a:lnTo>
                    <a:pt x="105803" y="125247"/>
                  </a:lnTo>
                  <a:lnTo>
                    <a:pt x="107086" y="123405"/>
                  </a:lnTo>
                  <a:lnTo>
                    <a:pt x="112280" y="115963"/>
                  </a:lnTo>
                  <a:lnTo>
                    <a:pt x="114642" y="104597"/>
                  </a:lnTo>
                  <a:close/>
                </a:path>
                <a:path w="330200" h="266700">
                  <a:moveTo>
                    <a:pt x="137274" y="189344"/>
                  </a:moveTo>
                  <a:lnTo>
                    <a:pt x="134861" y="187020"/>
                  </a:lnTo>
                  <a:lnTo>
                    <a:pt x="126542" y="187020"/>
                  </a:lnTo>
                  <a:lnTo>
                    <a:pt x="126542" y="197421"/>
                  </a:lnTo>
                  <a:lnTo>
                    <a:pt x="126542" y="256298"/>
                  </a:lnTo>
                  <a:lnTo>
                    <a:pt x="42456" y="256298"/>
                  </a:lnTo>
                  <a:lnTo>
                    <a:pt x="42456" y="197421"/>
                  </a:lnTo>
                  <a:lnTo>
                    <a:pt x="126542" y="197421"/>
                  </a:lnTo>
                  <a:lnTo>
                    <a:pt x="126542" y="187020"/>
                  </a:lnTo>
                  <a:lnTo>
                    <a:pt x="34112" y="187020"/>
                  </a:lnTo>
                  <a:lnTo>
                    <a:pt x="31724" y="189344"/>
                  </a:lnTo>
                  <a:lnTo>
                    <a:pt x="31724" y="264375"/>
                  </a:lnTo>
                  <a:lnTo>
                    <a:pt x="34112" y="266700"/>
                  </a:lnTo>
                  <a:lnTo>
                    <a:pt x="134861" y="266700"/>
                  </a:lnTo>
                  <a:lnTo>
                    <a:pt x="137274" y="264375"/>
                  </a:lnTo>
                  <a:lnTo>
                    <a:pt x="137274" y="256298"/>
                  </a:lnTo>
                  <a:lnTo>
                    <a:pt x="137274" y="197421"/>
                  </a:lnTo>
                  <a:lnTo>
                    <a:pt x="137274" y="189344"/>
                  </a:lnTo>
                  <a:close/>
                </a:path>
                <a:path w="330200" h="266700">
                  <a:moveTo>
                    <a:pt x="255917" y="29222"/>
                  </a:moveTo>
                  <a:lnTo>
                    <a:pt x="253542" y="17856"/>
                  </a:lnTo>
                  <a:lnTo>
                    <a:pt x="248348" y="10401"/>
                  </a:lnTo>
                  <a:lnTo>
                    <a:pt x="247078" y="8572"/>
                  </a:lnTo>
                  <a:lnTo>
                    <a:pt x="245186" y="7340"/>
                  </a:lnTo>
                  <a:lnTo>
                    <a:pt x="245186" y="29222"/>
                  </a:lnTo>
                  <a:lnTo>
                    <a:pt x="243662" y="36537"/>
                  </a:lnTo>
                  <a:lnTo>
                    <a:pt x="239496" y="42519"/>
                  </a:lnTo>
                  <a:lnTo>
                    <a:pt x="233311" y="46545"/>
                  </a:lnTo>
                  <a:lnTo>
                    <a:pt x="225767" y="48031"/>
                  </a:lnTo>
                  <a:lnTo>
                    <a:pt x="218211" y="46545"/>
                  </a:lnTo>
                  <a:lnTo>
                    <a:pt x="212039" y="42519"/>
                  </a:lnTo>
                  <a:lnTo>
                    <a:pt x="207873" y="36537"/>
                  </a:lnTo>
                  <a:lnTo>
                    <a:pt x="206349" y="29222"/>
                  </a:lnTo>
                  <a:lnTo>
                    <a:pt x="207873" y="21907"/>
                  </a:lnTo>
                  <a:lnTo>
                    <a:pt x="212039" y="15925"/>
                  </a:lnTo>
                  <a:lnTo>
                    <a:pt x="218211" y="11887"/>
                  </a:lnTo>
                  <a:lnTo>
                    <a:pt x="225767" y="10401"/>
                  </a:lnTo>
                  <a:lnTo>
                    <a:pt x="233311" y="11887"/>
                  </a:lnTo>
                  <a:lnTo>
                    <a:pt x="239496" y="15925"/>
                  </a:lnTo>
                  <a:lnTo>
                    <a:pt x="243662" y="21907"/>
                  </a:lnTo>
                  <a:lnTo>
                    <a:pt x="245186" y="29222"/>
                  </a:lnTo>
                  <a:lnTo>
                    <a:pt x="245186" y="7340"/>
                  </a:lnTo>
                  <a:lnTo>
                    <a:pt x="237490" y="2311"/>
                  </a:lnTo>
                  <a:lnTo>
                    <a:pt x="225767" y="0"/>
                  </a:lnTo>
                  <a:lnTo>
                    <a:pt x="214045" y="2311"/>
                  </a:lnTo>
                  <a:lnTo>
                    <a:pt x="204457" y="8572"/>
                  </a:lnTo>
                  <a:lnTo>
                    <a:pt x="197993" y="17856"/>
                  </a:lnTo>
                  <a:lnTo>
                    <a:pt x="195618" y="29222"/>
                  </a:lnTo>
                  <a:lnTo>
                    <a:pt x="197993" y="40589"/>
                  </a:lnTo>
                  <a:lnTo>
                    <a:pt x="204457" y="49872"/>
                  </a:lnTo>
                  <a:lnTo>
                    <a:pt x="214045" y="56146"/>
                  </a:lnTo>
                  <a:lnTo>
                    <a:pt x="225767" y="58445"/>
                  </a:lnTo>
                  <a:lnTo>
                    <a:pt x="237490" y="56146"/>
                  </a:lnTo>
                  <a:lnTo>
                    <a:pt x="247078" y="49872"/>
                  </a:lnTo>
                  <a:lnTo>
                    <a:pt x="248361" y="48031"/>
                  </a:lnTo>
                  <a:lnTo>
                    <a:pt x="253542" y="40589"/>
                  </a:lnTo>
                  <a:lnTo>
                    <a:pt x="255917" y="29222"/>
                  </a:lnTo>
                  <a:close/>
                </a:path>
                <a:path w="330200" h="266700">
                  <a:moveTo>
                    <a:pt x="310248" y="145122"/>
                  </a:moveTo>
                  <a:lnTo>
                    <a:pt x="294995" y="88811"/>
                  </a:lnTo>
                  <a:lnTo>
                    <a:pt x="241617" y="66954"/>
                  </a:lnTo>
                  <a:lnTo>
                    <a:pt x="240068" y="67691"/>
                  </a:lnTo>
                  <a:lnTo>
                    <a:pt x="225767" y="85369"/>
                  </a:lnTo>
                  <a:lnTo>
                    <a:pt x="211467" y="67691"/>
                  </a:lnTo>
                  <a:lnTo>
                    <a:pt x="209918" y="66954"/>
                  </a:lnTo>
                  <a:lnTo>
                    <a:pt x="180606" y="66979"/>
                  </a:lnTo>
                  <a:lnTo>
                    <a:pt x="171373" y="68707"/>
                  </a:lnTo>
                  <a:lnTo>
                    <a:pt x="164846" y="73406"/>
                  </a:lnTo>
                  <a:lnTo>
                    <a:pt x="160185" y="80352"/>
                  </a:lnTo>
                  <a:lnTo>
                    <a:pt x="156387" y="89242"/>
                  </a:lnTo>
                  <a:lnTo>
                    <a:pt x="145440" y="127444"/>
                  </a:lnTo>
                  <a:lnTo>
                    <a:pt x="147116" y="130314"/>
                  </a:lnTo>
                  <a:lnTo>
                    <a:pt x="149974" y="131089"/>
                  </a:lnTo>
                  <a:lnTo>
                    <a:pt x="152819" y="131864"/>
                  </a:lnTo>
                  <a:lnTo>
                    <a:pt x="155790" y="130238"/>
                  </a:lnTo>
                  <a:lnTo>
                    <a:pt x="166687" y="92240"/>
                  </a:lnTo>
                  <a:lnTo>
                    <a:pt x="171284" y="80302"/>
                  </a:lnTo>
                  <a:lnTo>
                    <a:pt x="174040" y="77368"/>
                  </a:lnTo>
                  <a:lnTo>
                    <a:pt x="205651" y="77368"/>
                  </a:lnTo>
                  <a:lnTo>
                    <a:pt x="223583" y="99542"/>
                  </a:lnTo>
                  <a:lnTo>
                    <a:pt x="227952" y="99542"/>
                  </a:lnTo>
                  <a:lnTo>
                    <a:pt x="245884" y="77368"/>
                  </a:lnTo>
                  <a:lnTo>
                    <a:pt x="277495" y="77368"/>
                  </a:lnTo>
                  <a:lnTo>
                    <a:pt x="280250" y="80302"/>
                  </a:lnTo>
                  <a:lnTo>
                    <a:pt x="284848" y="92240"/>
                  </a:lnTo>
                  <a:lnTo>
                    <a:pt x="300710" y="147510"/>
                  </a:lnTo>
                  <a:lnTo>
                    <a:pt x="299529" y="155359"/>
                  </a:lnTo>
                  <a:lnTo>
                    <a:pt x="293141" y="163487"/>
                  </a:lnTo>
                  <a:lnTo>
                    <a:pt x="290410" y="165176"/>
                  </a:lnTo>
                  <a:lnTo>
                    <a:pt x="285165" y="165176"/>
                  </a:lnTo>
                  <a:lnTo>
                    <a:pt x="282778" y="167513"/>
                  </a:lnTo>
                  <a:lnTo>
                    <a:pt x="282778" y="173266"/>
                  </a:lnTo>
                  <a:lnTo>
                    <a:pt x="285165" y="175590"/>
                  </a:lnTo>
                  <a:lnTo>
                    <a:pt x="293865" y="175590"/>
                  </a:lnTo>
                  <a:lnTo>
                    <a:pt x="299593" y="172478"/>
                  </a:lnTo>
                  <a:lnTo>
                    <a:pt x="303847" y="167043"/>
                  </a:lnTo>
                  <a:lnTo>
                    <a:pt x="307708" y="160502"/>
                  </a:lnTo>
                  <a:lnTo>
                    <a:pt x="309854" y="153085"/>
                  </a:lnTo>
                  <a:lnTo>
                    <a:pt x="310248" y="145122"/>
                  </a:lnTo>
                  <a:close/>
                </a:path>
                <a:path w="330200" h="266700">
                  <a:moveTo>
                    <a:pt x="330123" y="183235"/>
                  </a:moveTo>
                  <a:lnTo>
                    <a:pt x="327723" y="180911"/>
                  </a:lnTo>
                  <a:lnTo>
                    <a:pt x="278536" y="180911"/>
                  </a:lnTo>
                  <a:lnTo>
                    <a:pt x="278536" y="122034"/>
                  </a:lnTo>
                  <a:lnTo>
                    <a:pt x="278536" y="113969"/>
                  </a:lnTo>
                  <a:lnTo>
                    <a:pt x="276136" y="111633"/>
                  </a:lnTo>
                  <a:lnTo>
                    <a:pt x="267804" y="111633"/>
                  </a:lnTo>
                  <a:lnTo>
                    <a:pt x="267804" y="122034"/>
                  </a:lnTo>
                  <a:lnTo>
                    <a:pt x="267804" y="180911"/>
                  </a:lnTo>
                  <a:lnTo>
                    <a:pt x="183743" y="180911"/>
                  </a:lnTo>
                  <a:lnTo>
                    <a:pt x="183743" y="122034"/>
                  </a:lnTo>
                  <a:lnTo>
                    <a:pt x="267804" y="122034"/>
                  </a:lnTo>
                  <a:lnTo>
                    <a:pt x="267804" y="111633"/>
                  </a:lnTo>
                  <a:lnTo>
                    <a:pt x="175387" y="111633"/>
                  </a:lnTo>
                  <a:lnTo>
                    <a:pt x="172999" y="113969"/>
                  </a:lnTo>
                  <a:lnTo>
                    <a:pt x="172999" y="180911"/>
                  </a:lnTo>
                  <a:lnTo>
                    <a:pt x="158521" y="180911"/>
                  </a:lnTo>
                  <a:lnTo>
                    <a:pt x="138887" y="144081"/>
                  </a:lnTo>
                  <a:lnTo>
                    <a:pt x="101993" y="142328"/>
                  </a:lnTo>
                  <a:lnTo>
                    <a:pt x="100317" y="142341"/>
                  </a:lnTo>
                  <a:lnTo>
                    <a:pt x="98780" y="143065"/>
                  </a:lnTo>
                  <a:lnTo>
                    <a:pt x="84480" y="160756"/>
                  </a:lnTo>
                  <a:lnTo>
                    <a:pt x="78003" y="152730"/>
                  </a:lnTo>
                  <a:lnTo>
                    <a:pt x="70205" y="143065"/>
                  </a:lnTo>
                  <a:lnTo>
                    <a:pt x="68643" y="142328"/>
                  </a:lnTo>
                  <a:lnTo>
                    <a:pt x="39344" y="142341"/>
                  </a:lnTo>
                  <a:lnTo>
                    <a:pt x="1422" y="212356"/>
                  </a:lnTo>
                  <a:lnTo>
                    <a:pt x="0" y="220510"/>
                  </a:lnTo>
                  <a:lnTo>
                    <a:pt x="393" y="228473"/>
                  </a:lnTo>
                  <a:lnTo>
                    <a:pt x="2552" y="235889"/>
                  </a:lnTo>
                  <a:lnTo>
                    <a:pt x="6400" y="242430"/>
                  </a:lnTo>
                  <a:lnTo>
                    <a:pt x="10655" y="247865"/>
                  </a:lnTo>
                  <a:lnTo>
                    <a:pt x="16383" y="250964"/>
                  </a:lnTo>
                  <a:lnTo>
                    <a:pt x="25069" y="250964"/>
                  </a:lnTo>
                  <a:lnTo>
                    <a:pt x="27482" y="248653"/>
                  </a:lnTo>
                  <a:lnTo>
                    <a:pt x="27482" y="242900"/>
                  </a:lnTo>
                  <a:lnTo>
                    <a:pt x="25069" y="240563"/>
                  </a:lnTo>
                  <a:lnTo>
                    <a:pt x="19850" y="240563"/>
                  </a:lnTo>
                  <a:lnTo>
                    <a:pt x="17094" y="238874"/>
                  </a:lnTo>
                  <a:lnTo>
                    <a:pt x="10718" y="230733"/>
                  </a:lnTo>
                  <a:lnTo>
                    <a:pt x="9537" y="222897"/>
                  </a:lnTo>
                  <a:lnTo>
                    <a:pt x="25400" y="167614"/>
                  </a:lnTo>
                  <a:lnTo>
                    <a:pt x="29997" y="155676"/>
                  </a:lnTo>
                  <a:lnTo>
                    <a:pt x="32753" y="152755"/>
                  </a:lnTo>
                  <a:lnTo>
                    <a:pt x="64376" y="152742"/>
                  </a:lnTo>
                  <a:lnTo>
                    <a:pt x="82296" y="174917"/>
                  </a:lnTo>
                  <a:lnTo>
                    <a:pt x="86677" y="174917"/>
                  </a:lnTo>
                  <a:lnTo>
                    <a:pt x="98120" y="160756"/>
                  </a:lnTo>
                  <a:lnTo>
                    <a:pt x="104597" y="152730"/>
                  </a:lnTo>
                  <a:lnTo>
                    <a:pt x="129641" y="152755"/>
                  </a:lnTo>
                  <a:lnTo>
                    <a:pt x="136220" y="152755"/>
                  </a:lnTo>
                  <a:lnTo>
                    <a:pt x="138976" y="155676"/>
                  </a:lnTo>
                  <a:lnTo>
                    <a:pt x="143560" y="167614"/>
                  </a:lnTo>
                  <a:lnTo>
                    <a:pt x="159435" y="222897"/>
                  </a:lnTo>
                  <a:lnTo>
                    <a:pt x="158242" y="230733"/>
                  </a:lnTo>
                  <a:lnTo>
                    <a:pt x="151879" y="238874"/>
                  </a:lnTo>
                  <a:lnTo>
                    <a:pt x="149123" y="240563"/>
                  </a:lnTo>
                  <a:lnTo>
                    <a:pt x="143903" y="240563"/>
                  </a:lnTo>
                  <a:lnTo>
                    <a:pt x="141490" y="242900"/>
                  </a:lnTo>
                  <a:lnTo>
                    <a:pt x="141490" y="248653"/>
                  </a:lnTo>
                  <a:lnTo>
                    <a:pt x="143903" y="250964"/>
                  </a:lnTo>
                  <a:lnTo>
                    <a:pt x="152577" y="250964"/>
                  </a:lnTo>
                  <a:lnTo>
                    <a:pt x="158305" y="247865"/>
                  </a:lnTo>
                  <a:lnTo>
                    <a:pt x="162572" y="242430"/>
                  </a:lnTo>
                  <a:lnTo>
                    <a:pt x="166420" y="235889"/>
                  </a:lnTo>
                  <a:lnTo>
                    <a:pt x="168567" y="228473"/>
                  </a:lnTo>
                  <a:lnTo>
                    <a:pt x="168973" y="220510"/>
                  </a:lnTo>
                  <a:lnTo>
                    <a:pt x="167551" y="212356"/>
                  </a:lnTo>
                  <a:lnTo>
                    <a:pt x="161505" y="191312"/>
                  </a:lnTo>
                  <a:lnTo>
                    <a:pt x="327723" y="191312"/>
                  </a:lnTo>
                  <a:lnTo>
                    <a:pt x="330123" y="188988"/>
                  </a:lnTo>
                  <a:lnTo>
                    <a:pt x="330123" y="183235"/>
                  </a:lnTo>
                  <a:close/>
                </a:path>
              </a:pathLst>
            </a:custGeom>
            <a:solidFill>
              <a:srgbClr val="ED512F"/>
            </a:solidFill>
          </p:spPr>
          <p:txBody>
            <a:bodyPr wrap="square" lIns="0" tIns="0" rIns="0" bIns="0" rtlCol="0"/>
            <a:lstStyle/>
            <a:p>
              <a:endParaRPr/>
            </a:p>
          </p:txBody>
        </p:sp>
        <p:grpSp>
          <p:nvGrpSpPr>
            <p:cNvPr id="32" name="object 48">
              <a:extLst>
                <a:ext uri="{FF2B5EF4-FFF2-40B4-BE49-F238E27FC236}">
                  <a16:creationId xmlns:a16="http://schemas.microsoft.com/office/drawing/2014/main" id="{79E53D65-9960-3B49-E0AE-53578A0B28DC}"/>
                </a:ext>
              </a:extLst>
            </p:cNvPr>
            <p:cNvGrpSpPr/>
            <p:nvPr/>
          </p:nvGrpSpPr>
          <p:grpSpPr>
            <a:xfrm>
              <a:off x="8764486" y="4371230"/>
              <a:ext cx="880186" cy="412653"/>
              <a:chOff x="5022837" y="6658210"/>
              <a:chExt cx="622300" cy="291750"/>
            </a:xfrm>
          </p:grpSpPr>
          <p:pic>
            <p:nvPicPr>
              <p:cNvPr id="63" name="object 49">
                <a:extLst>
                  <a:ext uri="{FF2B5EF4-FFF2-40B4-BE49-F238E27FC236}">
                    <a16:creationId xmlns:a16="http://schemas.microsoft.com/office/drawing/2014/main" id="{265FF2F3-17FB-7EE0-3518-869E4B7D5BE9}"/>
                  </a:ext>
                </a:extLst>
              </p:cNvPr>
              <p:cNvPicPr/>
              <p:nvPr/>
            </p:nvPicPr>
            <p:blipFill>
              <a:blip r:embed="rId7" cstate="print"/>
              <a:stretch>
                <a:fillRect/>
              </a:stretch>
            </p:blipFill>
            <p:spPr>
              <a:xfrm>
                <a:off x="5159537" y="6658210"/>
                <a:ext cx="145007" cy="135235"/>
              </a:xfrm>
              <a:prstGeom prst="rect">
                <a:avLst/>
              </a:prstGeom>
            </p:spPr>
          </p:pic>
          <p:sp>
            <p:nvSpPr>
              <p:cNvPr id="64" name="object 50">
                <a:extLst>
                  <a:ext uri="{FF2B5EF4-FFF2-40B4-BE49-F238E27FC236}">
                    <a16:creationId xmlns:a16="http://schemas.microsoft.com/office/drawing/2014/main" id="{4D0A259F-CDD7-66CF-0988-6F14311F13FA}"/>
                  </a:ext>
                </a:extLst>
              </p:cNvPr>
              <p:cNvSpPr/>
              <p:nvPr/>
            </p:nvSpPr>
            <p:spPr>
              <a:xfrm>
                <a:off x="5022837" y="6773430"/>
                <a:ext cx="622300" cy="176530"/>
              </a:xfrm>
              <a:custGeom>
                <a:avLst/>
                <a:gdLst/>
                <a:ahLst/>
                <a:cxnLst/>
                <a:rect l="l" t="t" r="r" b="b"/>
                <a:pathLst>
                  <a:path w="622300" h="176529">
                    <a:moveTo>
                      <a:pt x="42633" y="170345"/>
                    </a:moveTo>
                    <a:lnTo>
                      <a:pt x="40894" y="168643"/>
                    </a:lnTo>
                    <a:lnTo>
                      <a:pt x="1739" y="168643"/>
                    </a:lnTo>
                    <a:lnTo>
                      <a:pt x="0" y="170345"/>
                    </a:lnTo>
                    <a:lnTo>
                      <a:pt x="0" y="174574"/>
                    </a:lnTo>
                    <a:lnTo>
                      <a:pt x="1739" y="176276"/>
                    </a:lnTo>
                    <a:lnTo>
                      <a:pt x="38760" y="176276"/>
                    </a:lnTo>
                    <a:lnTo>
                      <a:pt x="40894" y="176276"/>
                    </a:lnTo>
                    <a:lnTo>
                      <a:pt x="42633" y="174574"/>
                    </a:lnTo>
                    <a:lnTo>
                      <a:pt x="42633" y="170345"/>
                    </a:lnTo>
                    <a:close/>
                  </a:path>
                  <a:path w="622300" h="176529">
                    <a:moveTo>
                      <a:pt x="81572" y="75882"/>
                    </a:moveTo>
                    <a:lnTo>
                      <a:pt x="73520" y="75882"/>
                    </a:lnTo>
                    <a:lnTo>
                      <a:pt x="73520" y="83832"/>
                    </a:lnTo>
                    <a:lnTo>
                      <a:pt x="81572" y="83832"/>
                    </a:lnTo>
                    <a:lnTo>
                      <a:pt x="81572" y="75882"/>
                    </a:lnTo>
                    <a:close/>
                  </a:path>
                  <a:path w="622300" h="176529">
                    <a:moveTo>
                      <a:pt x="81572" y="62344"/>
                    </a:moveTo>
                    <a:lnTo>
                      <a:pt x="73520" y="62344"/>
                    </a:lnTo>
                    <a:lnTo>
                      <a:pt x="73520" y="70294"/>
                    </a:lnTo>
                    <a:lnTo>
                      <a:pt x="81572" y="70294"/>
                    </a:lnTo>
                    <a:lnTo>
                      <a:pt x="81572" y="62344"/>
                    </a:lnTo>
                    <a:close/>
                  </a:path>
                  <a:path w="622300" h="176529">
                    <a:moveTo>
                      <a:pt x="98056" y="75882"/>
                    </a:moveTo>
                    <a:lnTo>
                      <a:pt x="90004" y="75882"/>
                    </a:lnTo>
                    <a:lnTo>
                      <a:pt x="90004" y="83832"/>
                    </a:lnTo>
                    <a:lnTo>
                      <a:pt x="98056" y="83832"/>
                    </a:lnTo>
                    <a:lnTo>
                      <a:pt x="98056" y="75882"/>
                    </a:lnTo>
                    <a:close/>
                  </a:path>
                  <a:path w="622300" h="176529">
                    <a:moveTo>
                      <a:pt x="98056" y="62344"/>
                    </a:moveTo>
                    <a:lnTo>
                      <a:pt x="90004" y="62344"/>
                    </a:lnTo>
                    <a:lnTo>
                      <a:pt x="90004" y="70294"/>
                    </a:lnTo>
                    <a:lnTo>
                      <a:pt x="98056" y="70294"/>
                    </a:lnTo>
                    <a:lnTo>
                      <a:pt x="98056" y="62344"/>
                    </a:lnTo>
                    <a:close/>
                  </a:path>
                  <a:path w="622300" h="176529">
                    <a:moveTo>
                      <a:pt x="114528" y="75882"/>
                    </a:moveTo>
                    <a:lnTo>
                      <a:pt x="106476" y="75882"/>
                    </a:lnTo>
                    <a:lnTo>
                      <a:pt x="106476" y="83832"/>
                    </a:lnTo>
                    <a:lnTo>
                      <a:pt x="114528" y="83832"/>
                    </a:lnTo>
                    <a:lnTo>
                      <a:pt x="114528" y="75882"/>
                    </a:lnTo>
                    <a:close/>
                  </a:path>
                  <a:path w="622300" h="176529">
                    <a:moveTo>
                      <a:pt x="114528" y="62344"/>
                    </a:moveTo>
                    <a:lnTo>
                      <a:pt x="106476" y="62344"/>
                    </a:lnTo>
                    <a:lnTo>
                      <a:pt x="106476" y="70294"/>
                    </a:lnTo>
                    <a:lnTo>
                      <a:pt x="114528" y="70294"/>
                    </a:lnTo>
                    <a:lnTo>
                      <a:pt x="114528" y="62344"/>
                    </a:lnTo>
                    <a:close/>
                  </a:path>
                  <a:path w="622300" h="176529">
                    <a:moveTo>
                      <a:pt x="131013" y="75882"/>
                    </a:moveTo>
                    <a:lnTo>
                      <a:pt x="122961" y="75882"/>
                    </a:lnTo>
                    <a:lnTo>
                      <a:pt x="122961" y="83832"/>
                    </a:lnTo>
                    <a:lnTo>
                      <a:pt x="131013" y="83832"/>
                    </a:lnTo>
                    <a:lnTo>
                      <a:pt x="131013" y="75882"/>
                    </a:lnTo>
                    <a:close/>
                  </a:path>
                  <a:path w="622300" h="176529">
                    <a:moveTo>
                      <a:pt x="131013" y="62344"/>
                    </a:moveTo>
                    <a:lnTo>
                      <a:pt x="122961" y="62344"/>
                    </a:lnTo>
                    <a:lnTo>
                      <a:pt x="122961" y="70294"/>
                    </a:lnTo>
                    <a:lnTo>
                      <a:pt x="131013" y="70294"/>
                    </a:lnTo>
                    <a:lnTo>
                      <a:pt x="131013" y="62344"/>
                    </a:lnTo>
                    <a:close/>
                  </a:path>
                  <a:path w="622300" h="176529">
                    <a:moveTo>
                      <a:pt x="147485" y="75882"/>
                    </a:moveTo>
                    <a:lnTo>
                      <a:pt x="139433" y="75882"/>
                    </a:lnTo>
                    <a:lnTo>
                      <a:pt x="139433" y="83832"/>
                    </a:lnTo>
                    <a:lnTo>
                      <a:pt x="147485" y="83832"/>
                    </a:lnTo>
                    <a:lnTo>
                      <a:pt x="147485" y="75882"/>
                    </a:lnTo>
                    <a:close/>
                  </a:path>
                  <a:path w="622300" h="176529">
                    <a:moveTo>
                      <a:pt x="147485" y="62344"/>
                    </a:moveTo>
                    <a:lnTo>
                      <a:pt x="139433" y="62344"/>
                    </a:lnTo>
                    <a:lnTo>
                      <a:pt x="139433" y="70294"/>
                    </a:lnTo>
                    <a:lnTo>
                      <a:pt x="147485" y="70294"/>
                    </a:lnTo>
                    <a:lnTo>
                      <a:pt x="147485" y="62344"/>
                    </a:lnTo>
                    <a:close/>
                  </a:path>
                  <a:path w="622300" h="176529">
                    <a:moveTo>
                      <a:pt x="592035" y="113830"/>
                    </a:moveTo>
                    <a:lnTo>
                      <a:pt x="591832" y="111671"/>
                    </a:lnTo>
                    <a:lnTo>
                      <a:pt x="589495" y="108216"/>
                    </a:lnTo>
                    <a:lnTo>
                      <a:pt x="587552" y="107188"/>
                    </a:lnTo>
                    <a:lnTo>
                      <a:pt x="583234" y="107188"/>
                    </a:lnTo>
                    <a:lnTo>
                      <a:pt x="583234" y="114833"/>
                    </a:lnTo>
                    <a:lnTo>
                      <a:pt x="571246" y="143281"/>
                    </a:lnTo>
                    <a:lnTo>
                      <a:pt x="569810" y="146837"/>
                    </a:lnTo>
                    <a:lnTo>
                      <a:pt x="567880" y="155981"/>
                    </a:lnTo>
                    <a:lnTo>
                      <a:pt x="567817" y="162852"/>
                    </a:lnTo>
                    <a:lnTo>
                      <a:pt x="566343" y="168643"/>
                    </a:lnTo>
                    <a:lnTo>
                      <a:pt x="61455" y="168643"/>
                    </a:lnTo>
                    <a:lnTo>
                      <a:pt x="52387" y="154724"/>
                    </a:lnTo>
                    <a:lnTo>
                      <a:pt x="47396" y="139280"/>
                    </a:lnTo>
                    <a:lnTo>
                      <a:pt x="45275" y="125069"/>
                    </a:lnTo>
                    <a:lnTo>
                      <a:pt x="44856" y="114833"/>
                    </a:lnTo>
                    <a:lnTo>
                      <a:pt x="179019" y="114833"/>
                    </a:lnTo>
                    <a:lnTo>
                      <a:pt x="179273" y="131889"/>
                    </a:lnTo>
                    <a:lnTo>
                      <a:pt x="496570" y="131889"/>
                    </a:lnTo>
                    <a:lnTo>
                      <a:pt x="505599" y="124256"/>
                    </a:lnTo>
                    <a:lnTo>
                      <a:pt x="516724" y="114833"/>
                    </a:lnTo>
                    <a:lnTo>
                      <a:pt x="583234" y="114833"/>
                    </a:lnTo>
                    <a:lnTo>
                      <a:pt x="583234" y="107188"/>
                    </a:lnTo>
                    <a:lnTo>
                      <a:pt x="513854" y="107188"/>
                    </a:lnTo>
                    <a:lnTo>
                      <a:pt x="493699" y="124256"/>
                    </a:lnTo>
                    <a:lnTo>
                      <a:pt x="186893" y="124256"/>
                    </a:lnTo>
                    <a:lnTo>
                      <a:pt x="186766" y="114833"/>
                    </a:lnTo>
                    <a:lnTo>
                      <a:pt x="186651" y="107188"/>
                    </a:lnTo>
                    <a:lnTo>
                      <a:pt x="151993" y="107188"/>
                    </a:lnTo>
                    <a:lnTo>
                      <a:pt x="151993" y="106870"/>
                    </a:lnTo>
                    <a:lnTo>
                      <a:pt x="151993" y="99288"/>
                    </a:lnTo>
                    <a:lnTo>
                      <a:pt x="163309" y="99288"/>
                    </a:lnTo>
                    <a:lnTo>
                      <a:pt x="163309" y="91719"/>
                    </a:lnTo>
                    <a:lnTo>
                      <a:pt x="151993" y="91719"/>
                    </a:lnTo>
                    <a:lnTo>
                      <a:pt x="144259" y="91719"/>
                    </a:lnTo>
                    <a:lnTo>
                      <a:pt x="144259" y="99288"/>
                    </a:lnTo>
                    <a:lnTo>
                      <a:pt x="144259" y="106870"/>
                    </a:lnTo>
                    <a:lnTo>
                      <a:pt x="64935" y="106870"/>
                    </a:lnTo>
                    <a:lnTo>
                      <a:pt x="64935" y="99288"/>
                    </a:lnTo>
                    <a:lnTo>
                      <a:pt x="144259" y="99288"/>
                    </a:lnTo>
                    <a:lnTo>
                      <a:pt x="144259" y="91719"/>
                    </a:lnTo>
                    <a:lnTo>
                      <a:pt x="64935" y="91719"/>
                    </a:lnTo>
                    <a:lnTo>
                      <a:pt x="64935" y="55118"/>
                    </a:lnTo>
                    <a:lnTo>
                      <a:pt x="155575" y="55118"/>
                    </a:lnTo>
                    <a:lnTo>
                      <a:pt x="155575" y="91325"/>
                    </a:lnTo>
                    <a:lnTo>
                      <a:pt x="163309" y="91325"/>
                    </a:lnTo>
                    <a:lnTo>
                      <a:pt x="163309" y="55118"/>
                    </a:lnTo>
                    <a:lnTo>
                      <a:pt x="163309" y="54610"/>
                    </a:lnTo>
                    <a:lnTo>
                      <a:pt x="163309" y="47548"/>
                    </a:lnTo>
                    <a:lnTo>
                      <a:pt x="81419" y="47548"/>
                    </a:lnTo>
                    <a:lnTo>
                      <a:pt x="81419" y="1714"/>
                    </a:lnTo>
                    <a:lnTo>
                      <a:pt x="79679" y="0"/>
                    </a:lnTo>
                    <a:lnTo>
                      <a:pt x="75412" y="0"/>
                    </a:lnTo>
                    <a:lnTo>
                      <a:pt x="73672" y="1714"/>
                    </a:lnTo>
                    <a:lnTo>
                      <a:pt x="73672" y="47548"/>
                    </a:lnTo>
                    <a:lnTo>
                      <a:pt x="57200" y="47548"/>
                    </a:lnTo>
                    <a:lnTo>
                      <a:pt x="57200" y="107188"/>
                    </a:lnTo>
                    <a:lnTo>
                      <a:pt x="37477" y="107188"/>
                    </a:lnTo>
                    <a:lnTo>
                      <a:pt x="37236" y="110756"/>
                    </a:lnTo>
                    <a:lnTo>
                      <a:pt x="37134" y="118427"/>
                    </a:lnTo>
                    <a:lnTo>
                      <a:pt x="38696" y="135293"/>
                    </a:lnTo>
                    <a:lnTo>
                      <a:pt x="44488" y="155981"/>
                    </a:lnTo>
                    <a:lnTo>
                      <a:pt x="57073" y="175158"/>
                    </a:lnTo>
                    <a:lnTo>
                      <a:pt x="58204" y="176276"/>
                    </a:lnTo>
                    <a:lnTo>
                      <a:pt x="569366" y="176276"/>
                    </a:lnTo>
                    <a:lnTo>
                      <a:pt x="575525" y="169214"/>
                    </a:lnTo>
                    <a:lnTo>
                      <a:pt x="575525" y="168643"/>
                    </a:lnTo>
                    <a:lnTo>
                      <a:pt x="575602" y="157213"/>
                    </a:lnTo>
                    <a:lnTo>
                      <a:pt x="577278" y="148958"/>
                    </a:lnTo>
                    <a:lnTo>
                      <a:pt x="578396" y="146151"/>
                    </a:lnTo>
                    <a:lnTo>
                      <a:pt x="591616" y="114833"/>
                    </a:lnTo>
                    <a:lnTo>
                      <a:pt x="592035" y="113830"/>
                    </a:lnTo>
                    <a:close/>
                  </a:path>
                  <a:path w="622300" h="176529">
                    <a:moveTo>
                      <a:pt x="622300" y="170345"/>
                    </a:moveTo>
                    <a:lnTo>
                      <a:pt x="620560" y="168643"/>
                    </a:lnTo>
                    <a:lnTo>
                      <a:pt x="581406" y="168643"/>
                    </a:lnTo>
                    <a:lnTo>
                      <a:pt x="579678" y="170345"/>
                    </a:lnTo>
                    <a:lnTo>
                      <a:pt x="579678" y="174574"/>
                    </a:lnTo>
                    <a:lnTo>
                      <a:pt x="581406" y="176276"/>
                    </a:lnTo>
                    <a:lnTo>
                      <a:pt x="618426" y="176276"/>
                    </a:lnTo>
                    <a:lnTo>
                      <a:pt x="620560" y="176276"/>
                    </a:lnTo>
                    <a:lnTo>
                      <a:pt x="622300" y="174574"/>
                    </a:lnTo>
                    <a:lnTo>
                      <a:pt x="622300" y="170345"/>
                    </a:lnTo>
                    <a:close/>
                  </a:path>
                </a:pathLst>
              </a:custGeom>
              <a:solidFill>
                <a:srgbClr val="ED512F"/>
              </a:solidFill>
            </p:spPr>
            <p:txBody>
              <a:bodyPr wrap="square" lIns="0" tIns="0" rIns="0" bIns="0" rtlCol="0"/>
              <a:lstStyle/>
              <a:p>
                <a:endParaRPr/>
              </a:p>
            </p:txBody>
          </p:sp>
          <p:pic>
            <p:nvPicPr>
              <p:cNvPr id="65" name="object 51">
                <a:extLst>
                  <a:ext uri="{FF2B5EF4-FFF2-40B4-BE49-F238E27FC236}">
                    <a16:creationId xmlns:a16="http://schemas.microsoft.com/office/drawing/2014/main" id="{3A27512F-23CA-CCEE-1A35-564DBE3F4B1D}"/>
                  </a:ext>
                </a:extLst>
              </p:cNvPr>
              <p:cNvPicPr/>
              <p:nvPr/>
            </p:nvPicPr>
            <p:blipFill>
              <a:blip r:embed="rId8" cstate="print"/>
              <a:stretch>
                <a:fillRect/>
              </a:stretch>
            </p:blipFill>
            <p:spPr>
              <a:xfrm>
                <a:off x="5230160" y="6814452"/>
                <a:ext cx="302945" cy="90867"/>
              </a:xfrm>
              <a:prstGeom prst="rect">
                <a:avLst/>
              </a:prstGeom>
            </p:spPr>
          </p:pic>
        </p:grpSp>
        <p:pic>
          <p:nvPicPr>
            <p:cNvPr id="33" name="object 52">
              <a:extLst>
                <a:ext uri="{FF2B5EF4-FFF2-40B4-BE49-F238E27FC236}">
                  <a16:creationId xmlns:a16="http://schemas.microsoft.com/office/drawing/2014/main" id="{AE6E511B-4BAD-AC63-C2A3-230D057EA1B2}"/>
                </a:ext>
              </a:extLst>
            </p:cNvPr>
            <p:cNvPicPr/>
            <p:nvPr/>
          </p:nvPicPr>
          <p:blipFill>
            <a:blip r:embed="rId9" cstate="print"/>
            <a:stretch>
              <a:fillRect/>
            </a:stretch>
          </p:blipFill>
          <p:spPr>
            <a:xfrm>
              <a:off x="10007343" y="4433477"/>
              <a:ext cx="362985" cy="380260"/>
            </a:xfrm>
            <a:prstGeom prst="rect">
              <a:avLst/>
            </a:prstGeom>
          </p:spPr>
        </p:pic>
        <p:sp>
          <p:nvSpPr>
            <p:cNvPr id="34" name="ZoneTexte 33">
              <a:extLst>
                <a:ext uri="{FF2B5EF4-FFF2-40B4-BE49-F238E27FC236}">
                  <a16:creationId xmlns:a16="http://schemas.microsoft.com/office/drawing/2014/main" id="{7FB16F23-CB2F-730B-4BC8-6300C9616847}"/>
                </a:ext>
              </a:extLst>
            </p:cNvPr>
            <p:cNvSpPr txBox="1"/>
            <p:nvPr/>
          </p:nvSpPr>
          <p:spPr>
            <a:xfrm>
              <a:off x="1243926" y="4988779"/>
              <a:ext cx="1205337" cy="230832"/>
            </a:xfrm>
            <a:prstGeom prst="rect">
              <a:avLst/>
            </a:prstGeom>
            <a:noFill/>
          </p:spPr>
          <p:txBody>
            <a:bodyPr wrap="square" rtlCol="0">
              <a:spAutoFit/>
            </a:bodyPr>
            <a:lstStyle/>
            <a:p>
              <a:pPr algn="ctr"/>
              <a:r>
                <a:rPr lang="fr-FR" sz="900"/>
                <a:t>Banque /Finance</a:t>
              </a:r>
            </a:p>
          </p:txBody>
        </p:sp>
        <p:sp>
          <p:nvSpPr>
            <p:cNvPr id="35" name="ZoneTexte 34">
              <a:extLst>
                <a:ext uri="{FF2B5EF4-FFF2-40B4-BE49-F238E27FC236}">
                  <a16:creationId xmlns:a16="http://schemas.microsoft.com/office/drawing/2014/main" id="{B3E84986-C4A8-8A8D-E8F0-8219040648A8}"/>
                </a:ext>
              </a:extLst>
            </p:cNvPr>
            <p:cNvSpPr txBox="1"/>
            <p:nvPr/>
          </p:nvSpPr>
          <p:spPr>
            <a:xfrm>
              <a:off x="3114763" y="4899807"/>
              <a:ext cx="1253458" cy="369332"/>
            </a:xfrm>
            <a:prstGeom prst="rect">
              <a:avLst/>
            </a:prstGeom>
            <a:noFill/>
          </p:spPr>
          <p:txBody>
            <a:bodyPr wrap="square" rtlCol="0">
              <a:spAutoFit/>
            </a:bodyPr>
            <a:lstStyle/>
            <a:p>
              <a:pPr algn="ctr"/>
              <a:r>
                <a:rPr lang="fr-FR" sz="900"/>
                <a:t>Assurance / protection sociale</a:t>
              </a:r>
            </a:p>
          </p:txBody>
        </p:sp>
        <p:sp>
          <p:nvSpPr>
            <p:cNvPr id="36" name="ZoneTexte 35">
              <a:extLst>
                <a:ext uri="{FF2B5EF4-FFF2-40B4-BE49-F238E27FC236}">
                  <a16:creationId xmlns:a16="http://schemas.microsoft.com/office/drawing/2014/main" id="{3CBC41CF-2727-E54E-17F6-BD6D5FC66873}"/>
                </a:ext>
              </a:extLst>
            </p:cNvPr>
            <p:cNvSpPr txBox="1"/>
            <p:nvPr/>
          </p:nvSpPr>
          <p:spPr>
            <a:xfrm>
              <a:off x="4856660" y="4899807"/>
              <a:ext cx="937662" cy="369333"/>
            </a:xfrm>
            <a:prstGeom prst="rect">
              <a:avLst/>
            </a:prstGeom>
            <a:noFill/>
          </p:spPr>
          <p:txBody>
            <a:bodyPr wrap="square" rtlCol="0">
              <a:spAutoFit/>
            </a:bodyPr>
            <a:lstStyle/>
            <a:p>
              <a:pPr algn="ctr"/>
              <a:r>
                <a:rPr lang="fr-FR" sz="900" err="1"/>
                <a:t>Telecoms</a:t>
              </a:r>
              <a:r>
                <a:rPr lang="fr-FR" sz="900"/>
                <a:t> / </a:t>
              </a:r>
              <a:r>
                <a:rPr lang="fr-FR" sz="900" err="1"/>
                <a:t>Medias</a:t>
              </a:r>
              <a:r>
                <a:rPr lang="fr-FR" sz="900"/>
                <a:t> / Jeux</a:t>
              </a:r>
            </a:p>
          </p:txBody>
        </p:sp>
        <p:sp>
          <p:nvSpPr>
            <p:cNvPr id="37" name="ZoneTexte 36">
              <a:extLst>
                <a:ext uri="{FF2B5EF4-FFF2-40B4-BE49-F238E27FC236}">
                  <a16:creationId xmlns:a16="http://schemas.microsoft.com/office/drawing/2014/main" id="{C983A5CA-F07E-6E39-A734-01725901CB6B}"/>
                </a:ext>
              </a:extLst>
            </p:cNvPr>
            <p:cNvSpPr txBox="1"/>
            <p:nvPr/>
          </p:nvSpPr>
          <p:spPr>
            <a:xfrm>
              <a:off x="6267596" y="5018476"/>
              <a:ext cx="912625" cy="369332"/>
            </a:xfrm>
            <a:prstGeom prst="rect">
              <a:avLst/>
            </a:prstGeom>
            <a:noFill/>
          </p:spPr>
          <p:txBody>
            <a:bodyPr wrap="square" rtlCol="0">
              <a:spAutoFit/>
            </a:bodyPr>
            <a:lstStyle/>
            <a:p>
              <a:pPr algn="ctr"/>
              <a:r>
                <a:rPr lang="fr-FR" sz="900"/>
                <a:t>Services / Utilities</a:t>
              </a:r>
            </a:p>
          </p:txBody>
        </p:sp>
        <p:sp>
          <p:nvSpPr>
            <p:cNvPr id="43" name="ZoneTexte 42">
              <a:extLst>
                <a:ext uri="{FF2B5EF4-FFF2-40B4-BE49-F238E27FC236}">
                  <a16:creationId xmlns:a16="http://schemas.microsoft.com/office/drawing/2014/main" id="{F5497EA0-6B3B-6ED7-C52C-3A87CB802BBD}"/>
                </a:ext>
              </a:extLst>
            </p:cNvPr>
            <p:cNvSpPr txBox="1"/>
            <p:nvPr/>
          </p:nvSpPr>
          <p:spPr>
            <a:xfrm>
              <a:off x="7547822" y="4988779"/>
              <a:ext cx="953226" cy="230832"/>
            </a:xfrm>
            <a:prstGeom prst="rect">
              <a:avLst/>
            </a:prstGeom>
            <a:noFill/>
          </p:spPr>
          <p:txBody>
            <a:bodyPr wrap="square" rtlCol="0">
              <a:spAutoFit/>
            </a:bodyPr>
            <a:lstStyle/>
            <a:p>
              <a:pPr algn="ctr"/>
              <a:r>
                <a:rPr lang="fr-FR" sz="900"/>
                <a:t>Administration</a:t>
              </a:r>
            </a:p>
          </p:txBody>
        </p:sp>
        <p:sp>
          <p:nvSpPr>
            <p:cNvPr id="45" name="ZoneTexte 44">
              <a:extLst>
                <a:ext uri="{FF2B5EF4-FFF2-40B4-BE49-F238E27FC236}">
                  <a16:creationId xmlns:a16="http://schemas.microsoft.com/office/drawing/2014/main" id="{9CE8BB36-BD3C-9195-55DD-C4E194946ADD}"/>
                </a:ext>
              </a:extLst>
            </p:cNvPr>
            <p:cNvSpPr txBox="1"/>
            <p:nvPr/>
          </p:nvSpPr>
          <p:spPr>
            <a:xfrm>
              <a:off x="8708213" y="4912957"/>
              <a:ext cx="909409" cy="369332"/>
            </a:xfrm>
            <a:prstGeom prst="rect">
              <a:avLst/>
            </a:prstGeom>
            <a:noFill/>
          </p:spPr>
          <p:txBody>
            <a:bodyPr wrap="square" rtlCol="0">
              <a:spAutoFit/>
            </a:bodyPr>
            <a:lstStyle/>
            <a:p>
              <a:pPr algn="ctr"/>
              <a:r>
                <a:rPr lang="fr-FR" sz="900"/>
                <a:t>Industrie/ Transport</a:t>
              </a:r>
            </a:p>
          </p:txBody>
        </p:sp>
        <p:sp>
          <p:nvSpPr>
            <p:cNvPr id="48" name="ZoneTexte 47">
              <a:extLst>
                <a:ext uri="{FF2B5EF4-FFF2-40B4-BE49-F238E27FC236}">
                  <a16:creationId xmlns:a16="http://schemas.microsoft.com/office/drawing/2014/main" id="{1324A5A8-AB3F-8BF8-357C-1BFC12A85183}"/>
                </a:ext>
              </a:extLst>
            </p:cNvPr>
            <p:cNvSpPr txBox="1"/>
            <p:nvPr/>
          </p:nvSpPr>
          <p:spPr>
            <a:xfrm>
              <a:off x="9734130" y="4971123"/>
              <a:ext cx="909409" cy="230833"/>
            </a:xfrm>
            <a:prstGeom prst="rect">
              <a:avLst/>
            </a:prstGeom>
            <a:noFill/>
          </p:spPr>
          <p:txBody>
            <a:bodyPr wrap="square" rtlCol="0">
              <a:spAutoFit/>
            </a:bodyPr>
            <a:lstStyle/>
            <a:p>
              <a:pPr algn="ctr"/>
              <a:r>
                <a:rPr lang="fr-FR" sz="900" err="1"/>
                <a:t>Retail</a:t>
              </a:r>
              <a:r>
                <a:rPr lang="fr-FR" sz="900"/>
                <a:t> / luxe</a:t>
              </a:r>
            </a:p>
          </p:txBody>
        </p:sp>
        <p:sp>
          <p:nvSpPr>
            <p:cNvPr id="49" name="Ellipse 48">
              <a:extLst>
                <a:ext uri="{FF2B5EF4-FFF2-40B4-BE49-F238E27FC236}">
                  <a16:creationId xmlns:a16="http://schemas.microsoft.com/office/drawing/2014/main" id="{50A8CB74-1FF0-9A5B-EE1B-24D315326427}"/>
                </a:ext>
              </a:extLst>
            </p:cNvPr>
            <p:cNvSpPr/>
            <p:nvPr/>
          </p:nvSpPr>
          <p:spPr>
            <a:xfrm>
              <a:off x="1076437" y="2599651"/>
              <a:ext cx="1540317" cy="1540317"/>
            </a:xfrm>
            <a:prstGeom prst="ellipse">
              <a:avLst/>
            </a:prstGeom>
            <a:noFill/>
            <a:ln w="38100">
              <a:solidFill>
                <a:srgbClr val="F5A2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llipse 49">
              <a:extLst>
                <a:ext uri="{FF2B5EF4-FFF2-40B4-BE49-F238E27FC236}">
                  <a16:creationId xmlns:a16="http://schemas.microsoft.com/office/drawing/2014/main" id="{9818CC30-1A4A-6A0D-EC4A-D418F6AB1B1E}"/>
                </a:ext>
              </a:extLst>
            </p:cNvPr>
            <p:cNvSpPr/>
            <p:nvPr/>
          </p:nvSpPr>
          <p:spPr>
            <a:xfrm>
              <a:off x="3177036" y="3011056"/>
              <a:ext cx="1128912" cy="1128912"/>
            </a:xfrm>
            <a:prstGeom prst="ellipse">
              <a:avLst/>
            </a:prstGeom>
            <a:noFill/>
            <a:ln w="38100">
              <a:solidFill>
                <a:srgbClr val="F5A2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Ellipse 50">
              <a:extLst>
                <a:ext uri="{FF2B5EF4-FFF2-40B4-BE49-F238E27FC236}">
                  <a16:creationId xmlns:a16="http://schemas.microsoft.com/office/drawing/2014/main" id="{CE4A7FDF-F66C-7A75-BE56-D0C6ABFFE68C}"/>
                </a:ext>
              </a:extLst>
            </p:cNvPr>
            <p:cNvSpPr/>
            <p:nvPr/>
          </p:nvSpPr>
          <p:spPr>
            <a:xfrm>
              <a:off x="4866230" y="3200756"/>
              <a:ext cx="939212" cy="939212"/>
            </a:xfrm>
            <a:prstGeom prst="ellipse">
              <a:avLst/>
            </a:prstGeom>
            <a:noFill/>
            <a:ln w="38100">
              <a:solidFill>
                <a:srgbClr val="F5A2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Ellipse 51">
              <a:extLst>
                <a:ext uri="{FF2B5EF4-FFF2-40B4-BE49-F238E27FC236}">
                  <a16:creationId xmlns:a16="http://schemas.microsoft.com/office/drawing/2014/main" id="{0F697077-49CB-D3EE-5341-BDA1A0E9C3C7}"/>
                </a:ext>
              </a:extLst>
            </p:cNvPr>
            <p:cNvSpPr/>
            <p:nvPr/>
          </p:nvSpPr>
          <p:spPr>
            <a:xfrm>
              <a:off x="6365724" y="3422669"/>
              <a:ext cx="717299" cy="717299"/>
            </a:xfrm>
            <a:prstGeom prst="ellipse">
              <a:avLst/>
            </a:prstGeom>
            <a:noFill/>
            <a:ln w="38100">
              <a:solidFill>
                <a:srgbClr val="F5A2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CE9F2D4A-E9D6-C4AB-7C70-A8D8911BFA2B}"/>
                </a:ext>
              </a:extLst>
            </p:cNvPr>
            <p:cNvSpPr/>
            <p:nvPr/>
          </p:nvSpPr>
          <p:spPr>
            <a:xfrm>
              <a:off x="7643305" y="3518007"/>
              <a:ext cx="621961" cy="621961"/>
            </a:xfrm>
            <a:prstGeom prst="ellipse">
              <a:avLst/>
            </a:prstGeom>
            <a:noFill/>
            <a:ln w="38100">
              <a:solidFill>
                <a:srgbClr val="F5A2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85A6D547-36C6-587D-78D4-EBF44E9BD369}"/>
                </a:ext>
              </a:extLst>
            </p:cNvPr>
            <p:cNvSpPr/>
            <p:nvPr/>
          </p:nvSpPr>
          <p:spPr>
            <a:xfrm>
              <a:off x="10007788" y="3776983"/>
              <a:ext cx="362985" cy="362985"/>
            </a:xfrm>
            <a:prstGeom prst="ellipse">
              <a:avLst/>
            </a:prstGeom>
            <a:noFill/>
            <a:ln w="38100">
              <a:solidFill>
                <a:srgbClr val="F5A2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Ellipse 54">
              <a:extLst>
                <a:ext uri="{FF2B5EF4-FFF2-40B4-BE49-F238E27FC236}">
                  <a16:creationId xmlns:a16="http://schemas.microsoft.com/office/drawing/2014/main" id="{D65F4F1D-76ED-B898-C9C3-BC0BD0E55003}"/>
                </a:ext>
              </a:extLst>
            </p:cNvPr>
            <p:cNvSpPr/>
            <p:nvPr/>
          </p:nvSpPr>
          <p:spPr>
            <a:xfrm>
              <a:off x="8825547" y="3518007"/>
              <a:ext cx="621961" cy="621961"/>
            </a:xfrm>
            <a:prstGeom prst="ellipse">
              <a:avLst/>
            </a:prstGeom>
            <a:noFill/>
            <a:ln w="38100">
              <a:solidFill>
                <a:srgbClr val="F5A2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ZoneTexte 55">
              <a:extLst>
                <a:ext uri="{FF2B5EF4-FFF2-40B4-BE49-F238E27FC236}">
                  <a16:creationId xmlns:a16="http://schemas.microsoft.com/office/drawing/2014/main" id="{9ABC5091-9130-E0F9-4753-2CB440C652C5}"/>
                </a:ext>
              </a:extLst>
            </p:cNvPr>
            <p:cNvSpPr txBox="1"/>
            <p:nvPr/>
          </p:nvSpPr>
          <p:spPr>
            <a:xfrm>
              <a:off x="1076435" y="3011056"/>
              <a:ext cx="1540317" cy="769441"/>
            </a:xfrm>
            <a:prstGeom prst="rect">
              <a:avLst/>
            </a:prstGeom>
            <a:noFill/>
          </p:spPr>
          <p:txBody>
            <a:bodyPr wrap="square" rtlCol="0">
              <a:spAutoFit/>
            </a:bodyPr>
            <a:lstStyle/>
            <a:p>
              <a:pPr algn="ctr"/>
              <a:r>
                <a:rPr lang="fr-FR" sz="4400">
                  <a:solidFill>
                    <a:srgbClr val="F5A243"/>
                  </a:solidFill>
                </a:rPr>
                <a:t>38%</a:t>
              </a:r>
            </a:p>
          </p:txBody>
        </p:sp>
        <p:sp>
          <p:nvSpPr>
            <p:cNvPr id="57" name="ZoneTexte 56">
              <a:extLst>
                <a:ext uri="{FF2B5EF4-FFF2-40B4-BE49-F238E27FC236}">
                  <a16:creationId xmlns:a16="http://schemas.microsoft.com/office/drawing/2014/main" id="{DE9860B7-A91D-54E5-C248-D3DD0661A1C6}"/>
                </a:ext>
              </a:extLst>
            </p:cNvPr>
            <p:cNvSpPr txBox="1"/>
            <p:nvPr/>
          </p:nvSpPr>
          <p:spPr>
            <a:xfrm>
              <a:off x="3177031" y="3283124"/>
              <a:ext cx="1128917" cy="584775"/>
            </a:xfrm>
            <a:prstGeom prst="rect">
              <a:avLst/>
            </a:prstGeom>
            <a:noFill/>
          </p:spPr>
          <p:txBody>
            <a:bodyPr wrap="square" rtlCol="0">
              <a:spAutoFit/>
            </a:bodyPr>
            <a:lstStyle/>
            <a:p>
              <a:pPr algn="ctr"/>
              <a:r>
                <a:rPr lang="fr-FR" sz="3200">
                  <a:solidFill>
                    <a:srgbClr val="F5A243"/>
                  </a:solidFill>
                </a:rPr>
                <a:t>20%</a:t>
              </a:r>
            </a:p>
          </p:txBody>
        </p:sp>
        <p:sp>
          <p:nvSpPr>
            <p:cNvPr id="58" name="ZoneTexte 57">
              <a:extLst>
                <a:ext uri="{FF2B5EF4-FFF2-40B4-BE49-F238E27FC236}">
                  <a16:creationId xmlns:a16="http://schemas.microsoft.com/office/drawing/2014/main" id="{F7B77BF5-FE44-F15C-94F5-9452433A3AC9}"/>
                </a:ext>
              </a:extLst>
            </p:cNvPr>
            <p:cNvSpPr txBox="1"/>
            <p:nvPr/>
          </p:nvSpPr>
          <p:spPr>
            <a:xfrm>
              <a:off x="4832265" y="3403257"/>
              <a:ext cx="986452" cy="523220"/>
            </a:xfrm>
            <a:prstGeom prst="rect">
              <a:avLst/>
            </a:prstGeom>
            <a:noFill/>
          </p:spPr>
          <p:txBody>
            <a:bodyPr wrap="square" rtlCol="0">
              <a:spAutoFit/>
            </a:bodyPr>
            <a:lstStyle/>
            <a:p>
              <a:pPr algn="ctr"/>
              <a:r>
                <a:rPr lang="fr-FR" sz="2800">
                  <a:solidFill>
                    <a:srgbClr val="F5A243"/>
                  </a:solidFill>
                </a:rPr>
                <a:t>15%</a:t>
              </a:r>
            </a:p>
          </p:txBody>
        </p:sp>
        <p:sp>
          <p:nvSpPr>
            <p:cNvPr id="59" name="ZoneTexte 58">
              <a:extLst>
                <a:ext uri="{FF2B5EF4-FFF2-40B4-BE49-F238E27FC236}">
                  <a16:creationId xmlns:a16="http://schemas.microsoft.com/office/drawing/2014/main" id="{8FFEEEB2-F153-391F-01CE-36DACA0F2637}"/>
                </a:ext>
              </a:extLst>
            </p:cNvPr>
            <p:cNvSpPr txBox="1"/>
            <p:nvPr/>
          </p:nvSpPr>
          <p:spPr>
            <a:xfrm>
              <a:off x="6354913" y="3593960"/>
              <a:ext cx="737989" cy="400110"/>
            </a:xfrm>
            <a:prstGeom prst="rect">
              <a:avLst/>
            </a:prstGeom>
            <a:noFill/>
          </p:spPr>
          <p:txBody>
            <a:bodyPr wrap="square" rtlCol="0">
              <a:spAutoFit/>
            </a:bodyPr>
            <a:lstStyle/>
            <a:p>
              <a:pPr algn="ctr"/>
              <a:r>
                <a:rPr lang="fr-FR" sz="2000">
                  <a:solidFill>
                    <a:srgbClr val="F5A243"/>
                  </a:solidFill>
                </a:rPr>
                <a:t>13%</a:t>
              </a:r>
            </a:p>
          </p:txBody>
        </p:sp>
        <p:sp>
          <p:nvSpPr>
            <p:cNvPr id="60" name="ZoneTexte 59">
              <a:extLst>
                <a:ext uri="{FF2B5EF4-FFF2-40B4-BE49-F238E27FC236}">
                  <a16:creationId xmlns:a16="http://schemas.microsoft.com/office/drawing/2014/main" id="{228AB33F-B30B-D809-9CF6-3F26E088A155}"/>
                </a:ext>
              </a:extLst>
            </p:cNvPr>
            <p:cNvSpPr txBox="1"/>
            <p:nvPr/>
          </p:nvSpPr>
          <p:spPr>
            <a:xfrm>
              <a:off x="7653182" y="3646381"/>
              <a:ext cx="645997" cy="369332"/>
            </a:xfrm>
            <a:prstGeom prst="rect">
              <a:avLst/>
            </a:prstGeom>
            <a:noFill/>
          </p:spPr>
          <p:txBody>
            <a:bodyPr wrap="square" rtlCol="0">
              <a:spAutoFit/>
            </a:bodyPr>
            <a:lstStyle/>
            <a:p>
              <a:pPr algn="ctr"/>
              <a:r>
                <a:rPr lang="fr-FR">
                  <a:solidFill>
                    <a:srgbClr val="F5A243"/>
                  </a:solidFill>
                </a:rPr>
                <a:t>6%</a:t>
              </a:r>
            </a:p>
          </p:txBody>
        </p:sp>
        <p:sp>
          <p:nvSpPr>
            <p:cNvPr id="61" name="ZoneTexte 60">
              <a:extLst>
                <a:ext uri="{FF2B5EF4-FFF2-40B4-BE49-F238E27FC236}">
                  <a16:creationId xmlns:a16="http://schemas.microsoft.com/office/drawing/2014/main" id="{1DDA26DB-E47A-9E49-70D5-80FEC8D84756}"/>
                </a:ext>
              </a:extLst>
            </p:cNvPr>
            <p:cNvSpPr txBox="1"/>
            <p:nvPr/>
          </p:nvSpPr>
          <p:spPr>
            <a:xfrm>
              <a:off x="8815937" y="3646381"/>
              <a:ext cx="645997" cy="369332"/>
            </a:xfrm>
            <a:prstGeom prst="rect">
              <a:avLst/>
            </a:prstGeom>
            <a:noFill/>
          </p:spPr>
          <p:txBody>
            <a:bodyPr wrap="square" rtlCol="0">
              <a:spAutoFit/>
            </a:bodyPr>
            <a:lstStyle/>
            <a:p>
              <a:pPr algn="ctr"/>
              <a:r>
                <a:rPr lang="fr-FR">
                  <a:solidFill>
                    <a:srgbClr val="F5A243"/>
                  </a:solidFill>
                </a:rPr>
                <a:t>6%</a:t>
              </a:r>
            </a:p>
          </p:txBody>
        </p:sp>
        <p:sp>
          <p:nvSpPr>
            <p:cNvPr id="62" name="ZoneTexte 61">
              <a:extLst>
                <a:ext uri="{FF2B5EF4-FFF2-40B4-BE49-F238E27FC236}">
                  <a16:creationId xmlns:a16="http://schemas.microsoft.com/office/drawing/2014/main" id="{ADEEBF51-96F5-B631-5E3C-460DE916F887}"/>
                </a:ext>
              </a:extLst>
            </p:cNvPr>
            <p:cNvSpPr txBox="1"/>
            <p:nvPr/>
          </p:nvSpPr>
          <p:spPr>
            <a:xfrm>
              <a:off x="9889142" y="3804586"/>
              <a:ext cx="621961" cy="307777"/>
            </a:xfrm>
            <a:prstGeom prst="rect">
              <a:avLst/>
            </a:prstGeom>
            <a:noFill/>
          </p:spPr>
          <p:txBody>
            <a:bodyPr wrap="square" rtlCol="0">
              <a:spAutoFit/>
            </a:bodyPr>
            <a:lstStyle/>
            <a:p>
              <a:pPr algn="ctr"/>
              <a:r>
                <a:rPr lang="fr-FR" sz="1400">
                  <a:solidFill>
                    <a:srgbClr val="F5A243"/>
                  </a:solidFill>
                </a:rPr>
                <a:t>2%</a:t>
              </a:r>
            </a:p>
          </p:txBody>
        </p:sp>
      </p:grpSp>
    </p:spTree>
    <p:extLst>
      <p:ext uri="{BB962C8B-B14F-4D97-AF65-F5344CB8AC3E}">
        <p14:creationId xmlns:p14="http://schemas.microsoft.com/office/powerpoint/2010/main" val="33643242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23CF8377-B24B-FF15-E272-1D13985FB588}"/>
              </a:ext>
            </a:extLst>
          </p:cNvPr>
          <p:cNvSpPr>
            <a:spLocks noGrp="1"/>
          </p:cNvSpPr>
          <p:nvPr>
            <p:ph type="body" sz="quarter" idx="10"/>
          </p:nvPr>
        </p:nvSpPr>
        <p:spPr/>
        <p:txBody>
          <a:bodyPr/>
          <a:lstStyle/>
          <a:p>
            <a:r>
              <a:rPr lang="fr-FR"/>
              <a:t>Les secteurs d’activités</a:t>
            </a:r>
          </a:p>
        </p:txBody>
      </p:sp>
      <p:sp>
        <p:nvSpPr>
          <p:cNvPr id="3" name="Espace réservé du texte 2">
            <a:extLst>
              <a:ext uri="{FF2B5EF4-FFF2-40B4-BE49-F238E27FC236}">
                <a16:creationId xmlns:a16="http://schemas.microsoft.com/office/drawing/2014/main" id="{B1DBFC0E-B1A1-B01A-77DD-1BFDF8C9CB67}"/>
              </a:ext>
            </a:extLst>
          </p:cNvPr>
          <p:cNvSpPr>
            <a:spLocks noGrp="1"/>
          </p:cNvSpPr>
          <p:nvPr>
            <p:ph type="body" sz="quarter" idx="11"/>
          </p:nvPr>
        </p:nvSpPr>
        <p:spPr/>
        <p:txBody>
          <a:bodyPr/>
          <a:lstStyle/>
          <a:p>
            <a:r>
              <a:rPr lang="fr-FR" b="1">
                <a:solidFill>
                  <a:schemeClr val="tx1">
                    <a:lumMod val="75000"/>
                    <a:lumOff val="25000"/>
                  </a:schemeClr>
                </a:solidFill>
              </a:rPr>
              <a:t>Qui sommes-nous ?</a:t>
            </a:r>
          </a:p>
        </p:txBody>
      </p:sp>
      <p:sp>
        <p:nvSpPr>
          <p:cNvPr id="87" name="TextBox 30">
            <a:extLst>
              <a:ext uri="{FF2B5EF4-FFF2-40B4-BE49-F238E27FC236}">
                <a16:creationId xmlns:a16="http://schemas.microsoft.com/office/drawing/2014/main" id="{7DEC5D07-15A8-9081-5128-73A2D1BE74A8}"/>
              </a:ext>
            </a:extLst>
          </p:cNvPr>
          <p:cNvSpPr txBox="1"/>
          <p:nvPr/>
        </p:nvSpPr>
        <p:spPr>
          <a:xfrm>
            <a:off x="376774" y="1282033"/>
            <a:ext cx="5378842" cy="374571"/>
          </a:xfrm>
          <a:prstGeom prst="roundRect">
            <a:avLst/>
          </a:prstGeom>
          <a:solidFill>
            <a:srgbClr val="F5A243"/>
          </a:solidFill>
          <a:ln w="12700">
            <a:solidFill>
              <a:srgbClr val="F5A243"/>
            </a:solidFill>
          </a:ln>
        </p:spPr>
        <p:txBody>
          <a:bodyPr wrap="square" rtlCol="0">
            <a:spAutoFit/>
          </a:bodyPr>
          <a:lstStyle/>
          <a:p>
            <a:pPr>
              <a:spcAft>
                <a:spcPts val="100"/>
              </a:spcAft>
            </a:pPr>
            <a:r>
              <a:rPr lang="fr-FR" sz="1600" b="1">
                <a:solidFill>
                  <a:schemeClr val="bg1"/>
                </a:solidFill>
                <a:latin typeface="Arial" panose="020B0604020202020204" pitchFamily="34" charset="0"/>
                <a:cs typeface="Arial" panose="020B0604020202020204" pitchFamily="34" charset="0"/>
              </a:rPr>
              <a:t>Répartition du CA par secteurs d’activité </a:t>
            </a:r>
            <a:r>
              <a:rPr lang="fr-FR" sz="1600">
                <a:solidFill>
                  <a:schemeClr val="bg1"/>
                </a:solidFill>
                <a:latin typeface="Arial" panose="020B0604020202020204" pitchFamily="34" charset="0"/>
                <a:cs typeface="Arial" panose="020B0604020202020204" pitchFamily="34" charset="0"/>
              </a:rPr>
              <a:t>(France)</a:t>
            </a:r>
          </a:p>
        </p:txBody>
      </p:sp>
      <p:grpSp>
        <p:nvGrpSpPr>
          <p:cNvPr id="34" name="Groupe 33">
            <a:extLst>
              <a:ext uri="{FF2B5EF4-FFF2-40B4-BE49-F238E27FC236}">
                <a16:creationId xmlns:a16="http://schemas.microsoft.com/office/drawing/2014/main" id="{AD92A819-869E-8B6D-8016-C02DC097C246}"/>
              </a:ext>
            </a:extLst>
          </p:cNvPr>
          <p:cNvGrpSpPr/>
          <p:nvPr/>
        </p:nvGrpSpPr>
        <p:grpSpPr>
          <a:xfrm>
            <a:off x="1386960" y="3097161"/>
            <a:ext cx="9455364" cy="2463368"/>
            <a:chOff x="1386960" y="3097161"/>
            <a:chExt cx="9455364" cy="2463368"/>
          </a:xfrm>
        </p:grpSpPr>
        <p:grpSp>
          <p:nvGrpSpPr>
            <p:cNvPr id="5" name="object 38">
              <a:extLst>
                <a:ext uri="{FF2B5EF4-FFF2-40B4-BE49-F238E27FC236}">
                  <a16:creationId xmlns:a16="http://schemas.microsoft.com/office/drawing/2014/main" id="{563DCC51-431A-F01E-5A8B-9DBAC1925B76}"/>
                </a:ext>
              </a:extLst>
            </p:cNvPr>
            <p:cNvGrpSpPr/>
            <p:nvPr/>
          </p:nvGrpSpPr>
          <p:grpSpPr>
            <a:xfrm>
              <a:off x="1953600" y="4681172"/>
              <a:ext cx="432321" cy="370285"/>
              <a:chOff x="1595777" y="6674003"/>
              <a:chExt cx="300990" cy="257799"/>
            </a:xfrm>
          </p:grpSpPr>
          <p:pic>
            <p:nvPicPr>
              <p:cNvPr id="6" name="object 39">
                <a:extLst>
                  <a:ext uri="{FF2B5EF4-FFF2-40B4-BE49-F238E27FC236}">
                    <a16:creationId xmlns:a16="http://schemas.microsoft.com/office/drawing/2014/main" id="{BD642ECD-5B8E-92A8-86F9-7AF62D0D24D7}"/>
                  </a:ext>
                </a:extLst>
              </p:cNvPr>
              <p:cNvPicPr/>
              <p:nvPr/>
            </p:nvPicPr>
            <p:blipFill>
              <a:blip r:embed="rId3" cstate="print"/>
              <a:stretch>
                <a:fillRect/>
              </a:stretch>
            </p:blipFill>
            <p:spPr>
              <a:xfrm>
                <a:off x="1663446" y="6743453"/>
                <a:ext cx="167467" cy="155934"/>
              </a:xfrm>
              <a:prstGeom prst="rect">
                <a:avLst/>
              </a:prstGeom>
            </p:spPr>
          </p:pic>
          <p:sp>
            <p:nvSpPr>
              <p:cNvPr id="7" name="object 40">
                <a:extLst>
                  <a:ext uri="{FF2B5EF4-FFF2-40B4-BE49-F238E27FC236}">
                    <a16:creationId xmlns:a16="http://schemas.microsoft.com/office/drawing/2014/main" id="{23F04002-B7BF-5B77-08C5-452A57FD3725}"/>
                  </a:ext>
                </a:extLst>
              </p:cNvPr>
              <p:cNvSpPr/>
              <p:nvPr/>
            </p:nvSpPr>
            <p:spPr>
              <a:xfrm>
                <a:off x="1622439" y="6914022"/>
                <a:ext cx="254000" cy="17780"/>
              </a:xfrm>
              <a:custGeom>
                <a:avLst/>
                <a:gdLst/>
                <a:ahLst/>
                <a:cxnLst/>
                <a:rect l="l" t="t" r="r" b="b"/>
                <a:pathLst>
                  <a:path w="254000" h="17779">
                    <a:moveTo>
                      <a:pt x="253736" y="0"/>
                    </a:moveTo>
                    <a:lnTo>
                      <a:pt x="0" y="0"/>
                    </a:lnTo>
                    <a:lnTo>
                      <a:pt x="0" y="17330"/>
                    </a:lnTo>
                    <a:lnTo>
                      <a:pt x="253736" y="17330"/>
                    </a:lnTo>
                    <a:lnTo>
                      <a:pt x="253736" y="0"/>
                    </a:lnTo>
                    <a:close/>
                  </a:path>
                </a:pathLst>
              </a:custGeom>
              <a:ln w="8859">
                <a:solidFill>
                  <a:srgbClr val="ED512F"/>
                </a:solidFill>
              </a:ln>
            </p:spPr>
            <p:txBody>
              <a:bodyPr wrap="square" lIns="0" tIns="0" rIns="0" bIns="0" rtlCol="0"/>
              <a:lstStyle/>
              <a:p>
                <a:endParaRPr/>
              </a:p>
            </p:txBody>
          </p:sp>
          <p:sp>
            <p:nvSpPr>
              <p:cNvPr id="8" name="object 41">
                <a:extLst>
                  <a:ext uri="{FF2B5EF4-FFF2-40B4-BE49-F238E27FC236}">
                    <a16:creationId xmlns:a16="http://schemas.microsoft.com/office/drawing/2014/main" id="{15D57151-4286-75BE-B768-D6BE50B84E49}"/>
                  </a:ext>
                </a:extLst>
              </p:cNvPr>
              <p:cNvSpPr/>
              <p:nvPr/>
            </p:nvSpPr>
            <p:spPr>
              <a:xfrm>
                <a:off x="1595777" y="6674003"/>
                <a:ext cx="300990" cy="70485"/>
              </a:xfrm>
              <a:custGeom>
                <a:avLst/>
                <a:gdLst/>
                <a:ahLst/>
                <a:cxnLst/>
                <a:rect l="l" t="t" r="r" b="b"/>
                <a:pathLst>
                  <a:path w="300989" h="70484">
                    <a:moveTo>
                      <a:pt x="0" y="70005"/>
                    </a:moveTo>
                    <a:lnTo>
                      <a:pt x="158926" y="0"/>
                    </a:lnTo>
                    <a:lnTo>
                      <a:pt x="300819" y="70005"/>
                    </a:lnTo>
                    <a:lnTo>
                      <a:pt x="262213" y="70005"/>
                    </a:lnTo>
                    <a:lnTo>
                      <a:pt x="158926" y="22281"/>
                    </a:lnTo>
                    <a:lnTo>
                      <a:pt x="43661" y="70005"/>
                    </a:lnTo>
                    <a:lnTo>
                      <a:pt x="0" y="70005"/>
                    </a:lnTo>
                    <a:close/>
                  </a:path>
                </a:pathLst>
              </a:custGeom>
              <a:ln w="8873">
                <a:solidFill>
                  <a:srgbClr val="ED512F"/>
                </a:solidFill>
              </a:ln>
            </p:spPr>
            <p:txBody>
              <a:bodyPr wrap="square" lIns="0" tIns="0" rIns="0" bIns="0" rtlCol="0"/>
              <a:lstStyle/>
              <a:p>
                <a:endParaRPr/>
              </a:p>
            </p:txBody>
          </p:sp>
        </p:grpSp>
        <p:pic>
          <p:nvPicPr>
            <p:cNvPr id="9" name="object 42">
              <a:extLst>
                <a:ext uri="{FF2B5EF4-FFF2-40B4-BE49-F238E27FC236}">
                  <a16:creationId xmlns:a16="http://schemas.microsoft.com/office/drawing/2014/main" id="{25F7E5E1-F786-2B77-2F7D-57F42131B2F7}"/>
                </a:ext>
              </a:extLst>
            </p:cNvPr>
            <p:cNvPicPr/>
            <p:nvPr/>
          </p:nvPicPr>
          <p:blipFill>
            <a:blip r:embed="rId4" cstate="print"/>
            <a:stretch>
              <a:fillRect/>
            </a:stretch>
          </p:blipFill>
          <p:spPr>
            <a:xfrm>
              <a:off x="3798941" y="4671589"/>
              <a:ext cx="336453" cy="389471"/>
            </a:xfrm>
            <a:prstGeom prst="rect">
              <a:avLst/>
            </a:prstGeom>
          </p:spPr>
        </p:pic>
        <p:sp>
          <p:nvSpPr>
            <p:cNvPr id="22" name="ZoneTexte 21">
              <a:extLst>
                <a:ext uri="{FF2B5EF4-FFF2-40B4-BE49-F238E27FC236}">
                  <a16:creationId xmlns:a16="http://schemas.microsoft.com/office/drawing/2014/main" id="{8F986C5A-18CE-2D94-167C-9FE1A992C9E9}"/>
                </a:ext>
              </a:extLst>
            </p:cNvPr>
            <p:cNvSpPr txBox="1"/>
            <p:nvPr/>
          </p:nvSpPr>
          <p:spPr>
            <a:xfrm>
              <a:off x="1619862" y="5309703"/>
              <a:ext cx="1205337" cy="230832"/>
            </a:xfrm>
            <a:prstGeom prst="rect">
              <a:avLst/>
            </a:prstGeom>
            <a:noFill/>
          </p:spPr>
          <p:txBody>
            <a:bodyPr wrap="square" rtlCol="0">
              <a:spAutoFit/>
            </a:bodyPr>
            <a:lstStyle/>
            <a:p>
              <a:pPr algn="ctr"/>
              <a:r>
                <a:rPr lang="fr-FR" sz="900"/>
                <a:t>Banque /Finance</a:t>
              </a:r>
            </a:p>
          </p:txBody>
        </p:sp>
        <p:sp>
          <p:nvSpPr>
            <p:cNvPr id="24" name="ZoneTexte 23">
              <a:extLst>
                <a:ext uri="{FF2B5EF4-FFF2-40B4-BE49-F238E27FC236}">
                  <a16:creationId xmlns:a16="http://schemas.microsoft.com/office/drawing/2014/main" id="{7442CBA3-5419-3167-E753-84D4C69838A4}"/>
                </a:ext>
              </a:extLst>
            </p:cNvPr>
            <p:cNvSpPr txBox="1"/>
            <p:nvPr/>
          </p:nvSpPr>
          <p:spPr>
            <a:xfrm>
              <a:off x="3340439" y="5171203"/>
              <a:ext cx="1253458" cy="369332"/>
            </a:xfrm>
            <a:prstGeom prst="rect">
              <a:avLst/>
            </a:prstGeom>
            <a:noFill/>
          </p:spPr>
          <p:txBody>
            <a:bodyPr wrap="square" rtlCol="0">
              <a:spAutoFit/>
            </a:bodyPr>
            <a:lstStyle/>
            <a:p>
              <a:pPr algn="ctr"/>
              <a:r>
                <a:rPr lang="fr-FR" sz="900"/>
                <a:t>Assurance / protection sociale</a:t>
              </a:r>
            </a:p>
          </p:txBody>
        </p:sp>
        <p:sp>
          <p:nvSpPr>
            <p:cNvPr id="38" name="Ellipse 37">
              <a:extLst>
                <a:ext uri="{FF2B5EF4-FFF2-40B4-BE49-F238E27FC236}">
                  <a16:creationId xmlns:a16="http://schemas.microsoft.com/office/drawing/2014/main" id="{5629BC19-7DBB-6D12-488B-73F287CA7FCE}"/>
                </a:ext>
              </a:extLst>
            </p:cNvPr>
            <p:cNvSpPr/>
            <p:nvPr/>
          </p:nvSpPr>
          <p:spPr>
            <a:xfrm>
              <a:off x="1470705" y="3097161"/>
              <a:ext cx="1372828" cy="1347608"/>
            </a:xfrm>
            <a:prstGeom prst="ellipse">
              <a:avLst/>
            </a:prstGeom>
            <a:noFill/>
            <a:ln w="38100">
              <a:solidFill>
                <a:srgbClr val="F5A2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a:extLst>
                <a:ext uri="{FF2B5EF4-FFF2-40B4-BE49-F238E27FC236}">
                  <a16:creationId xmlns:a16="http://schemas.microsoft.com/office/drawing/2014/main" id="{46E987F9-80B7-6713-42E1-C263036AD2BC}"/>
                </a:ext>
              </a:extLst>
            </p:cNvPr>
            <p:cNvSpPr/>
            <p:nvPr/>
          </p:nvSpPr>
          <p:spPr>
            <a:xfrm>
              <a:off x="3403813" y="3315857"/>
              <a:ext cx="1128912" cy="1128912"/>
            </a:xfrm>
            <a:prstGeom prst="ellipse">
              <a:avLst/>
            </a:prstGeom>
            <a:noFill/>
            <a:ln w="38100">
              <a:solidFill>
                <a:srgbClr val="F5A2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Ellipse 39">
              <a:extLst>
                <a:ext uri="{FF2B5EF4-FFF2-40B4-BE49-F238E27FC236}">
                  <a16:creationId xmlns:a16="http://schemas.microsoft.com/office/drawing/2014/main" id="{A967963A-94CB-DB85-B148-1961D212CD9D}"/>
                </a:ext>
              </a:extLst>
            </p:cNvPr>
            <p:cNvSpPr/>
            <p:nvPr/>
          </p:nvSpPr>
          <p:spPr>
            <a:xfrm>
              <a:off x="5067094" y="3587925"/>
              <a:ext cx="856844" cy="856844"/>
            </a:xfrm>
            <a:prstGeom prst="ellipse">
              <a:avLst/>
            </a:prstGeom>
            <a:noFill/>
            <a:ln w="38100">
              <a:solidFill>
                <a:srgbClr val="F5A2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031F6B7D-A46C-D274-9073-7D7BAAF0F031}"/>
                </a:ext>
              </a:extLst>
            </p:cNvPr>
            <p:cNvSpPr/>
            <p:nvPr/>
          </p:nvSpPr>
          <p:spPr>
            <a:xfrm>
              <a:off x="6504011" y="3727470"/>
              <a:ext cx="717299" cy="717299"/>
            </a:xfrm>
            <a:prstGeom prst="ellipse">
              <a:avLst/>
            </a:prstGeom>
            <a:noFill/>
            <a:ln w="38100">
              <a:solidFill>
                <a:srgbClr val="F5A2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174027FB-B4A6-9280-A1A3-DC88FA5182F1}"/>
                </a:ext>
              </a:extLst>
            </p:cNvPr>
            <p:cNvSpPr/>
            <p:nvPr/>
          </p:nvSpPr>
          <p:spPr>
            <a:xfrm>
              <a:off x="7781592" y="3822808"/>
              <a:ext cx="621961" cy="621961"/>
            </a:xfrm>
            <a:prstGeom prst="ellipse">
              <a:avLst/>
            </a:prstGeom>
            <a:noFill/>
            <a:ln w="38100">
              <a:solidFill>
                <a:srgbClr val="F5A2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F28EA035-7722-F422-73BC-83FDB2208337}"/>
                </a:ext>
              </a:extLst>
            </p:cNvPr>
            <p:cNvSpPr/>
            <p:nvPr/>
          </p:nvSpPr>
          <p:spPr>
            <a:xfrm>
              <a:off x="10146075" y="4081784"/>
              <a:ext cx="362985" cy="362985"/>
            </a:xfrm>
            <a:prstGeom prst="ellipse">
              <a:avLst/>
            </a:prstGeom>
            <a:noFill/>
            <a:ln w="38100">
              <a:solidFill>
                <a:srgbClr val="F5A2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Ellipse 45">
              <a:extLst>
                <a:ext uri="{FF2B5EF4-FFF2-40B4-BE49-F238E27FC236}">
                  <a16:creationId xmlns:a16="http://schemas.microsoft.com/office/drawing/2014/main" id="{EE41D602-F968-6194-C345-1F0D35CAB74C}"/>
                </a:ext>
              </a:extLst>
            </p:cNvPr>
            <p:cNvSpPr/>
            <p:nvPr/>
          </p:nvSpPr>
          <p:spPr>
            <a:xfrm>
              <a:off x="8963834" y="3822808"/>
              <a:ext cx="621961" cy="621961"/>
            </a:xfrm>
            <a:prstGeom prst="ellipse">
              <a:avLst/>
            </a:prstGeom>
            <a:noFill/>
            <a:ln w="38100">
              <a:solidFill>
                <a:srgbClr val="F5A2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ZoneTexte 46">
              <a:extLst>
                <a:ext uri="{FF2B5EF4-FFF2-40B4-BE49-F238E27FC236}">
                  <a16:creationId xmlns:a16="http://schemas.microsoft.com/office/drawing/2014/main" id="{DAB3D7E6-D36F-2C0F-7CB3-26A45796EA29}"/>
                </a:ext>
              </a:extLst>
            </p:cNvPr>
            <p:cNvSpPr txBox="1"/>
            <p:nvPr/>
          </p:nvSpPr>
          <p:spPr>
            <a:xfrm>
              <a:off x="1386960" y="3393457"/>
              <a:ext cx="1540317" cy="707886"/>
            </a:xfrm>
            <a:prstGeom prst="rect">
              <a:avLst/>
            </a:prstGeom>
            <a:noFill/>
          </p:spPr>
          <p:txBody>
            <a:bodyPr wrap="square" rtlCol="0">
              <a:spAutoFit/>
            </a:bodyPr>
            <a:lstStyle/>
            <a:p>
              <a:pPr algn="ctr"/>
              <a:r>
                <a:rPr lang="fr-FR" sz="4000">
                  <a:solidFill>
                    <a:srgbClr val="F5A243"/>
                  </a:solidFill>
                </a:rPr>
                <a:t>49%</a:t>
              </a:r>
            </a:p>
          </p:txBody>
        </p:sp>
        <p:sp>
          <p:nvSpPr>
            <p:cNvPr id="88" name="ZoneTexte 87">
              <a:extLst>
                <a:ext uri="{FF2B5EF4-FFF2-40B4-BE49-F238E27FC236}">
                  <a16:creationId xmlns:a16="http://schemas.microsoft.com/office/drawing/2014/main" id="{F1229D4F-824C-1CEC-E61C-3F02EC9FCEA1}"/>
                </a:ext>
              </a:extLst>
            </p:cNvPr>
            <p:cNvSpPr txBox="1"/>
            <p:nvPr/>
          </p:nvSpPr>
          <p:spPr>
            <a:xfrm>
              <a:off x="3403808" y="3587925"/>
              <a:ext cx="1128917" cy="584775"/>
            </a:xfrm>
            <a:prstGeom prst="rect">
              <a:avLst/>
            </a:prstGeom>
            <a:noFill/>
          </p:spPr>
          <p:txBody>
            <a:bodyPr wrap="square" rtlCol="0">
              <a:spAutoFit/>
            </a:bodyPr>
            <a:lstStyle/>
            <a:p>
              <a:pPr algn="ctr"/>
              <a:r>
                <a:rPr lang="fr-FR" sz="3200">
                  <a:solidFill>
                    <a:srgbClr val="F5A243"/>
                  </a:solidFill>
                </a:rPr>
                <a:t>32%</a:t>
              </a:r>
            </a:p>
          </p:txBody>
        </p:sp>
        <p:grpSp>
          <p:nvGrpSpPr>
            <p:cNvPr id="33" name="Groupe 32">
              <a:extLst>
                <a:ext uri="{FF2B5EF4-FFF2-40B4-BE49-F238E27FC236}">
                  <a16:creationId xmlns:a16="http://schemas.microsoft.com/office/drawing/2014/main" id="{BB7FD95A-7B61-10B5-2B95-BE8A27C9491E}"/>
                </a:ext>
              </a:extLst>
            </p:cNvPr>
            <p:cNvGrpSpPr/>
            <p:nvPr/>
          </p:nvGrpSpPr>
          <p:grpSpPr>
            <a:xfrm>
              <a:off x="7978659" y="4663898"/>
              <a:ext cx="362191" cy="444841"/>
              <a:chOff x="7978659" y="4749632"/>
              <a:chExt cx="362191" cy="444841"/>
            </a:xfrm>
          </p:grpSpPr>
          <p:sp>
            <p:nvSpPr>
              <p:cNvPr id="11" name="object 44">
                <a:extLst>
                  <a:ext uri="{FF2B5EF4-FFF2-40B4-BE49-F238E27FC236}">
                    <a16:creationId xmlns:a16="http://schemas.microsoft.com/office/drawing/2014/main" id="{DD067B8F-065F-71BA-3E68-FC868075C413}"/>
                  </a:ext>
                </a:extLst>
              </p:cNvPr>
              <p:cNvSpPr/>
              <p:nvPr/>
            </p:nvSpPr>
            <p:spPr>
              <a:xfrm>
                <a:off x="7983839" y="4901096"/>
                <a:ext cx="334178" cy="205774"/>
              </a:xfrm>
              <a:custGeom>
                <a:avLst/>
                <a:gdLst/>
                <a:ahLst/>
                <a:cxnLst/>
                <a:rect l="l" t="t" r="r" b="b"/>
                <a:pathLst>
                  <a:path w="257810" h="158750">
                    <a:moveTo>
                      <a:pt x="257470" y="94719"/>
                    </a:moveTo>
                    <a:lnTo>
                      <a:pt x="257470" y="7081"/>
                    </a:lnTo>
                    <a:lnTo>
                      <a:pt x="257470" y="3177"/>
                    </a:lnTo>
                    <a:lnTo>
                      <a:pt x="254307" y="0"/>
                    </a:lnTo>
                    <a:lnTo>
                      <a:pt x="250422" y="0"/>
                    </a:lnTo>
                    <a:lnTo>
                      <a:pt x="7048" y="0"/>
                    </a:lnTo>
                    <a:lnTo>
                      <a:pt x="3150" y="0"/>
                    </a:lnTo>
                    <a:lnTo>
                      <a:pt x="0" y="3177"/>
                    </a:lnTo>
                    <a:lnTo>
                      <a:pt x="0" y="7081"/>
                    </a:lnTo>
                    <a:lnTo>
                      <a:pt x="0" y="158211"/>
                    </a:lnTo>
                    <a:lnTo>
                      <a:pt x="155702" y="158211"/>
                    </a:lnTo>
                  </a:path>
                </a:pathLst>
              </a:custGeom>
              <a:ln w="7684">
                <a:solidFill>
                  <a:srgbClr val="ED512F"/>
                </a:solidFill>
              </a:ln>
            </p:spPr>
            <p:txBody>
              <a:bodyPr wrap="square" lIns="0" tIns="0" rIns="0" bIns="0" rtlCol="0"/>
              <a:lstStyle/>
              <a:p>
                <a:endParaRPr/>
              </a:p>
            </p:txBody>
          </p:sp>
          <p:pic>
            <p:nvPicPr>
              <p:cNvPr id="12" name="object 45">
                <a:extLst>
                  <a:ext uri="{FF2B5EF4-FFF2-40B4-BE49-F238E27FC236}">
                    <a16:creationId xmlns:a16="http://schemas.microsoft.com/office/drawing/2014/main" id="{071D773F-5277-A3F4-D9D0-9EA0DEBB516A}"/>
                  </a:ext>
                </a:extLst>
              </p:cNvPr>
              <p:cNvPicPr/>
              <p:nvPr/>
            </p:nvPicPr>
            <p:blipFill>
              <a:blip r:embed="rId5" cstate="print"/>
              <a:stretch>
                <a:fillRect/>
              </a:stretch>
            </p:blipFill>
            <p:spPr>
              <a:xfrm>
                <a:off x="7978659" y="4749632"/>
                <a:ext cx="362191" cy="444841"/>
              </a:xfrm>
              <a:prstGeom prst="rect">
                <a:avLst/>
              </a:prstGeom>
            </p:spPr>
          </p:pic>
        </p:grpSp>
        <p:sp>
          <p:nvSpPr>
            <p:cNvPr id="25" name="ZoneTexte 24">
              <a:extLst>
                <a:ext uri="{FF2B5EF4-FFF2-40B4-BE49-F238E27FC236}">
                  <a16:creationId xmlns:a16="http://schemas.microsoft.com/office/drawing/2014/main" id="{897BD9E2-C811-6003-3784-5F8323C273FE}"/>
                </a:ext>
              </a:extLst>
            </p:cNvPr>
            <p:cNvSpPr txBox="1"/>
            <p:nvPr/>
          </p:nvSpPr>
          <p:spPr>
            <a:xfrm>
              <a:off x="7682087" y="5191196"/>
              <a:ext cx="937662" cy="369333"/>
            </a:xfrm>
            <a:prstGeom prst="rect">
              <a:avLst/>
            </a:prstGeom>
            <a:noFill/>
          </p:spPr>
          <p:txBody>
            <a:bodyPr wrap="square" rtlCol="0">
              <a:spAutoFit/>
            </a:bodyPr>
            <a:lstStyle/>
            <a:p>
              <a:pPr algn="ctr"/>
              <a:r>
                <a:rPr lang="fr-FR" sz="900" err="1"/>
                <a:t>Telecoms</a:t>
              </a:r>
              <a:r>
                <a:rPr lang="fr-FR" sz="900"/>
                <a:t> / </a:t>
              </a:r>
              <a:r>
                <a:rPr lang="fr-FR" sz="900" err="1"/>
                <a:t>Medias</a:t>
              </a:r>
              <a:r>
                <a:rPr lang="fr-FR" sz="900"/>
                <a:t> / Jeux</a:t>
              </a:r>
            </a:p>
          </p:txBody>
        </p:sp>
        <p:sp>
          <p:nvSpPr>
            <p:cNvPr id="90" name="ZoneTexte 89">
              <a:extLst>
                <a:ext uri="{FF2B5EF4-FFF2-40B4-BE49-F238E27FC236}">
                  <a16:creationId xmlns:a16="http://schemas.microsoft.com/office/drawing/2014/main" id="{E5DDCC93-45D6-E796-AECE-12F424FE650F}"/>
                </a:ext>
              </a:extLst>
            </p:cNvPr>
            <p:cNvSpPr txBox="1"/>
            <p:nvPr/>
          </p:nvSpPr>
          <p:spPr>
            <a:xfrm>
              <a:off x="7796453" y="3949122"/>
              <a:ext cx="607100" cy="369332"/>
            </a:xfrm>
            <a:prstGeom prst="rect">
              <a:avLst/>
            </a:prstGeom>
            <a:noFill/>
          </p:spPr>
          <p:txBody>
            <a:bodyPr wrap="square" rtlCol="0">
              <a:spAutoFit/>
            </a:bodyPr>
            <a:lstStyle/>
            <a:p>
              <a:pPr algn="ctr"/>
              <a:r>
                <a:rPr lang="fr-FR">
                  <a:solidFill>
                    <a:srgbClr val="F5A243"/>
                  </a:solidFill>
                </a:rPr>
                <a:t>3%</a:t>
              </a:r>
            </a:p>
          </p:txBody>
        </p:sp>
        <p:pic>
          <p:nvPicPr>
            <p:cNvPr id="13" name="object 46">
              <a:extLst>
                <a:ext uri="{FF2B5EF4-FFF2-40B4-BE49-F238E27FC236}">
                  <a16:creationId xmlns:a16="http://schemas.microsoft.com/office/drawing/2014/main" id="{56D7DA1B-C42E-229C-93D9-D80FA8C4F753}"/>
                </a:ext>
              </a:extLst>
            </p:cNvPr>
            <p:cNvPicPr/>
            <p:nvPr/>
          </p:nvPicPr>
          <p:blipFill>
            <a:blip r:embed="rId6" cstate="print"/>
            <a:stretch>
              <a:fillRect/>
            </a:stretch>
          </p:blipFill>
          <p:spPr>
            <a:xfrm>
              <a:off x="5298086" y="4644435"/>
              <a:ext cx="362986" cy="483766"/>
            </a:xfrm>
            <a:prstGeom prst="rect">
              <a:avLst/>
            </a:prstGeom>
          </p:spPr>
        </p:pic>
        <p:sp>
          <p:nvSpPr>
            <p:cNvPr id="26" name="ZoneTexte 25">
              <a:extLst>
                <a:ext uri="{FF2B5EF4-FFF2-40B4-BE49-F238E27FC236}">
                  <a16:creationId xmlns:a16="http://schemas.microsoft.com/office/drawing/2014/main" id="{EA39A25E-9744-C632-3330-56ADDA8A52C8}"/>
                </a:ext>
              </a:extLst>
            </p:cNvPr>
            <p:cNvSpPr txBox="1"/>
            <p:nvPr/>
          </p:nvSpPr>
          <p:spPr>
            <a:xfrm>
              <a:off x="5023266" y="5191197"/>
              <a:ext cx="912625" cy="369332"/>
            </a:xfrm>
            <a:prstGeom prst="rect">
              <a:avLst/>
            </a:prstGeom>
            <a:noFill/>
          </p:spPr>
          <p:txBody>
            <a:bodyPr wrap="square" rtlCol="0">
              <a:spAutoFit/>
            </a:bodyPr>
            <a:lstStyle/>
            <a:p>
              <a:pPr algn="ctr"/>
              <a:r>
                <a:rPr lang="fr-FR" sz="900"/>
                <a:t>Services / Utilities</a:t>
              </a:r>
            </a:p>
          </p:txBody>
        </p:sp>
        <p:sp>
          <p:nvSpPr>
            <p:cNvPr id="91" name="ZoneTexte 90">
              <a:extLst>
                <a:ext uri="{FF2B5EF4-FFF2-40B4-BE49-F238E27FC236}">
                  <a16:creationId xmlns:a16="http://schemas.microsoft.com/office/drawing/2014/main" id="{4ADDCAD4-23A7-02A3-C092-5467BB05D170}"/>
                </a:ext>
              </a:extLst>
            </p:cNvPr>
            <p:cNvSpPr txBox="1"/>
            <p:nvPr/>
          </p:nvSpPr>
          <p:spPr>
            <a:xfrm>
              <a:off x="5055921" y="3766402"/>
              <a:ext cx="868017" cy="523220"/>
            </a:xfrm>
            <a:prstGeom prst="rect">
              <a:avLst/>
            </a:prstGeom>
            <a:noFill/>
          </p:spPr>
          <p:txBody>
            <a:bodyPr wrap="square" rtlCol="0">
              <a:spAutoFit/>
            </a:bodyPr>
            <a:lstStyle/>
            <a:p>
              <a:pPr algn="ctr"/>
              <a:r>
                <a:rPr lang="fr-FR" sz="2800">
                  <a:solidFill>
                    <a:srgbClr val="F5A243"/>
                  </a:solidFill>
                </a:rPr>
                <a:t>9%</a:t>
              </a:r>
            </a:p>
          </p:txBody>
        </p:sp>
        <p:sp>
          <p:nvSpPr>
            <p:cNvPr id="14" name="object 47">
              <a:extLst>
                <a:ext uri="{FF2B5EF4-FFF2-40B4-BE49-F238E27FC236}">
                  <a16:creationId xmlns:a16="http://schemas.microsoft.com/office/drawing/2014/main" id="{06BBA09A-200E-11A8-181C-CFECB2EEB2B9}"/>
                </a:ext>
              </a:extLst>
            </p:cNvPr>
            <p:cNvSpPr/>
            <p:nvPr/>
          </p:nvSpPr>
          <p:spPr>
            <a:xfrm>
              <a:off x="10101778" y="4703187"/>
              <a:ext cx="453468" cy="366263"/>
            </a:xfrm>
            <a:custGeom>
              <a:avLst/>
              <a:gdLst/>
              <a:ahLst/>
              <a:cxnLst/>
              <a:rect l="l" t="t" r="r" b="b"/>
              <a:pathLst>
                <a:path w="330200" h="266700">
                  <a:moveTo>
                    <a:pt x="114642" y="104597"/>
                  </a:moveTo>
                  <a:lnTo>
                    <a:pt x="112280" y="93230"/>
                  </a:lnTo>
                  <a:lnTo>
                    <a:pt x="107086" y="85775"/>
                  </a:lnTo>
                  <a:lnTo>
                    <a:pt x="105803" y="83947"/>
                  </a:lnTo>
                  <a:lnTo>
                    <a:pt x="103898" y="82702"/>
                  </a:lnTo>
                  <a:lnTo>
                    <a:pt x="103898" y="104597"/>
                  </a:lnTo>
                  <a:lnTo>
                    <a:pt x="102374" y="111912"/>
                  </a:lnTo>
                  <a:lnTo>
                    <a:pt x="98209" y="117894"/>
                  </a:lnTo>
                  <a:lnTo>
                    <a:pt x="92049" y="121920"/>
                  </a:lnTo>
                  <a:lnTo>
                    <a:pt x="84493" y="123405"/>
                  </a:lnTo>
                  <a:lnTo>
                    <a:pt x="76949" y="121920"/>
                  </a:lnTo>
                  <a:lnTo>
                    <a:pt x="70777" y="117894"/>
                  </a:lnTo>
                  <a:lnTo>
                    <a:pt x="66611" y="111912"/>
                  </a:lnTo>
                  <a:lnTo>
                    <a:pt x="65074" y="104597"/>
                  </a:lnTo>
                  <a:lnTo>
                    <a:pt x="66611" y="97282"/>
                  </a:lnTo>
                  <a:lnTo>
                    <a:pt x="70777" y="91300"/>
                  </a:lnTo>
                  <a:lnTo>
                    <a:pt x="76949" y="87261"/>
                  </a:lnTo>
                  <a:lnTo>
                    <a:pt x="84493" y="85775"/>
                  </a:lnTo>
                  <a:lnTo>
                    <a:pt x="92049" y="87261"/>
                  </a:lnTo>
                  <a:lnTo>
                    <a:pt x="98209" y="91300"/>
                  </a:lnTo>
                  <a:lnTo>
                    <a:pt x="102374" y="97282"/>
                  </a:lnTo>
                  <a:lnTo>
                    <a:pt x="103898" y="104597"/>
                  </a:lnTo>
                  <a:lnTo>
                    <a:pt x="103898" y="82702"/>
                  </a:lnTo>
                  <a:lnTo>
                    <a:pt x="96227" y="77673"/>
                  </a:lnTo>
                  <a:lnTo>
                    <a:pt x="84493" y="75374"/>
                  </a:lnTo>
                  <a:lnTo>
                    <a:pt x="72771" y="77673"/>
                  </a:lnTo>
                  <a:lnTo>
                    <a:pt x="63182" y="83947"/>
                  </a:lnTo>
                  <a:lnTo>
                    <a:pt x="56718" y="93230"/>
                  </a:lnTo>
                  <a:lnTo>
                    <a:pt x="54343" y="104597"/>
                  </a:lnTo>
                  <a:lnTo>
                    <a:pt x="56718" y="115963"/>
                  </a:lnTo>
                  <a:lnTo>
                    <a:pt x="63182" y="125247"/>
                  </a:lnTo>
                  <a:lnTo>
                    <a:pt x="72771" y="131521"/>
                  </a:lnTo>
                  <a:lnTo>
                    <a:pt x="84493" y="133819"/>
                  </a:lnTo>
                  <a:lnTo>
                    <a:pt x="96227" y="131521"/>
                  </a:lnTo>
                  <a:lnTo>
                    <a:pt x="105803" y="125247"/>
                  </a:lnTo>
                  <a:lnTo>
                    <a:pt x="107086" y="123405"/>
                  </a:lnTo>
                  <a:lnTo>
                    <a:pt x="112280" y="115963"/>
                  </a:lnTo>
                  <a:lnTo>
                    <a:pt x="114642" y="104597"/>
                  </a:lnTo>
                  <a:close/>
                </a:path>
                <a:path w="330200" h="266700">
                  <a:moveTo>
                    <a:pt x="137274" y="189344"/>
                  </a:moveTo>
                  <a:lnTo>
                    <a:pt x="134861" y="187020"/>
                  </a:lnTo>
                  <a:lnTo>
                    <a:pt x="126542" y="187020"/>
                  </a:lnTo>
                  <a:lnTo>
                    <a:pt x="126542" y="197421"/>
                  </a:lnTo>
                  <a:lnTo>
                    <a:pt x="126542" y="256298"/>
                  </a:lnTo>
                  <a:lnTo>
                    <a:pt x="42456" y="256298"/>
                  </a:lnTo>
                  <a:lnTo>
                    <a:pt x="42456" y="197421"/>
                  </a:lnTo>
                  <a:lnTo>
                    <a:pt x="126542" y="197421"/>
                  </a:lnTo>
                  <a:lnTo>
                    <a:pt x="126542" y="187020"/>
                  </a:lnTo>
                  <a:lnTo>
                    <a:pt x="34112" y="187020"/>
                  </a:lnTo>
                  <a:lnTo>
                    <a:pt x="31724" y="189344"/>
                  </a:lnTo>
                  <a:lnTo>
                    <a:pt x="31724" y="264375"/>
                  </a:lnTo>
                  <a:lnTo>
                    <a:pt x="34112" y="266700"/>
                  </a:lnTo>
                  <a:lnTo>
                    <a:pt x="134861" y="266700"/>
                  </a:lnTo>
                  <a:lnTo>
                    <a:pt x="137274" y="264375"/>
                  </a:lnTo>
                  <a:lnTo>
                    <a:pt x="137274" y="256298"/>
                  </a:lnTo>
                  <a:lnTo>
                    <a:pt x="137274" y="197421"/>
                  </a:lnTo>
                  <a:lnTo>
                    <a:pt x="137274" y="189344"/>
                  </a:lnTo>
                  <a:close/>
                </a:path>
                <a:path w="330200" h="266700">
                  <a:moveTo>
                    <a:pt x="255917" y="29222"/>
                  </a:moveTo>
                  <a:lnTo>
                    <a:pt x="253542" y="17856"/>
                  </a:lnTo>
                  <a:lnTo>
                    <a:pt x="248348" y="10401"/>
                  </a:lnTo>
                  <a:lnTo>
                    <a:pt x="247078" y="8572"/>
                  </a:lnTo>
                  <a:lnTo>
                    <a:pt x="245186" y="7340"/>
                  </a:lnTo>
                  <a:lnTo>
                    <a:pt x="245186" y="29222"/>
                  </a:lnTo>
                  <a:lnTo>
                    <a:pt x="243662" y="36537"/>
                  </a:lnTo>
                  <a:lnTo>
                    <a:pt x="239496" y="42519"/>
                  </a:lnTo>
                  <a:lnTo>
                    <a:pt x="233311" y="46545"/>
                  </a:lnTo>
                  <a:lnTo>
                    <a:pt x="225767" y="48031"/>
                  </a:lnTo>
                  <a:lnTo>
                    <a:pt x="218211" y="46545"/>
                  </a:lnTo>
                  <a:lnTo>
                    <a:pt x="212039" y="42519"/>
                  </a:lnTo>
                  <a:lnTo>
                    <a:pt x="207873" y="36537"/>
                  </a:lnTo>
                  <a:lnTo>
                    <a:pt x="206349" y="29222"/>
                  </a:lnTo>
                  <a:lnTo>
                    <a:pt x="207873" y="21907"/>
                  </a:lnTo>
                  <a:lnTo>
                    <a:pt x="212039" y="15925"/>
                  </a:lnTo>
                  <a:lnTo>
                    <a:pt x="218211" y="11887"/>
                  </a:lnTo>
                  <a:lnTo>
                    <a:pt x="225767" y="10401"/>
                  </a:lnTo>
                  <a:lnTo>
                    <a:pt x="233311" y="11887"/>
                  </a:lnTo>
                  <a:lnTo>
                    <a:pt x="239496" y="15925"/>
                  </a:lnTo>
                  <a:lnTo>
                    <a:pt x="243662" y="21907"/>
                  </a:lnTo>
                  <a:lnTo>
                    <a:pt x="245186" y="29222"/>
                  </a:lnTo>
                  <a:lnTo>
                    <a:pt x="245186" y="7340"/>
                  </a:lnTo>
                  <a:lnTo>
                    <a:pt x="237490" y="2311"/>
                  </a:lnTo>
                  <a:lnTo>
                    <a:pt x="225767" y="0"/>
                  </a:lnTo>
                  <a:lnTo>
                    <a:pt x="214045" y="2311"/>
                  </a:lnTo>
                  <a:lnTo>
                    <a:pt x="204457" y="8572"/>
                  </a:lnTo>
                  <a:lnTo>
                    <a:pt x="197993" y="17856"/>
                  </a:lnTo>
                  <a:lnTo>
                    <a:pt x="195618" y="29222"/>
                  </a:lnTo>
                  <a:lnTo>
                    <a:pt x="197993" y="40589"/>
                  </a:lnTo>
                  <a:lnTo>
                    <a:pt x="204457" y="49872"/>
                  </a:lnTo>
                  <a:lnTo>
                    <a:pt x="214045" y="56146"/>
                  </a:lnTo>
                  <a:lnTo>
                    <a:pt x="225767" y="58445"/>
                  </a:lnTo>
                  <a:lnTo>
                    <a:pt x="237490" y="56146"/>
                  </a:lnTo>
                  <a:lnTo>
                    <a:pt x="247078" y="49872"/>
                  </a:lnTo>
                  <a:lnTo>
                    <a:pt x="248361" y="48031"/>
                  </a:lnTo>
                  <a:lnTo>
                    <a:pt x="253542" y="40589"/>
                  </a:lnTo>
                  <a:lnTo>
                    <a:pt x="255917" y="29222"/>
                  </a:lnTo>
                  <a:close/>
                </a:path>
                <a:path w="330200" h="266700">
                  <a:moveTo>
                    <a:pt x="310248" y="145122"/>
                  </a:moveTo>
                  <a:lnTo>
                    <a:pt x="294995" y="88811"/>
                  </a:lnTo>
                  <a:lnTo>
                    <a:pt x="241617" y="66954"/>
                  </a:lnTo>
                  <a:lnTo>
                    <a:pt x="240068" y="67691"/>
                  </a:lnTo>
                  <a:lnTo>
                    <a:pt x="225767" y="85369"/>
                  </a:lnTo>
                  <a:lnTo>
                    <a:pt x="211467" y="67691"/>
                  </a:lnTo>
                  <a:lnTo>
                    <a:pt x="209918" y="66954"/>
                  </a:lnTo>
                  <a:lnTo>
                    <a:pt x="180606" y="66979"/>
                  </a:lnTo>
                  <a:lnTo>
                    <a:pt x="171373" y="68707"/>
                  </a:lnTo>
                  <a:lnTo>
                    <a:pt x="164846" y="73406"/>
                  </a:lnTo>
                  <a:lnTo>
                    <a:pt x="160185" y="80352"/>
                  </a:lnTo>
                  <a:lnTo>
                    <a:pt x="156387" y="89242"/>
                  </a:lnTo>
                  <a:lnTo>
                    <a:pt x="145440" y="127444"/>
                  </a:lnTo>
                  <a:lnTo>
                    <a:pt x="147116" y="130314"/>
                  </a:lnTo>
                  <a:lnTo>
                    <a:pt x="149974" y="131089"/>
                  </a:lnTo>
                  <a:lnTo>
                    <a:pt x="152819" y="131864"/>
                  </a:lnTo>
                  <a:lnTo>
                    <a:pt x="155790" y="130238"/>
                  </a:lnTo>
                  <a:lnTo>
                    <a:pt x="166687" y="92240"/>
                  </a:lnTo>
                  <a:lnTo>
                    <a:pt x="171284" y="80302"/>
                  </a:lnTo>
                  <a:lnTo>
                    <a:pt x="174040" y="77368"/>
                  </a:lnTo>
                  <a:lnTo>
                    <a:pt x="205651" y="77368"/>
                  </a:lnTo>
                  <a:lnTo>
                    <a:pt x="223583" y="99542"/>
                  </a:lnTo>
                  <a:lnTo>
                    <a:pt x="227952" y="99542"/>
                  </a:lnTo>
                  <a:lnTo>
                    <a:pt x="245884" y="77368"/>
                  </a:lnTo>
                  <a:lnTo>
                    <a:pt x="277495" y="77368"/>
                  </a:lnTo>
                  <a:lnTo>
                    <a:pt x="280250" y="80302"/>
                  </a:lnTo>
                  <a:lnTo>
                    <a:pt x="284848" y="92240"/>
                  </a:lnTo>
                  <a:lnTo>
                    <a:pt x="300710" y="147510"/>
                  </a:lnTo>
                  <a:lnTo>
                    <a:pt x="299529" y="155359"/>
                  </a:lnTo>
                  <a:lnTo>
                    <a:pt x="293141" y="163487"/>
                  </a:lnTo>
                  <a:lnTo>
                    <a:pt x="290410" y="165176"/>
                  </a:lnTo>
                  <a:lnTo>
                    <a:pt x="285165" y="165176"/>
                  </a:lnTo>
                  <a:lnTo>
                    <a:pt x="282778" y="167513"/>
                  </a:lnTo>
                  <a:lnTo>
                    <a:pt x="282778" y="173266"/>
                  </a:lnTo>
                  <a:lnTo>
                    <a:pt x="285165" y="175590"/>
                  </a:lnTo>
                  <a:lnTo>
                    <a:pt x="293865" y="175590"/>
                  </a:lnTo>
                  <a:lnTo>
                    <a:pt x="299593" y="172478"/>
                  </a:lnTo>
                  <a:lnTo>
                    <a:pt x="303847" y="167043"/>
                  </a:lnTo>
                  <a:lnTo>
                    <a:pt x="307708" y="160502"/>
                  </a:lnTo>
                  <a:lnTo>
                    <a:pt x="309854" y="153085"/>
                  </a:lnTo>
                  <a:lnTo>
                    <a:pt x="310248" y="145122"/>
                  </a:lnTo>
                  <a:close/>
                </a:path>
                <a:path w="330200" h="266700">
                  <a:moveTo>
                    <a:pt x="330123" y="183235"/>
                  </a:moveTo>
                  <a:lnTo>
                    <a:pt x="327723" y="180911"/>
                  </a:lnTo>
                  <a:lnTo>
                    <a:pt x="278536" y="180911"/>
                  </a:lnTo>
                  <a:lnTo>
                    <a:pt x="278536" y="122034"/>
                  </a:lnTo>
                  <a:lnTo>
                    <a:pt x="278536" y="113969"/>
                  </a:lnTo>
                  <a:lnTo>
                    <a:pt x="276136" y="111633"/>
                  </a:lnTo>
                  <a:lnTo>
                    <a:pt x="267804" y="111633"/>
                  </a:lnTo>
                  <a:lnTo>
                    <a:pt x="267804" y="122034"/>
                  </a:lnTo>
                  <a:lnTo>
                    <a:pt x="267804" y="180911"/>
                  </a:lnTo>
                  <a:lnTo>
                    <a:pt x="183743" y="180911"/>
                  </a:lnTo>
                  <a:lnTo>
                    <a:pt x="183743" y="122034"/>
                  </a:lnTo>
                  <a:lnTo>
                    <a:pt x="267804" y="122034"/>
                  </a:lnTo>
                  <a:lnTo>
                    <a:pt x="267804" y="111633"/>
                  </a:lnTo>
                  <a:lnTo>
                    <a:pt x="175387" y="111633"/>
                  </a:lnTo>
                  <a:lnTo>
                    <a:pt x="172999" y="113969"/>
                  </a:lnTo>
                  <a:lnTo>
                    <a:pt x="172999" y="180911"/>
                  </a:lnTo>
                  <a:lnTo>
                    <a:pt x="158521" y="180911"/>
                  </a:lnTo>
                  <a:lnTo>
                    <a:pt x="138887" y="144081"/>
                  </a:lnTo>
                  <a:lnTo>
                    <a:pt x="101993" y="142328"/>
                  </a:lnTo>
                  <a:lnTo>
                    <a:pt x="100317" y="142341"/>
                  </a:lnTo>
                  <a:lnTo>
                    <a:pt x="98780" y="143065"/>
                  </a:lnTo>
                  <a:lnTo>
                    <a:pt x="84480" y="160756"/>
                  </a:lnTo>
                  <a:lnTo>
                    <a:pt x="78003" y="152730"/>
                  </a:lnTo>
                  <a:lnTo>
                    <a:pt x="70205" y="143065"/>
                  </a:lnTo>
                  <a:lnTo>
                    <a:pt x="68643" y="142328"/>
                  </a:lnTo>
                  <a:lnTo>
                    <a:pt x="39344" y="142341"/>
                  </a:lnTo>
                  <a:lnTo>
                    <a:pt x="1422" y="212356"/>
                  </a:lnTo>
                  <a:lnTo>
                    <a:pt x="0" y="220510"/>
                  </a:lnTo>
                  <a:lnTo>
                    <a:pt x="393" y="228473"/>
                  </a:lnTo>
                  <a:lnTo>
                    <a:pt x="2552" y="235889"/>
                  </a:lnTo>
                  <a:lnTo>
                    <a:pt x="6400" y="242430"/>
                  </a:lnTo>
                  <a:lnTo>
                    <a:pt x="10655" y="247865"/>
                  </a:lnTo>
                  <a:lnTo>
                    <a:pt x="16383" y="250964"/>
                  </a:lnTo>
                  <a:lnTo>
                    <a:pt x="25069" y="250964"/>
                  </a:lnTo>
                  <a:lnTo>
                    <a:pt x="27482" y="248653"/>
                  </a:lnTo>
                  <a:lnTo>
                    <a:pt x="27482" y="242900"/>
                  </a:lnTo>
                  <a:lnTo>
                    <a:pt x="25069" y="240563"/>
                  </a:lnTo>
                  <a:lnTo>
                    <a:pt x="19850" y="240563"/>
                  </a:lnTo>
                  <a:lnTo>
                    <a:pt x="17094" y="238874"/>
                  </a:lnTo>
                  <a:lnTo>
                    <a:pt x="10718" y="230733"/>
                  </a:lnTo>
                  <a:lnTo>
                    <a:pt x="9537" y="222897"/>
                  </a:lnTo>
                  <a:lnTo>
                    <a:pt x="25400" y="167614"/>
                  </a:lnTo>
                  <a:lnTo>
                    <a:pt x="29997" y="155676"/>
                  </a:lnTo>
                  <a:lnTo>
                    <a:pt x="32753" y="152755"/>
                  </a:lnTo>
                  <a:lnTo>
                    <a:pt x="64376" y="152742"/>
                  </a:lnTo>
                  <a:lnTo>
                    <a:pt x="82296" y="174917"/>
                  </a:lnTo>
                  <a:lnTo>
                    <a:pt x="86677" y="174917"/>
                  </a:lnTo>
                  <a:lnTo>
                    <a:pt x="98120" y="160756"/>
                  </a:lnTo>
                  <a:lnTo>
                    <a:pt x="104597" y="152730"/>
                  </a:lnTo>
                  <a:lnTo>
                    <a:pt x="129641" y="152755"/>
                  </a:lnTo>
                  <a:lnTo>
                    <a:pt x="136220" y="152755"/>
                  </a:lnTo>
                  <a:lnTo>
                    <a:pt x="138976" y="155676"/>
                  </a:lnTo>
                  <a:lnTo>
                    <a:pt x="143560" y="167614"/>
                  </a:lnTo>
                  <a:lnTo>
                    <a:pt x="159435" y="222897"/>
                  </a:lnTo>
                  <a:lnTo>
                    <a:pt x="158242" y="230733"/>
                  </a:lnTo>
                  <a:lnTo>
                    <a:pt x="151879" y="238874"/>
                  </a:lnTo>
                  <a:lnTo>
                    <a:pt x="149123" y="240563"/>
                  </a:lnTo>
                  <a:lnTo>
                    <a:pt x="143903" y="240563"/>
                  </a:lnTo>
                  <a:lnTo>
                    <a:pt x="141490" y="242900"/>
                  </a:lnTo>
                  <a:lnTo>
                    <a:pt x="141490" y="248653"/>
                  </a:lnTo>
                  <a:lnTo>
                    <a:pt x="143903" y="250964"/>
                  </a:lnTo>
                  <a:lnTo>
                    <a:pt x="152577" y="250964"/>
                  </a:lnTo>
                  <a:lnTo>
                    <a:pt x="158305" y="247865"/>
                  </a:lnTo>
                  <a:lnTo>
                    <a:pt x="162572" y="242430"/>
                  </a:lnTo>
                  <a:lnTo>
                    <a:pt x="166420" y="235889"/>
                  </a:lnTo>
                  <a:lnTo>
                    <a:pt x="168567" y="228473"/>
                  </a:lnTo>
                  <a:lnTo>
                    <a:pt x="168973" y="220510"/>
                  </a:lnTo>
                  <a:lnTo>
                    <a:pt x="167551" y="212356"/>
                  </a:lnTo>
                  <a:lnTo>
                    <a:pt x="161505" y="191312"/>
                  </a:lnTo>
                  <a:lnTo>
                    <a:pt x="327723" y="191312"/>
                  </a:lnTo>
                  <a:lnTo>
                    <a:pt x="330123" y="188988"/>
                  </a:lnTo>
                  <a:lnTo>
                    <a:pt x="330123" y="183235"/>
                  </a:lnTo>
                  <a:close/>
                </a:path>
              </a:pathLst>
            </a:custGeom>
            <a:solidFill>
              <a:srgbClr val="ED512F"/>
            </a:solidFill>
          </p:spPr>
          <p:txBody>
            <a:bodyPr wrap="square" lIns="0" tIns="0" rIns="0" bIns="0" rtlCol="0"/>
            <a:lstStyle/>
            <a:p>
              <a:endParaRPr/>
            </a:p>
          </p:txBody>
        </p:sp>
        <p:sp>
          <p:nvSpPr>
            <p:cNvPr id="27" name="ZoneTexte 26">
              <a:extLst>
                <a:ext uri="{FF2B5EF4-FFF2-40B4-BE49-F238E27FC236}">
                  <a16:creationId xmlns:a16="http://schemas.microsoft.com/office/drawing/2014/main" id="{A4B3BBE3-832E-F52D-0534-27CCD1F31E13}"/>
                </a:ext>
              </a:extLst>
            </p:cNvPr>
            <p:cNvSpPr txBox="1"/>
            <p:nvPr/>
          </p:nvSpPr>
          <p:spPr>
            <a:xfrm>
              <a:off x="9889098" y="5329697"/>
              <a:ext cx="953226" cy="230832"/>
            </a:xfrm>
            <a:prstGeom prst="rect">
              <a:avLst/>
            </a:prstGeom>
            <a:noFill/>
          </p:spPr>
          <p:txBody>
            <a:bodyPr wrap="square" rtlCol="0">
              <a:spAutoFit/>
            </a:bodyPr>
            <a:lstStyle/>
            <a:p>
              <a:pPr algn="ctr"/>
              <a:r>
                <a:rPr lang="fr-FR" sz="900"/>
                <a:t>Administration</a:t>
              </a:r>
            </a:p>
          </p:txBody>
        </p:sp>
        <p:sp>
          <p:nvSpPr>
            <p:cNvPr id="92" name="ZoneTexte 91">
              <a:extLst>
                <a:ext uri="{FF2B5EF4-FFF2-40B4-BE49-F238E27FC236}">
                  <a16:creationId xmlns:a16="http://schemas.microsoft.com/office/drawing/2014/main" id="{2820DB6F-56FA-87DD-C6CF-47E955A93633}"/>
                </a:ext>
              </a:extLst>
            </p:cNvPr>
            <p:cNvSpPr txBox="1"/>
            <p:nvPr/>
          </p:nvSpPr>
          <p:spPr>
            <a:xfrm>
              <a:off x="10004568" y="4109387"/>
              <a:ext cx="645997" cy="307777"/>
            </a:xfrm>
            <a:prstGeom prst="rect">
              <a:avLst/>
            </a:prstGeom>
            <a:noFill/>
          </p:spPr>
          <p:txBody>
            <a:bodyPr wrap="square" rtlCol="0">
              <a:spAutoFit/>
            </a:bodyPr>
            <a:lstStyle/>
            <a:p>
              <a:pPr algn="ctr"/>
              <a:r>
                <a:rPr lang="fr-FR" sz="1400">
                  <a:solidFill>
                    <a:srgbClr val="F5A243"/>
                  </a:solidFill>
                </a:rPr>
                <a:t>1%</a:t>
              </a:r>
            </a:p>
          </p:txBody>
        </p:sp>
        <p:grpSp>
          <p:nvGrpSpPr>
            <p:cNvPr id="15" name="object 48">
              <a:extLst>
                <a:ext uri="{FF2B5EF4-FFF2-40B4-BE49-F238E27FC236}">
                  <a16:creationId xmlns:a16="http://schemas.microsoft.com/office/drawing/2014/main" id="{930F154F-9292-002E-0E9A-65A87B6AD70B}"/>
                </a:ext>
              </a:extLst>
            </p:cNvPr>
            <p:cNvGrpSpPr/>
            <p:nvPr/>
          </p:nvGrpSpPr>
          <p:grpSpPr>
            <a:xfrm>
              <a:off x="6531104" y="4679992"/>
              <a:ext cx="880186" cy="412653"/>
              <a:chOff x="5022837" y="6658210"/>
              <a:chExt cx="622300" cy="291750"/>
            </a:xfrm>
          </p:grpSpPr>
          <p:pic>
            <p:nvPicPr>
              <p:cNvPr id="17" name="object 49">
                <a:extLst>
                  <a:ext uri="{FF2B5EF4-FFF2-40B4-BE49-F238E27FC236}">
                    <a16:creationId xmlns:a16="http://schemas.microsoft.com/office/drawing/2014/main" id="{E591E1D0-9E2E-E385-5799-5C24ACCEACAA}"/>
                  </a:ext>
                </a:extLst>
              </p:cNvPr>
              <p:cNvPicPr/>
              <p:nvPr/>
            </p:nvPicPr>
            <p:blipFill>
              <a:blip r:embed="rId7" cstate="print"/>
              <a:stretch>
                <a:fillRect/>
              </a:stretch>
            </p:blipFill>
            <p:spPr>
              <a:xfrm>
                <a:off x="5159537" y="6658210"/>
                <a:ext cx="145007" cy="135235"/>
              </a:xfrm>
              <a:prstGeom prst="rect">
                <a:avLst/>
              </a:prstGeom>
            </p:spPr>
          </p:pic>
          <p:sp>
            <p:nvSpPr>
              <p:cNvPr id="18" name="object 50">
                <a:extLst>
                  <a:ext uri="{FF2B5EF4-FFF2-40B4-BE49-F238E27FC236}">
                    <a16:creationId xmlns:a16="http://schemas.microsoft.com/office/drawing/2014/main" id="{F6B9CF3C-317D-1F2A-3EF3-7F2FDAAAA0F7}"/>
                  </a:ext>
                </a:extLst>
              </p:cNvPr>
              <p:cNvSpPr/>
              <p:nvPr/>
            </p:nvSpPr>
            <p:spPr>
              <a:xfrm>
                <a:off x="5022837" y="6773430"/>
                <a:ext cx="622300" cy="176530"/>
              </a:xfrm>
              <a:custGeom>
                <a:avLst/>
                <a:gdLst/>
                <a:ahLst/>
                <a:cxnLst/>
                <a:rect l="l" t="t" r="r" b="b"/>
                <a:pathLst>
                  <a:path w="622300" h="176529">
                    <a:moveTo>
                      <a:pt x="42633" y="170345"/>
                    </a:moveTo>
                    <a:lnTo>
                      <a:pt x="40894" y="168643"/>
                    </a:lnTo>
                    <a:lnTo>
                      <a:pt x="1739" y="168643"/>
                    </a:lnTo>
                    <a:lnTo>
                      <a:pt x="0" y="170345"/>
                    </a:lnTo>
                    <a:lnTo>
                      <a:pt x="0" y="174574"/>
                    </a:lnTo>
                    <a:lnTo>
                      <a:pt x="1739" y="176276"/>
                    </a:lnTo>
                    <a:lnTo>
                      <a:pt x="38760" y="176276"/>
                    </a:lnTo>
                    <a:lnTo>
                      <a:pt x="40894" y="176276"/>
                    </a:lnTo>
                    <a:lnTo>
                      <a:pt x="42633" y="174574"/>
                    </a:lnTo>
                    <a:lnTo>
                      <a:pt x="42633" y="170345"/>
                    </a:lnTo>
                    <a:close/>
                  </a:path>
                  <a:path w="622300" h="176529">
                    <a:moveTo>
                      <a:pt x="81572" y="75882"/>
                    </a:moveTo>
                    <a:lnTo>
                      <a:pt x="73520" y="75882"/>
                    </a:lnTo>
                    <a:lnTo>
                      <a:pt x="73520" y="83832"/>
                    </a:lnTo>
                    <a:lnTo>
                      <a:pt x="81572" y="83832"/>
                    </a:lnTo>
                    <a:lnTo>
                      <a:pt x="81572" y="75882"/>
                    </a:lnTo>
                    <a:close/>
                  </a:path>
                  <a:path w="622300" h="176529">
                    <a:moveTo>
                      <a:pt x="81572" y="62344"/>
                    </a:moveTo>
                    <a:lnTo>
                      <a:pt x="73520" y="62344"/>
                    </a:lnTo>
                    <a:lnTo>
                      <a:pt x="73520" y="70294"/>
                    </a:lnTo>
                    <a:lnTo>
                      <a:pt x="81572" y="70294"/>
                    </a:lnTo>
                    <a:lnTo>
                      <a:pt x="81572" y="62344"/>
                    </a:lnTo>
                    <a:close/>
                  </a:path>
                  <a:path w="622300" h="176529">
                    <a:moveTo>
                      <a:pt x="98056" y="75882"/>
                    </a:moveTo>
                    <a:lnTo>
                      <a:pt x="90004" y="75882"/>
                    </a:lnTo>
                    <a:lnTo>
                      <a:pt x="90004" y="83832"/>
                    </a:lnTo>
                    <a:lnTo>
                      <a:pt x="98056" y="83832"/>
                    </a:lnTo>
                    <a:lnTo>
                      <a:pt x="98056" y="75882"/>
                    </a:lnTo>
                    <a:close/>
                  </a:path>
                  <a:path w="622300" h="176529">
                    <a:moveTo>
                      <a:pt x="98056" y="62344"/>
                    </a:moveTo>
                    <a:lnTo>
                      <a:pt x="90004" y="62344"/>
                    </a:lnTo>
                    <a:lnTo>
                      <a:pt x="90004" y="70294"/>
                    </a:lnTo>
                    <a:lnTo>
                      <a:pt x="98056" y="70294"/>
                    </a:lnTo>
                    <a:lnTo>
                      <a:pt x="98056" y="62344"/>
                    </a:lnTo>
                    <a:close/>
                  </a:path>
                  <a:path w="622300" h="176529">
                    <a:moveTo>
                      <a:pt x="114528" y="75882"/>
                    </a:moveTo>
                    <a:lnTo>
                      <a:pt x="106476" y="75882"/>
                    </a:lnTo>
                    <a:lnTo>
                      <a:pt x="106476" y="83832"/>
                    </a:lnTo>
                    <a:lnTo>
                      <a:pt x="114528" y="83832"/>
                    </a:lnTo>
                    <a:lnTo>
                      <a:pt x="114528" y="75882"/>
                    </a:lnTo>
                    <a:close/>
                  </a:path>
                  <a:path w="622300" h="176529">
                    <a:moveTo>
                      <a:pt x="114528" y="62344"/>
                    </a:moveTo>
                    <a:lnTo>
                      <a:pt x="106476" y="62344"/>
                    </a:lnTo>
                    <a:lnTo>
                      <a:pt x="106476" y="70294"/>
                    </a:lnTo>
                    <a:lnTo>
                      <a:pt x="114528" y="70294"/>
                    </a:lnTo>
                    <a:lnTo>
                      <a:pt x="114528" y="62344"/>
                    </a:lnTo>
                    <a:close/>
                  </a:path>
                  <a:path w="622300" h="176529">
                    <a:moveTo>
                      <a:pt x="131013" y="75882"/>
                    </a:moveTo>
                    <a:lnTo>
                      <a:pt x="122961" y="75882"/>
                    </a:lnTo>
                    <a:lnTo>
                      <a:pt x="122961" y="83832"/>
                    </a:lnTo>
                    <a:lnTo>
                      <a:pt x="131013" y="83832"/>
                    </a:lnTo>
                    <a:lnTo>
                      <a:pt x="131013" y="75882"/>
                    </a:lnTo>
                    <a:close/>
                  </a:path>
                  <a:path w="622300" h="176529">
                    <a:moveTo>
                      <a:pt x="131013" y="62344"/>
                    </a:moveTo>
                    <a:lnTo>
                      <a:pt x="122961" y="62344"/>
                    </a:lnTo>
                    <a:lnTo>
                      <a:pt x="122961" y="70294"/>
                    </a:lnTo>
                    <a:lnTo>
                      <a:pt x="131013" y="70294"/>
                    </a:lnTo>
                    <a:lnTo>
                      <a:pt x="131013" y="62344"/>
                    </a:lnTo>
                    <a:close/>
                  </a:path>
                  <a:path w="622300" h="176529">
                    <a:moveTo>
                      <a:pt x="147485" y="75882"/>
                    </a:moveTo>
                    <a:lnTo>
                      <a:pt x="139433" y="75882"/>
                    </a:lnTo>
                    <a:lnTo>
                      <a:pt x="139433" y="83832"/>
                    </a:lnTo>
                    <a:lnTo>
                      <a:pt x="147485" y="83832"/>
                    </a:lnTo>
                    <a:lnTo>
                      <a:pt x="147485" y="75882"/>
                    </a:lnTo>
                    <a:close/>
                  </a:path>
                  <a:path w="622300" h="176529">
                    <a:moveTo>
                      <a:pt x="147485" y="62344"/>
                    </a:moveTo>
                    <a:lnTo>
                      <a:pt x="139433" y="62344"/>
                    </a:lnTo>
                    <a:lnTo>
                      <a:pt x="139433" y="70294"/>
                    </a:lnTo>
                    <a:lnTo>
                      <a:pt x="147485" y="70294"/>
                    </a:lnTo>
                    <a:lnTo>
                      <a:pt x="147485" y="62344"/>
                    </a:lnTo>
                    <a:close/>
                  </a:path>
                  <a:path w="622300" h="176529">
                    <a:moveTo>
                      <a:pt x="592035" y="113830"/>
                    </a:moveTo>
                    <a:lnTo>
                      <a:pt x="591832" y="111671"/>
                    </a:lnTo>
                    <a:lnTo>
                      <a:pt x="589495" y="108216"/>
                    </a:lnTo>
                    <a:lnTo>
                      <a:pt x="587552" y="107188"/>
                    </a:lnTo>
                    <a:lnTo>
                      <a:pt x="583234" y="107188"/>
                    </a:lnTo>
                    <a:lnTo>
                      <a:pt x="583234" y="114833"/>
                    </a:lnTo>
                    <a:lnTo>
                      <a:pt x="571246" y="143281"/>
                    </a:lnTo>
                    <a:lnTo>
                      <a:pt x="569810" y="146837"/>
                    </a:lnTo>
                    <a:lnTo>
                      <a:pt x="567880" y="155981"/>
                    </a:lnTo>
                    <a:lnTo>
                      <a:pt x="567817" y="162852"/>
                    </a:lnTo>
                    <a:lnTo>
                      <a:pt x="566343" y="168643"/>
                    </a:lnTo>
                    <a:lnTo>
                      <a:pt x="61455" y="168643"/>
                    </a:lnTo>
                    <a:lnTo>
                      <a:pt x="52387" y="154724"/>
                    </a:lnTo>
                    <a:lnTo>
                      <a:pt x="47396" y="139280"/>
                    </a:lnTo>
                    <a:lnTo>
                      <a:pt x="45275" y="125069"/>
                    </a:lnTo>
                    <a:lnTo>
                      <a:pt x="44856" y="114833"/>
                    </a:lnTo>
                    <a:lnTo>
                      <a:pt x="179019" y="114833"/>
                    </a:lnTo>
                    <a:lnTo>
                      <a:pt x="179273" y="131889"/>
                    </a:lnTo>
                    <a:lnTo>
                      <a:pt x="496570" y="131889"/>
                    </a:lnTo>
                    <a:lnTo>
                      <a:pt x="505599" y="124256"/>
                    </a:lnTo>
                    <a:lnTo>
                      <a:pt x="516724" y="114833"/>
                    </a:lnTo>
                    <a:lnTo>
                      <a:pt x="583234" y="114833"/>
                    </a:lnTo>
                    <a:lnTo>
                      <a:pt x="583234" y="107188"/>
                    </a:lnTo>
                    <a:lnTo>
                      <a:pt x="513854" y="107188"/>
                    </a:lnTo>
                    <a:lnTo>
                      <a:pt x="493699" y="124256"/>
                    </a:lnTo>
                    <a:lnTo>
                      <a:pt x="186893" y="124256"/>
                    </a:lnTo>
                    <a:lnTo>
                      <a:pt x="186766" y="114833"/>
                    </a:lnTo>
                    <a:lnTo>
                      <a:pt x="186651" y="107188"/>
                    </a:lnTo>
                    <a:lnTo>
                      <a:pt x="151993" y="107188"/>
                    </a:lnTo>
                    <a:lnTo>
                      <a:pt x="151993" y="106870"/>
                    </a:lnTo>
                    <a:lnTo>
                      <a:pt x="151993" y="99288"/>
                    </a:lnTo>
                    <a:lnTo>
                      <a:pt x="163309" y="99288"/>
                    </a:lnTo>
                    <a:lnTo>
                      <a:pt x="163309" y="91719"/>
                    </a:lnTo>
                    <a:lnTo>
                      <a:pt x="151993" y="91719"/>
                    </a:lnTo>
                    <a:lnTo>
                      <a:pt x="144259" y="91719"/>
                    </a:lnTo>
                    <a:lnTo>
                      <a:pt x="144259" y="99288"/>
                    </a:lnTo>
                    <a:lnTo>
                      <a:pt x="144259" y="106870"/>
                    </a:lnTo>
                    <a:lnTo>
                      <a:pt x="64935" y="106870"/>
                    </a:lnTo>
                    <a:lnTo>
                      <a:pt x="64935" y="99288"/>
                    </a:lnTo>
                    <a:lnTo>
                      <a:pt x="144259" y="99288"/>
                    </a:lnTo>
                    <a:lnTo>
                      <a:pt x="144259" y="91719"/>
                    </a:lnTo>
                    <a:lnTo>
                      <a:pt x="64935" y="91719"/>
                    </a:lnTo>
                    <a:lnTo>
                      <a:pt x="64935" y="55118"/>
                    </a:lnTo>
                    <a:lnTo>
                      <a:pt x="155575" y="55118"/>
                    </a:lnTo>
                    <a:lnTo>
                      <a:pt x="155575" y="91325"/>
                    </a:lnTo>
                    <a:lnTo>
                      <a:pt x="163309" y="91325"/>
                    </a:lnTo>
                    <a:lnTo>
                      <a:pt x="163309" y="55118"/>
                    </a:lnTo>
                    <a:lnTo>
                      <a:pt x="163309" y="54610"/>
                    </a:lnTo>
                    <a:lnTo>
                      <a:pt x="163309" y="47548"/>
                    </a:lnTo>
                    <a:lnTo>
                      <a:pt x="81419" y="47548"/>
                    </a:lnTo>
                    <a:lnTo>
                      <a:pt x="81419" y="1714"/>
                    </a:lnTo>
                    <a:lnTo>
                      <a:pt x="79679" y="0"/>
                    </a:lnTo>
                    <a:lnTo>
                      <a:pt x="75412" y="0"/>
                    </a:lnTo>
                    <a:lnTo>
                      <a:pt x="73672" y="1714"/>
                    </a:lnTo>
                    <a:lnTo>
                      <a:pt x="73672" y="47548"/>
                    </a:lnTo>
                    <a:lnTo>
                      <a:pt x="57200" y="47548"/>
                    </a:lnTo>
                    <a:lnTo>
                      <a:pt x="57200" y="107188"/>
                    </a:lnTo>
                    <a:lnTo>
                      <a:pt x="37477" y="107188"/>
                    </a:lnTo>
                    <a:lnTo>
                      <a:pt x="37236" y="110756"/>
                    </a:lnTo>
                    <a:lnTo>
                      <a:pt x="37134" y="118427"/>
                    </a:lnTo>
                    <a:lnTo>
                      <a:pt x="38696" y="135293"/>
                    </a:lnTo>
                    <a:lnTo>
                      <a:pt x="44488" y="155981"/>
                    </a:lnTo>
                    <a:lnTo>
                      <a:pt x="57073" y="175158"/>
                    </a:lnTo>
                    <a:lnTo>
                      <a:pt x="58204" y="176276"/>
                    </a:lnTo>
                    <a:lnTo>
                      <a:pt x="569366" y="176276"/>
                    </a:lnTo>
                    <a:lnTo>
                      <a:pt x="575525" y="169214"/>
                    </a:lnTo>
                    <a:lnTo>
                      <a:pt x="575525" y="168643"/>
                    </a:lnTo>
                    <a:lnTo>
                      <a:pt x="575602" y="157213"/>
                    </a:lnTo>
                    <a:lnTo>
                      <a:pt x="577278" y="148958"/>
                    </a:lnTo>
                    <a:lnTo>
                      <a:pt x="578396" y="146151"/>
                    </a:lnTo>
                    <a:lnTo>
                      <a:pt x="591616" y="114833"/>
                    </a:lnTo>
                    <a:lnTo>
                      <a:pt x="592035" y="113830"/>
                    </a:lnTo>
                    <a:close/>
                  </a:path>
                  <a:path w="622300" h="176529">
                    <a:moveTo>
                      <a:pt x="622300" y="170345"/>
                    </a:moveTo>
                    <a:lnTo>
                      <a:pt x="620560" y="168643"/>
                    </a:lnTo>
                    <a:lnTo>
                      <a:pt x="581406" y="168643"/>
                    </a:lnTo>
                    <a:lnTo>
                      <a:pt x="579678" y="170345"/>
                    </a:lnTo>
                    <a:lnTo>
                      <a:pt x="579678" y="174574"/>
                    </a:lnTo>
                    <a:lnTo>
                      <a:pt x="581406" y="176276"/>
                    </a:lnTo>
                    <a:lnTo>
                      <a:pt x="618426" y="176276"/>
                    </a:lnTo>
                    <a:lnTo>
                      <a:pt x="620560" y="176276"/>
                    </a:lnTo>
                    <a:lnTo>
                      <a:pt x="622300" y="174574"/>
                    </a:lnTo>
                    <a:lnTo>
                      <a:pt x="622300" y="170345"/>
                    </a:lnTo>
                    <a:close/>
                  </a:path>
                </a:pathLst>
              </a:custGeom>
              <a:solidFill>
                <a:srgbClr val="ED512F"/>
              </a:solidFill>
            </p:spPr>
            <p:txBody>
              <a:bodyPr wrap="square" lIns="0" tIns="0" rIns="0" bIns="0" rtlCol="0"/>
              <a:lstStyle/>
              <a:p>
                <a:endParaRPr/>
              </a:p>
            </p:txBody>
          </p:sp>
          <p:pic>
            <p:nvPicPr>
              <p:cNvPr id="19" name="object 51">
                <a:extLst>
                  <a:ext uri="{FF2B5EF4-FFF2-40B4-BE49-F238E27FC236}">
                    <a16:creationId xmlns:a16="http://schemas.microsoft.com/office/drawing/2014/main" id="{DF66E4B2-6BB4-A9A3-EADB-0F7A31A4668C}"/>
                  </a:ext>
                </a:extLst>
              </p:cNvPr>
              <p:cNvPicPr/>
              <p:nvPr/>
            </p:nvPicPr>
            <p:blipFill>
              <a:blip r:embed="rId8" cstate="print"/>
              <a:stretch>
                <a:fillRect/>
              </a:stretch>
            </p:blipFill>
            <p:spPr>
              <a:xfrm>
                <a:off x="5230160" y="6814452"/>
                <a:ext cx="302945" cy="90867"/>
              </a:xfrm>
              <a:prstGeom prst="rect">
                <a:avLst/>
              </a:prstGeom>
            </p:spPr>
          </p:pic>
        </p:grpSp>
        <p:sp>
          <p:nvSpPr>
            <p:cNvPr id="28" name="ZoneTexte 27">
              <a:extLst>
                <a:ext uri="{FF2B5EF4-FFF2-40B4-BE49-F238E27FC236}">
                  <a16:creationId xmlns:a16="http://schemas.microsoft.com/office/drawing/2014/main" id="{AFBEC9E0-8801-013A-1BC8-0D57FF85D05A}"/>
                </a:ext>
              </a:extLst>
            </p:cNvPr>
            <p:cNvSpPr txBox="1"/>
            <p:nvPr/>
          </p:nvSpPr>
          <p:spPr>
            <a:xfrm>
              <a:off x="6474831" y="5191197"/>
              <a:ext cx="909409" cy="369332"/>
            </a:xfrm>
            <a:prstGeom prst="rect">
              <a:avLst/>
            </a:prstGeom>
            <a:noFill/>
          </p:spPr>
          <p:txBody>
            <a:bodyPr wrap="square" rtlCol="0">
              <a:spAutoFit/>
            </a:bodyPr>
            <a:lstStyle/>
            <a:p>
              <a:pPr algn="ctr"/>
              <a:r>
                <a:rPr lang="fr-FR" sz="900"/>
                <a:t>Industrie/ Transport</a:t>
              </a:r>
            </a:p>
          </p:txBody>
        </p:sp>
        <p:sp>
          <p:nvSpPr>
            <p:cNvPr id="93" name="ZoneTexte 92">
              <a:extLst>
                <a:ext uri="{FF2B5EF4-FFF2-40B4-BE49-F238E27FC236}">
                  <a16:creationId xmlns:a16="http://schemas.microsoft.com/office/drawing/2014/main" id="{DBE2AC27-D064-EB95-3E58-0B47775440F5}"/>
                </a:ext>
              </a:extLst>
            </p:cNvPr>
            <p:cNvSpPr txBox="1"/>
            <p:nvPr/>
          </p:nvSpPr>
          <p:spPr>
            <a:xfrm>
              <a:off x="6501546" y="3888420"/>
              <a:ext cx="717299" cy="400110"/>
            </a:xfrm>
            <a:prstGeom prst="rect">
              <a:avLst/>
            </a:prstGeom>
            <a:noFill/>
          </p:spPr>
          <p:txBody>
            <a:bodyPr wrap="square" rtlCol="0">
              <a:spAutoFit/>
            </a:bodyPr>
            <a:lstStyle/>
            <a:p>
              <a:pPr algn="ctr"/>
              <a:r>
                <a:rPr lang="fr-FR" sz="2000">
                  <a:solidFill>
                    <a:srgbClr val="F5A243"/>
                  </a:solidFill>
                </a:rPr>
                <a:t>4%</a:t>
              </a:r>
            </a:p>
          </p:txBody>
        </p:sp>
        <p:pic>
          <p:nvPicPr>
            <p:cNvPr id="20" name="object 52">
              <a:extLst>
                <a:ext uri="{FF2B5EF4-FFF2-40B4-BE49-F238E27FC236}">
                  <a16:creationId xmlns:a16="http://schemas.microsoft.com/office/drawing/2014/main" id="{3CD228E6-536C-420E-1086-C71FD928624D}"/>
                </a:ext>
              </a:extLst>
            </p:cNvPr>
            <p:cNvPicPr/>
            <p:nvPr/>
          </p:nvPicPr>
          <p:blipFill>
            <a:blip r:embed="rId9" cstate="print"/>
            <a:stretch>
              <a:fillRect/>
            </a:stretch>
          </p:blipFill>
          <p:spPr>
            <a:xfrm>
              <a:off x="9065648" y="4696188"/>
              <a:ext cx="362985" cy="380260"/>
            </a:xfrm>
            <a:prstGeom prst="rect">
              <a:avLst/>
            </a:prstGeom>
          </p:spPr>
        </p:pic>
        <p:sp>
          <p:nvSpPr>
            <p:cNvPr id="29" name="ZoneTexte 28">
              <a:extLst>
                <a:ext uri="{FF2B5EF4-FFF2-40B4-BE49-F238E27FC236}">
                  <a16:creationId xmlns:a16="http://schemas.microsoft.com/office/drawing/2014/main" id="{A42567D1-B087-3FCD-9718-8AB8C758728B}"/>
                </a:ext>
              </a:extLst>
            </p:cNvPr>
            <p:cNvSpPr txBox="1"/>
            <p:nvPr/>
          </p:nvSpPr>
          <p:spPr>
            <a:xfrm>
              <a:off x="8792435" y="5329696"/>
              <a:ext cx="909409" cy="230833"/>
            </a:xfrm>
            <a:prstGeom prst="rect">
              <a:avLst/>
            </a:prstGeom>
            <a:noFill/>
          </p:spPr>
          <p:txBody>
            <a:bodyPr wrap="square" rtlCol="0">
              <a:spAutoFit/>
            </a:bodyPr>
            <a:lstStyle/>
            <a:p>
              <a:pPr algn="ctr"/>
              <a:r>
                <a:rPr lang="fr-FR" sz="900" err="1"/>
                <a:t>Retail</a:t>
              </a:r>
              <a:r>
                <a:rPr lang="fr-FR" sz="900"/>
                <a:t> / luxe</a:t>
              </a:r>
            </a:p>
          </p:txBody>
        </p:sp>
        <p:sp>
          <p:nvSpPr>
            <p:cNvPr id="32" name="ZoneTexte 31">
              <a:extLst>
                <a:ext uri="{FF2B5EF4-FFF2-40B4-BE49-F238E27FC236}">
                  <a16:creationId xmlns:a16="http://schemas.microsoft.com/office/drawing/2014/main" id="{288C1DA8-C961-85CF-FB7A-E97873A322F8}"/>
                </a:ext>
              </a:extLst>
            </p:cNvPr>
            <p:cNvSpPr txBox="1"/>
            <p:nvPr/>
          </p:nvSpPr>
          <p:spPr>
            <a:xfrm>
              <a:off x="8975013" y="3949122"/>
              <a:ext cx="607100" cy="369332"/>
            </a:xfrm>
            <a:prstGeom prst="rect">
              <a:avLst/>
            </a:prstGeom>
            <a:noFill/>
          </p:spPr>
          <p:txBody>
            <a:bodyPr wrap="square" rtlCol="0">
              <a:spAutoFit/>
            </a:bodyPr>
            <a:lstStyle/>
            <a:p>
              <a:pPr algn="ctr"/>
              <a:r>
                <a:rPr lang="fr-FR">
                  <a:solidFill>
                    <a:srgbClr val="F5A243"/>
                  </a:solidFill>
                </a:rPr>
                <a:t>3%</a:t>
              </a:r>
            </a:p>
          </p:txBody>
        </p:sp>
      </p:grpSp>
    </p:spTree>
    <p:extLst>
      <p:ext uri="{BB962C8B-B14F-4D97-AF65-F5344CB8AC3E}">
        <p14:creationId xmlns:p14="http://schemas.microsoft.com/office/powerpoint/2010/main" val="3478734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1DF7F5-97BF-DA4B-96BC-F7DF3C36616B}"/>
              </a:ext>
            </a:extLst>
          </p:cNvPr>
          <p:cNvSpPr/>
          <p:nvPr/>
        </p:nvSpPr>
        <p:spPr>
          <a:xfrm>
            <a:off x="705147" y="3843071"/>
            <a:ext cx="3424402" cy="331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1600" b="1">
                <a:solidFill>
                  <a:srgbClr val="F5A243"/>
                </a:solidFill>
                <a:latin typeface="Arial" panose="020B0604020202020204" pitchFamily="34" charset="0"/>
                <a:cs typeface="Arial" panose="020B0604020202020204" pitchFamily="34" charset="0"/>
              </a:rPr>
              <a:t>Points clés</a:t>
            </a:r>
          </a:p>
        </p:txBody>
      </p:sp>
      <p:sp>
        <p:nvSpPr>
          <p:cNvPr id="12" name="ZoneTexte 11">
            <a:extLst>
              <a:ext uri="{FF2B5EF4-FFF2-40B4-BE49-F238E27FC236}">
                <a16:creationId xmlns:a16="http://schemas.microsoft.com/office/drawing/2014/main" id="{C17E74F8-0984-7346-B5F4-4ED2FB1047E6}"/>
              </a:ext>
            </a:extLst>
          </p:cNvPr>
          <p:cNvSpPr txBox="1"/>
          <p:nvPr/>
        </p:nvSpPr>
        <p:spPr>
          <a:xfrm>
            <a:off x="705147" y="4227886"/>
            <a:ext cx="2863893" cy="261610"/>
          </a:xfrm>
          <a:prstGeom prst="rect">
            <a:avLst/>
          </a:prstGeom>
          <a:noFill/>
        </p:spPr>
        <p:txBody>
          <a:bodyPr wrap="square" lIns="54000" tIns="45720" rIns="54000" bIns="45720" rtlCol="0" anchor="t">
            <a:spAutoFit/>
          </a:bodyPr>
          <a:lstStyle/>
          <a:p>
            <a:pPr algn="just">
              <a:spcBef>
                <a:spcPts val="600"/>
              </a:spcBef>
            </a:pPr>
            <a:r>
              <a:rPr lang="fr-FR" sz="1100">
                <a:solidFill>
                  <a:schemeClr val="accent4"/>
                </a:solidFill>
                <a:latin typeface="Arial" panose="020B0604020202020204" pitchFamily="34" charset="0"/>
                <a:cs typeface="Arial" panose="020B0604020202020204" pitchFamily="34" charset="0"/>
              </a:rPr>
              <a:t>TEXTE </a:t>
            </a:r>
            <a:endParaRPr lang="fr-FR" sz="1100">
              <a:latin typeface="Arial" panose="020B0604020202020204" pitchFamily="34" charset="0"/>
              <a:ea typeface="Times New Roman" panose="02020603050405020304" pitchFamily="18" charset="0"/>
              <a:cs typeface="Arial" panose="020B0604020202020204" pitchFamily="34" charset="0"/>
            </a:endParaRPr>
          </a:p>
        </p:txBody>
      </p:sp>
      <p:sp>
        <p:nvSpPr>
          <p:cNvPr id="6" name="Espace réservé du texte 10">
            <a:extLst>
              <a:ext uri="{FF2B5EF4-FFF2-40B4-BE49-F238E27FC236}">
                <a16:creationId xmlns:a16="http://schemas.microsoft.com/office/drawing/2014/main" id="{1F7FBDAE-D6B3-3FDB-F513-93832C0260A8}"/>
              </a:ext>
            </a:extLst>
          </p:cNvPr>
          <p:cNvSpPr txBox="1">
            <a:spLocks/>
          </p:cNvSpPr>
          <p:nvPr/>
        </p:nvSpPr>
        <p:spPr bwMode="auto">
          <a:xfrm>
            <a:off x="1321697" y="3014002"/>
            <a:ext cx="2060221" cy="644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50000"/>
              </a:lnSpc>
              <a:spcBef>
                <a:spcPct val="0"/>
              </a:spcBef>
              <a:buNone/>
              <a:defRPr/>
            </a:pPr>
            <a:r>
              <a:rPr lang="fr-FR" sz="1200" b="1">
                <a:solidFill>
                  <a:srgbClr val="E8470D"/>
                </a:solidFill>
                <a:latin typeface="Arial" panose="020B0604020202020204" pitchFamily="34" charset="0"/>
                <a:cs typeface="Arial" panose="020B0604020202020204" pitchFamily="34" charset="0"/>
              </a:rPr>
              <a:t>CHIFFRES CLES </a:t>
            </a:r>
            <a:endParaRPr lang="fr-FR" sz="1200">
              <a:solidFill>
                <a:schemeClr val="tx2"/>
              </a:solidFill>
              <a:latin typeface="Arial" panose="020B0604020202020204" pitchFamily="34" charset="0"/>
              <a:cs typeface="Arial" panose="020B0604020202020204" pitchFamily="34" charset="0"/>
            </a:endParaRPr>
          </a:p>
        </p:txBody>
      </p:sp>
      <p:sp>
        <p:nvSpPr>
          <p:cNvPr id="4" name="Espace réservé du texte 3">
            <a:extLst>
              <a:ext uri="{FF2B5EF4-FFF2-40B4-BE49-F238E27FC236}">
                <a16:creationId xmlns:a16="http://schemas.microsoft.com/office/drawing/2014/main" id="{EA0F674F-D49E-5371-72B4-C4996039ED5B}"/>
              </a:ext>
            </a:extLst>
          </p:cNvPr>
          <p:cNvSpPr>
            <a:spLocks noGrp="1"/>
          </p:cNvSpPr>
          <p:nvPr>
            <p:ph type="body" sz="quarter" idx="11"/>
          </p:nvPr>
        </p:nvSpPr>
        <p:spPr/>
        <p:txBody>
          <a:bodyPr/>
          <a:lstStyle/>
          <a:p>
            <a:r>
              <a:rPr lang="fr-FR" err="1">
                <a:solidFill>
                  <a:schemeClr val="tx1">
                    <a:lumMod val="75000"/>
                    <a:lumOff val="25000"/>
                  </a:schemeClr>
                </a:solidFill>
              </a:rPr>
              <a:t>Aubay</a:t>
            </a:r>
            <a:r>
              <a:rPr lang="fr-FR">
                <a:solidFill>
                  <a:schemeClr val="tx1">
                    <a:lumMod val="75000"/>
                    <a:lumOff val="25000"/>
                  </a:schemeClr>
                </a:solidFill>
              </a:rPr>
              <a:t> </a:t>
            </a:r>
            <a:r>
              <a:rPr lang="fr-FR">
                <a:solidFill>
                  <a:schemeClr val="tx1">
                    <a:lumMod val="75000"/>
                    <a:lumOff val="25000"/>
                  </a:schemeClr>
                </a:solidFill>
                <a:highlight>
                  <a:srgbClr val="FFFF00"/>
                </a:highlight>
              </a:rPr>
              <a:t>&amp; Nom du client</a:t>
            </a:r>
          </a:p>
        </p:txBody>
      </p:sp>
      <p:cxnSp>
        <p:nvCxnSpPr>
          <p:cNvPr id="13" name="Connecteur droit 12">
            <a:extLst>
              <a:ext uri="{FF2B5EF4-FFF2-40B4-BE49-F238E27FC236}">
                <a16:creationId xmlns:a16="http://schemas.microsoft.com/office/drawing/2014/main" id="{D0156931-62B9-19B2-CE59-EC8C343ECDFA}"/>
              </a:ext>
            </a:extLst>
          </p:cNvPr>
          <p:cNvCxnSpPr/>
          <p:nvPr/>
        </p:nvCxnSpPr>
        <p:spPr>
          <a:xfrm>
            <a:off x="5520954" y="1231392"/>
            <a:ext cx="0" cy="5059680"/>
          </a:xfrm>
          <a:prstGeom prst="line">
            <a:avLst/>
          </a:prstGeom>
        </p:spPr>
        <p:style>
          <a:lnRef idx="1">
            <a:schemeClr val="accent1"/>
          </a:lnRef>
          <a:fillRef idx="0">
            <a:schemeClr val="accent1"/>
          </a:fillRef>
          <a:effectRef idx="0">
            <a:schemeClr val="accent1"/>
          </a:effectRef>
          <a:fontRef idx="minor">
            <a:schemeClr val="tx1"/>
          </a:fontRef>
        </p:style>
      </p:cxnSp>
      <p:sp>
        <p:nvSpPr>
          <p:cNvPr id="2" name="ZoneTexte 1">
            <a:extLst>
              <a:ext uri="{FF2B5EF4-FFF2-40B4-BE49-F238E27FC236}">
                <a16:creationId xmlns:a16="http://schemas.microsoft.com/office/drawing/2014/main" id="{DC0A490C-E4F2-89A1-6292-A174818E35E6}"/>
              </a:ext>
            </a:extLst>
          </p:cNvPr>
          <p:cNvSpPr txBox="1"/>
          <p:nvPr/>
        </p:nvSpPr>
        <p:spPr>
          <a:xfrm>
            <a:off x="6362799" y="1809506"/>
            <a:ext cx="2863893" cy="261610"/>
          </a:xfrm>
          <a:prstGeom prst="rect">
            <a:avLst/>
          </a:prstGeom>
          <a:noFill/>
        </p:spPr>
        <p:txBody>
          <a:bodyPr wrap="square" lIns="54000" tIns="45720" rIns="54000" bIns="45720" rtlCol="0" anchor="t">
            <a:spAutoFit/>
          </a:bodyPr>
          <a:lstStyle/>
          <a:p>
            <a:pPr algn="just">
              <a:spcBef>
                <a:spcPts val="600"/>
              </a:spcBef>
            </a:pPr>
            <a:r>
              <a:rPr lang="fr-FR" sz="1100">
                <a:solidFill>
                  <a:schemeClr val="accent4"/>
                </a:solidFill>
                <a:latin typeface="Arial" panose="020B0604020202020204" pitchFamily="34" charset="0"/>
                <a:cs typeface="Arial" panose="020B0604020202020204" pitchFamily="34" charset="0"/>
              </a:rPr>
              <a:t>TEXTE </a:t>
            </a:r>
            <a:endParaRPr lang="fr-FR" sz="1100">
              <a:latin typeface="Arial" panose="020B0604020202020204" pitchFamily="34" charset="0"/>
              <a:ea typeface="Times New Roman" panose="02020603050405020304" pitchFamily="18" charset="0"/>
              <a:cs typeface="Arial" panose="020B0604020202020204" pitchFamily="34" charset="0"/>
            </a:endParaRPr>
          </a:p>
        </p:txBody>
      </p:sp>
      <p:grpSp>
        <p:nvGrpSpPr>
          <p:cNvPr id="11" name="Groupe 10">
            <a:extLst>
              <a:ext uri="{FF2B5EF4-FFF2-40B4-BE49-F238E27FC236}">
                <a16:creationId xmlns:a16="http://schemas.microsoft.com/office/drawing/2014/main" id="{DB6EC383-277A-FE77-411D-9E8356DD0C68}"/>
              </a:ext>
            </a:extLst>
          </p:cNvPr>
          <p:cNvGrpSpPr/>
          <p:nvPr/>
        </p:nvGrpSpPr>
        <p:grpSpPr>
          <a:xfrm>
            <a:off x="705147" y="1329931"/>
            <a:ext cx="994787" cy="959149"/>
            <a:chOff x="412283" y="1144470"/>
            <a:chExt cx="994787" cy="959149"/>
          </a:xfrm>
        </p:grpSpPr>
        <p:sp>
          <p:nvSpPr>
            <p:cNvPr id="8" name="Organigramme : Connecteur 7">
              <a:extLst>
                <a:ext uri="{FF2B5EF4-FFF2-40B4-BE49-F238E27FC236}">
                  <a16:creationId xmlns:a16="http://schemas.microsoft.com/office/drawing/2014/main" id="{D4B60548-5D4C-3FED-4FF5-E21600998412}"/>
                </a:ext>
              </a:extLst>
            </p:cNvPr>
            <p:cNvSpPr/>
            <p:nvPr/>
          </p:nvSpPr>
          <p:spPr>
            <a:xfrm>
              <a:off x="412283" y="1144470"/>
              <a:ext cx="994787" cy="959149"/>
            </a:xfrm>
            <a:prstGeom prst="flowChartConnector">
              <a:avLst/>
            </a:prstGeom>
            <a:noFill/>
            <a:ln>
              <a:solidFill>
                <a:srgbClr val="E5430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DADF2697-AE33-2EF9-FE74-8FA429EEA3E1}"/>
                </a:ext>
              </a:extLst>
            </p:cNvPr>
            <p:cNvSpPr txBox="1"/>
            <p:nvPr/>
          </p:nvSpPr>
          <p:spPr>
            <a:xfrm>
              <a:off x="456392" y="1362434"/>
              <a:ext cx="914400" cy="523220"/>
            </a:xfrm>
            <a:prstGeom prst="rect">
              <a:avLst/>
            </a:prstGeom>
            <a:noFill/>
          </p:spPr>
          <p:txBody>
            <a:bodyPr wrap="square" rtlCol="0">
              <a:spAutoFit/>
            </a:bodyPr>
            <a:lstStyle/>
            <a:p>
              <a:pPr algn="ctr"/>
              <a:r>
                <a:rPr lang="fr-FR" sz="1400"/>
                <a:t>Logo client</a:t>
              </a:r>
            </a:p>
          </p:txBody>
        </p:sp>
      </p:grpSp>
    </p:spTree>
    <p:extLst>
      <p:ext uri="{BB962C8B-B14F-4D97-AF65-F5344CB8AC3E}">
        <p14:creationId xmlns:p14="http://schemas.microsoft.com/office/powerpoint/2010/main" val="466963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 name="Graphique 42">
            <a:extLst>
              <a:ext uri="{FF2B5EF4-FFF2-40B4-BE49-F238E27FC236}">
                <a16:creationId xmlns:a16="http://schemas.microsoft.com/office/drawing/2014/main" id="{493AC156-25E8-95B7-EF03-59DD102DB32B}"/>
              </a:ext>
            </a:extLst>
          </p:cNvPr>
          <p:cNvGraphicFramePr/>
          <p:nvPr>
            <p:extLst>
              <p:ext uri="{D42A27DB-BD31-4B8C-83A1-F6EECF244321}">
                <p14:modId xmlns:p14="http://schemas.microsoft.com/office/powerpoint/2010/main" val="1504358911"/>
              </p:ext>
            </p:extLst>
          </p:nvPr>
        </p:nvGraphicFramePr>
        <p:xfrm>
          <a:off x="9490955" y="4299093"/>
          <a:ext cx="1530947" cy="154984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9" name="Graphique 38">
            <a:extLst>
              <a:ext uri="{FF2B5EF4-FFF2-40B4-BE49-F238E27FC236}">
                <a16:creationId xmlns:a16="http://schemas.microsoft.com/office/drawing/2014/main" id="{D6279E11-3F88-A86A-CC9B-455430129BCA}"/>
              </a:ext>
            </a:extLst>
          </p:cNvPr>
          <p:cNvGraphicFramePr/>
          <p:nvPr>
            <p:extLst>
              <p:ext uri="{D42A27DB-BD31-4B8C-83A1-F6EECF244321}">
                <p14:modId xmlns:p14="http://schemas.microsoft.com/office/powerpoint/2010/main" val="2314696431"/>
              </p:ext>
            </p:extLst>
          </p:nvPr>
        </p:nvGraphicFramePr>
        <p:xfrm>
          <a:off x="7507606" y="2900684"/>
          <a:ext cx="1530947" cy="1549842"/>
        </p:xfrm>
        <a:graphic>
          <a:graphicData uri="http://schemas.openxmlformats.org/drawingml/2006/chart">
            <c:chart xmlns:c="http://schemas.openxmlformats.org/drawingml/2006/chart" xmlns:r="http://schemas.openxmlformats.org/officeDocument/2006/relationships" r:id="rId4"/>
          </a:graphicData>
        </a:graphic>
      </p:graphicFrame>
      <p:sp>
        <p:nvSpPr>
          <p:cNvPr id="54" name="Espace réservé du texte 53">
            <a:extLst>
              <a:ext uri="{FF2B5EF4-FFF2-40B4-BE49-F238E27FC236}">
                <a16:creationId xmlns:a16="http://schemas.microsoft.com/office/drawing/2014/main" id="{A899BF1E-9421-313D-BB45-BCEDB2724CC5}"/>
              </a:ext>
            </a:extLst>
          </p:cNvPr>
          <p:cNvSpPr>
            <a:spLocks noGrp="1"/>
          </p:cNvSpPr>
          <p:nvPr>
            <p:ph type="body" sz="quarter" idx="11"/>
          </p:nvPr>
        </p:nvSpPr>
        <p:spPr/>
        <p:txBody>
          <a:bodyPr/>
          <a:lstStyle/>
          <a:p>
            <a:r>
              <a:rPr lang="fr-FR" b="1">
                <a:solidFill>
                  <a:schemeClr val="tx1">
                    <a:lumMod val="75000"/>
                    <a:lumOff val="25000"/>
                  </a:schemeClr>
                </a:solidFill>
              </a:rPr>
              <a:t>Qui sommes-nous ?</a:t>
            </a:r>
          </a:p>
        </p:txBody>
      </p:sp>
      <p:sp>
        <p:nvSpPr>
          <p:cNvPr id="222" name="TextBox 30">
            <a:extLst>
              <a:ext uri="{FF2B5EF4-FFF2-40B4-BE49-F238E27FC236}">
                <a16:creationId xmlns:a16="http://schemas.microsoft.com/office/drawing/2014/main" id="{E6EE947B-31C2-BD20-58E7-0E2BC17991CB}"/>
              </a:ext>
            </a:extLst>
          </p:cNvPr>
          <p:cNvSpPr txBox="1"/>
          <p:nvPr/>
        </p:nvSpPr>
        <p:spPr>
          <a:xfrm>
            <a:off x="4729802" y="1035644"/>
            <a:ext cx="3042598" cy="276999"/>
          </a:xfrm>
          <a:prstGeom prst="rect">
            <a:avLst/>
          </a:prstGeom>
          <a:noFill/>
        </p:spPr>
        <p:txBody>
          <a:bodyPr wrap="square" rtlCol="0">
            <a:spAutoFit/>
          </a:bodyPr>
          <a:lstStyle/>
          <a:p>
            <a:pPr>
              <a:spcAft>
                <a:spcPts val="100"/>
              </a:spcAft>
            </a:pPr>
            <a:r>
              <a:rPr lang="fr-FR" sz="1200">
                <a:solidFill>
                  <a:srgbClr val="E8470D"/>
                </a:solidFill>
              </a:rPr>
              <a:t>TOP 15 - </a:t>
            </a:r>
            <a:r>
              <a:rPr lang="fr-FR" sz="1200">
                <a:solidFill>
                  <a:schemeClr val="bg2">
                    <a:lumMod val="50000"/>
                  </a:schemeClr>
                </a:solidFill>
              </a:rPr>
              <a:t>Clients </a:t>
            </a:r>
            <a:r>
              <a:rPr lang="fr-FR" sz="1200" b="1">
                <a:solidFill>
                  <a:schemeClr val="bg2">
                    <a:lumMod val="50000"/>
                  </a:schemeClr>
                </a:solidFill>
              </a:rPr>
              <a:t>France</a:t>
            </a:r>
            <a:r>
              <a:rPr lang="fr-FR" sz="1200">
                <a:solidFill>
                  <a:schemeClr val="bg2">
                    <a:lumMod val="50000"/>
                  </a:schemeClr>
                </a:solidFill>
              </a:rPr>
              <a:t> et </a:t>
            </a:r>
            <a:r>
              <a:rPr lang="fr-FR" sz="1200" b="1">
                <a:solidFill>
                  <a:schemeClr val="bg2">
                    <a:lumMod val="50000"/>
                  </a:schemeClr>
                </a:solidFill>
              </a:rPr>
              <a:t>Autres Pays</a:t>
            </a:r>
          </a:p>
        </p:txBody>
      </p:sp>
      <p:grpSp>
        <p:nvGrpSpPr>
          <p:cNvPr id="14" name="Groupe 13">
            <a:extLst>
              <a:ext uri="{FF2B5EF4-FFF2-40B4-BE49-F238E27FC236}">
                <a16:creationId xmlns:a16="http://schemas.microsoft.com/office/drawing/2014/main" id="{E24810C8-78E1-C979-1093-2E648C0B52B5}"/>
              </a:ext>
            </a:extLst>
          </p:cNvPr>
          <p:cNvGrpSpPr/>
          <p:nvPr/>
        </p:nvGrpSpPr>
        <p:grpSpPr>
          <a:xfrm>
            <a:off x="4018465" y="6136158"/>
            <a:ext cx="4387353" cy="276999"/>
            <a:chOff x="4292524" y="5829249"/>
            <a:chExt cx="3681640" cy="276999"/>
          </a:xfrm>
        </p:grpSpPr>
        <p:cxnSp>
          <p:nvCxnSpPr>
            <p:cNvPr id="6" name="Connecteur droit 5">
              <a:extLst>
                <a:ext uri="{FF2B5EF4-FFF2-40B4-BE49-F238E27FC236}">
                  <a16:creationId xmlns:a16="http://schemas.microsoft.com/office/drawing/2014/main" id="{C6D47DCC-E3B0-D220-3A2B-B8A04D38EF78}"/>
                </a:ext>
              </a:extLst>
            </p:cNvPr>
            <p:cNvCxnSpPr>
              <a:cxnSpLocks/>
            </p:cNvCxnSpPr>
            <p:nvPr/>
          </p:nvCxnSpPr>
          <p:spPr>
            <a:xfrm>
              <a:off x="4397756" y="5981774"/>
              <a:ext cx="306139" cy="0"/>
            </a:xfrm>
            <a:prstGeom prst="line">
              <a:avLst/>
            </a:prstGeom>
            <a:ln w="76200">
              <a:solidFill>
                <a:srgbClr val="E5430D"/>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4D1C5B14-D9E3-B9A3-DE75-5E0D1953EC2A}"/>
                </a:ext>
              </a:extLst>
            </p:cNvPr>
            <p:cNvCxnSpPr>
              <a:cxnSpLocks/>
            </p:cNvCxnSpPr>
            <p:nvPr/>
          </p:nvCxnSpPr>
          <p:spPr>
            <a:xfrm>
              <a:off x="6117990" y="5974080"/>
              <a:ext cx="306139" cy="0"/>
            </a:xfrm>
            <a:prstGeom prst="line">
              <a:avLst/>
            </a:prstGeom>
            <a:ln w="76200">
              <a:solidFill>
                <a:srgbClr val="F5A243"/>
              </a:solidFil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A9F6371F-DC61-DF01-A22E-835D2810411B}"/>
                </a:ext>
              </a:extLst>
            </p:cNvPr>
            <p:cNvSpPr txBox="1"/>
            <p:nvPr/>
          </p:nvSpPr>
          <p:spPr>
            <a:xfrm>
              <a:off x="4767403" y="5850969"/>
              <a:ext cx="1194816" cy="246221"/>
            </a:xfrm>
            <a:prstGeom prst="rect">
              <a:avLst/>
            </a:prstGeom>
            <a:noFill/>
          </p:spPr>
          <p:txBody>
            <a:bodyPr wrap="square" rtlCol="0">
              <a:spAutoFit/>
            </a:bodyPr>
            <a:lstStyle/>
            <a:p>
              <a:r>
                <a:rPr lang="fr-FR" sz="1000">
                  <a:solidFill>
                    <a:schemeClr val="tx1">
                      <a:lumMod val="50000"/>
                      <a:lumOff val="50000"/>
                    </a:schemeClr>
                  </a:solidFill>
                </a:rPr>
                <a:t>Part du CA France</a:t>
              </a:r>
            </a:p>
          </p:txBody>
        </p:sp>
        <p:sp>
          <p:nvSpPr>
            <p:cNvPr id="11" name="ZoneTexte 10">
              <a:extLst>
                <a:ext uri="{FF2B5EF4-FFF2-40B4-BE49-F238E27FC236}">
                  <a16:creationId xmlns:a16="http://schemas.microsoft.com/office/drawing/2014/main" id="{3F75D9E3-339E-F6A8-3312-66C9CC6C6127}"/>
                </a:ext>
              </a:extLst>
            </p:cNvPr>
            <p:cNvSpPr txBox="1"/>
            <p:nvPr/>
          </p:nvSpPr>
          <p:spPr>
            <a:xfrm>
              <a:off x="6437328" y="5843275"/>
              <a:ext cx="1536836" cy="246221"/>
            </a:xfrm>
            <a:prstGeom prst="rect">
              <a:avLst/>
            </a:prstGeom>
            <a:noFill/>
          </p:spPr>
          <p:txBody>
            <a:bodyPr wrap="square" rtlCol="0">
              <a:spAutoFit/>
            </a:bodyPr>
            <a:lstStyle/>
            <a:p>
              <a:r>
                <a:rPr lang="fr-FR" sz="1000">
                  <a:solidFill>
                    <a:schemeClr val="tx1">
                      <a:lumMod val="50000"/>
                      <a:lumOff val="50000"/>
                    </a:schemeClr>
                  </a:solidFill>
                </a:rPr>
                <a:t>Part du CA Autres Pays</a:t>
              </a:r>
            </a:p>
          </p:txBody>
        </p:sp>
        <p:sp>
          <p:nvSpPr>
            <p:cNvPr id="12" name="Rectangle : coins arrondis 11">
              <a:extLst>
                <a:ext uri="{FF2B5EF4-FFF2-40B4-BE49-F238E27FC236}">
                  <a16:creationId xmlns:a16="http://schemas.microsoft.com/office/drawing/2014/main" id="{2F16D2D5-EA2A-ECB7-892D-D2A89A791306}"/>
                </a:ext>
              </a:extLst>
            </p:cNvPr>
            <p:cNvSpPr/>
            <p:nvPr/>
          </p:nvSpPr>
          <p:spPr>
            <a:xfrm>
              <a:off x="4292524" y="5829249"/>
              <a:ext cx="3436172" cy="276999"/>
            </a:xfrm>
            <a:prstGeom prst="roundRect">
              <a:avLst/>
            </a:prstGeom>
            <a:no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6" name="Espace réservé du texte 55">
            <a:extLst>
              <a:ext uri="{FF2B5EF4-FFF2-40B4-BE49-F238E27FC236}">
                <a16:creationId xmlns:a16="http://schemas.microsoft.com/office/drawing/2014/main" id="{02E3E9EF-CFA4-9385-B247-FD3BD46ABC32}"/>
              </a:ext>
            </a:extLst>
          </p:cNvPr>
          <p:cNvSpPr>
            <a:spLocks noGrp="1"/>
          </p:cNvSpPr>
          <p:nvPr>
            <p:ph type="body" sz="quarter" idx="10"/>
          </p:nvPr>
        </p:nvSpPr>
        <p:spPr/>
        <p:txBody>
          <a:bodyPr/>
          <a:lstStyle/>
          <a:p>
            <a:r>
              <a:rPr lang="fr-FR"/>
              <a:t>Nos clients</a:t>
            </a:r>
          </a:p>
        </p:txBody>
      </p:sp>
      <p:graphicFrame>
        <p:nvGraphicFramePr>
          <p:cNvPr id="4" name="Graphique 3">
            <a:extLst>
              <a:ext uri="{FF2B5EF4-FFF2-40B4-BE49-F238E27FC236}">
                <a16:creationId xmlns:a16="http://schemas.microsoft.com/office/drawing/2014/main" id="{96C94CDE-3F36-6903-A054-7E4762AD5DBA}"/>
              </a:ext>
            </a:extLst>
          </p:cNvPr>
          <p:cNvGraphicFramePr/>
          <p:nvPr>
            <p:extLst>
              <p:ext uri="{D42A27DB-BD31-4B8C-83A1-F6EECF244321}">
                <p14:modId xmlns:p14="http://schemas.microsoft.com/office/powerpoint/2010/main" val="4075806726"/>
              </p:ext>
            </p:extLst>
          </p:nvPr>
        </p:nvGraphicFramePr>
        <p:xfrm>
          <a:off x="1562915" y="1471349"/>
          <a:ext cx="1530947" cy="154984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Graphique 4">
            <a:extLst>
              <a:ext uri="{FF2B5EF4-FFF2-40B4-BE49-F238E27FC236}">
                <a16:creationId xmlns:a16="http://schemas.microsoft.com/office/drawing/2014/main" id="{9BE03FC0-90CC-CB4C-E0DD-E493251FAAAD}"/>
              </a:ext>
            </a:extLst>
          </p:cNvPr>
          <p:cNvGraphicFramePr/>
          <p:nvPr>
            <p:extLst>
              <p:ext uri="{D42A27DB-BD31-4B8C-83A1-F6EECF244321}">
                <p14:modId xmlns:p14="http://schemas.microsoft.com/office/powerpoint/2010/main" val="841271336"/>
              </p:ext>
            </p:extLst>
          </p:nvPr>
        </p:nvGraphicFramePr>
        <p:xfrm>
          <a:off x="3553353" y="1471349"/>
          <a:ext cx="1530947" cy="154984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Graphique 6">
            <a:extLst>
              <a:ext uri="{FF2B5EF4-FFF2-40B4-BE49-F238E27FC236}">
                <a16:creationId xmlns:a16="http://schemas.microsoft.com/office/drawing/2014/main" id="{EAA4EB18-E9CA-9317-E957-BA295FCD0730}"/>
              </a:ext>
            </a:extLst>
          </p:cNvPr>
          <p:cNvGraphicFramePr/>
          <p:nvPr>
            <p:extLst>
              <p:ext uri="{D42A27DB-BD31-4B8C-83A1-F6EECF244321}">
                <p14:modId xmlns:p14="http://schemas.microsoft.com/office/powerpoint/2010/main" val="1592834926"/>
              </p:ext>
            </p:extLst>
          </p:nvPr>
        </p:nvGraphicFramePr>
        <p:xfrm>
          <a:off x="5543791" y="1471349"/>
          <a:ext cx="1530947" cy="154984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Graphique 7">
            <a:extLst>
              <a:ext uri="{FF2B5EF4-FFF2-40B4-BE49-F238E27FC236}">
                <a16:creationId xmlns:a16="http://schemas.microsoft.com/office/drawing/2014/main" id="{7418E3C0-46E3-C4A5-41AD-692C22AA4C6F}"/>
              </a:ext>
            </a:extLst>
          </p:cNvPr>
          <p:cNvGraphicFramePr/>
          <p:nvPr>
            <p:extLst>
              <p:ext uri="{D42A27DB-BD31-4B8C-83A1-F6EECF244321}">
                <p14:modId xmlns:p14="http://schemas.microsoft.com/office/powerpoint/2010/main" val="3504263371"/>
              </p:ext>
            </p:extLst>
          </p:nvPr>
        </p:nvGraphicFramePr>
        <p:xfrm>
          <a:off x="7534229" y="1471349"/>
          <a:ext cx="1530947" cy="1549842"/>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3" name="Graphique 12">
            <a:extLst>
              <a:ext uri="{FF2B5EF4-FFF2-40B4-BE49-F238E27FC236}">
                <a16:creationId xmlns:a16="http://schemas.microsoft.com/office/drawing/2014/main" id="{311021B0-221B-1948-1AEE-3FFB0B1187D5}"/>
              </a:ext>
            </a:extLst>
          </p:cNvPr>
          <p:cNvGraphicFramePr/>
          <p:nvPr>
            <p:extLst>
              <p:ext uri="{D42A27DB-BD31-4B8C-83A1-F6EECF244321}">
                <p14:modId xmlns:p14="http://schemas.microsoft.com/office/powerpoint/2010/main" val="2432188316"/>
              </p:ext>
            </p:extLst>
          </p:nvPr>
        </p:nvGraphicFramePr>
        <p:xfrm>
          <a:off x="9524665" y="1483729"/>
          <a:ext cx="1530947" cy="1549842"/>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Graphique 22">
            <a:extLst>
              <a:ext uri="{FF2B5EF4-FFF2-40B4-BE49-F238E27FC236}">
                <a16:creationId xmlns:a16="http://schemas.microsoft.com/office/drawing/2014/main" id="{7915E272-2BBC-9192-EB3F-5E9785BB7773}"/>
              </a:ext>
            </a:extLst>
          </p:cNvPr>
          <p:cNvGraphicFramePr/>
          <p:nvPr>
            <p:extLst>
              <p:ext uri="{D42A27DB-BD31-4B8C-83A1-F6EECF244321}">
                <p14:modId xmlns:p14="http://schemas.microsoft.com/office/powerpoint/2010/main" val="3879565813"/>
              </p:ext>
            </p:extLst>
          </p:nvPr>
        </p:nvGraphicFramePr>
        <p:xfrm>
          <a:off x="1562915" y="2888304"/>
          <a:ext cx="1530947" cy="1549842"/>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4" name="Graphique 23">
            <a:extLst>
              <a:ext uri="{FF2B5EF4-FFF2-40B4-BE49-F238E27FC236}">
                <a16:creationId xmlns:a16="http://schemas.microsoft.com/office/drawing/2014/main" id="{DF6A1826-D191-A8BC-EF20-B9F2458550D0}"/>
              </a:ext>
            </a:extLst>
          </p:cNvPr>
          <p:cNvGraphicFramePr/>
          <p:nvPr>
            <p:extLst>
              <p:ext uri="{D42A27DB-BD31-4B8C-83A1-F6EECF244321}">
                <p14:modId xmlns:p14="http://schemas.microsoft.com/office/powerpoint/2010/main" val="2453898714"/>
              </p:ext>
            </p:extLst>
          </p:nvPr>
        </p:nvGraphicFramePr>
        <p:xfrm>
          <a:off x="3553353" y="2888304"/>
          <a:ext cx="1530947" cy="1549842"/>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5" name="Graphique 24">
            <a:extLst>
              <a:ext uri="{FF2B5EF4-FFF2-40B4-BE49-F238E27FC236}">
                <a16:creationId xmlns:a16="http://schemas.microsoft.com/office/drawing/2014/main" id="{4BEFA6D5-4EC3-C6D9-142E-2D87D37C1524}"/>
              </a:ext>
            </a:extLst>
          </p:cNvPr>
          <p:cNvGraphicFramePr/>
          <p:nvPr>
            <p:extLst>
              <p:ext uri="{D42A27DB-BD31-4B8C-83A1-F6EECF244321}">
                <p14:modId xmlns:p14="http://schemas.microsoft.com/office/powerpoint/2010/main" val="2534895523"/>
              </p:ext>
            </p:extLst>
          </p:nvPr>
        </p:nvGraphicFramePr>
        <p:xfrm>
          <a:off x="5543791" y="2888304"/>
          <a:ext cx="1530947" cy="1549842"/>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Graphique 26">
            <a:extLst>
              <a:ext uri="{FF2B5EF4-FFF2-40B4-BE49-F238E27FC236}">
                <a16:creationId xmlns:a16="http://schemas.microsoft.com/office/drawing/2014/main" id="{33DB7F9C-4D04-26F5-0684-AE3C04ADEFE4}"/>
              </a:ext>
            </a:extLst>
          </p:cNvPr>
          <p:cNvGraphicFramePr/>
          <p:nvPr>
            <p:extLst>
              <p:ext uri="{D42A27DB-BD31-4B8C-83A1-F6EECF244321}">
                <p14:modId xmlns:p14="http://schemas.microsoft.com/office/powerpoint/2010/main" val="1683599191"/>
              </p:ext>
            </p:extLst>
          </p:nvPr>
        </p:nvGraphicFramePr>
        <p:xfrm>
          <a:off x="9524665" y="2900684"/>
          <a:ext cx="1530947" cy="1549842"/>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 name="Graphique 1">
            <a:extLst>
              <a:ext uri="{FF2B5EF4-FFF2-40B4-BE49-F238E27FC236}">
                <a16:creationId xmlns:a16="http://schemas.microsoft.com/office/drawing/2014/main" id="{CD381A25-0ED0-01D8-B172-41445F890C08}"/>
              </a:ext>
            </a:extLst>
          </p:cNvPr>
          <p:cNvGraphicFramePr/>
          <p:nvPr>
            <p:extLst>
              <p:ext uri="{D42A27DB-BD31-4B8C-83A1-F6EECF244321}">
                <p14:modId xmlns:p14="http://schemas.microsoft.com/office/powerpoint/2010/main" val="859973520"/>
              </p:ext>
            </p:extLst>
          </p:nvPr>
        </p:nvGraphicFramePr>
        <p:xfrm>
          <a:off x="7507606" y="4311473"/>
          <a:ext cx="1530947" cy="1549842"/>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15" name="Graphique 14">
            <a:extLst>
              <a:ext uri="{FF2B5EF4-FFF2-40B4-BE49-F238E27FC236}">
                <a16:creationId xmlns:a16="http://schemas.microsoft.com/office/drawing/2014/main" id="{E874EDBB-3BAE-2A42-B4BB-2E360C19FEEC}"/>
              </a:ext>
            </a:extLst>
          </p:cNvPr>
          <p:cNvGraphicFramePr/>
          <p:nvPr>
            <p:extLst>
              <p:ext uri="{D42A27DB-BD31-4B8C-83A1-F6EECF244321}">
                <p14:modId xmlns:p14="http://schemas.microsoft.com/office/powerpoint/2010/main" val="672324096"/>
              </p:ext>
            </p:extLst>
          </p:nvPr>
        </p:nvGraphicFramePr>
        <p:xfrm>
          <a:off x="1562915" y="4299093"/>
          <a:ext cx="1530947" cy="1549842"/>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6" name="Graphique 15">
            <a:extLst>
              <a:ext uri="{FF2B5EF4-FFF2-40B4-BE49-F238E27FC236}">
                <a16:creationId xmlns:a16="http://schemas.microsoft.com/office/drawing/2014/main" id="{7ACF746E-BB11-02B3-2B55-298C00FF67FC}"/>
              </a:ext>
            </a:extLst>
          </p:cNvPr>
          <p:cNvGraphicFramePr/>
          <p:nvPr>
            <p:extLst>
              <p:ext uri="{D42A27DB-BD31-4B8C-83A1-F6EECF244321}">
                <p14:modId xmlns:p14="http://schemas.microsoft.com/office/powerpoint/2010/main" val="3942779026"/>
              </p:ext>
            </p:extLst>
          </p:nvPr>
        </p:nvGraphicFramePr>
        <p:xfrm>
          <a:off x="3553353" y="4299093"/>
          <a:ext cx="1530947" cy="1549842"/>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7" name="Graphique 16">
            <a:extLst>
              <a:ext uri="{FF2B5EF4-FFF2-40B4-BE49-F238E27FC236}">
                <a16:creationId xmlns:a16="http://schemas.microsoft.com/office/drawing/2014/main" id="{E9CC5F76-8888-1C27-8B12-B9135AD66B96}"/>
              </a:ext>
            </a:extLst>
          </p:cNvPr>
          <p:cNvGraphicFramePr/>
          <p:nvPr>
            <p:extLst>
              <p:ext uri="{D42A27DB-BD31-4B8C-83A1-F6EECF244321}">
                <p14:modId xmlns:p14="http://schemas.microsoft.com/office/powerpoint/2010/main" val="2653745768"/>
              </p:ext>
            </p:extLst>
          </p:nvPr>
        </p:nvGraphicFramePr>
        <p:xfrm>
          <a:off x="5543791" y="4299093"/>
          <a:ext cx="1530947" cy="1549842"/>
        </p:xfrm>
        <a:graphic>
          <a:graphicData uri="http://schemas.openxmlformats.org/drawingml/2006/chart">
            <c:chart xmlns:c="http://schemas.openxmlformats.org/drawingml/2006/chart" xmlns:r="http://schemas.openxmlformats.org/officeDocument/2006/relationships" r:id="rId17"/>
          </a:graphicData>
        </a:graphic>
      </p:graphicFrame>
      <p:pic>
        <p:nvPicPr>
          <p:cNvPr id="18" name="Image 17" descr="Une image contenant capture d’écran, étoile&#10;&#10;Description générée automatiquement">
            <a:extLst>
              <a:ext uri="{FF2B5EF4-FFF2-40B4-BE49-F238E27FC236}">
                <a16:creationId xmlns:a16="http://schemas.microsoft.com/office/drawing/2014/main" id="{505C9900-11D7-C664-0E30-A461C61FC3C9}"/>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1995945" y="2214455"/>
            <a:ext cx="653472" cy="169608"/>
          </a:xfrm>
          <a:prstGeom prst="rect">
            <a:avLst/>
          </a:prstGeom>
        </p:spPr>
      </p:pic>
      <p:pic>
        <p:nvPicPr>
          <p:cNvPr id="19" name="Image 18" descr="Une image contenant Graphique, graphisme, Police, Caractère coloré&#10;&#10;Description générée automatiquement">
            <a:extLst>
              <a:ext uri="{FF2B5EF4-FFF2-40B4-BE49-F238E27FC236}">
                <a16:creationId xmlns:a16="http://schemas.microsoft.com/office/drawing/2014/main" id="{986133DB-3560-1CA8-111D-273AC07D7150}"/>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4136470" y="2168869"/>
            <a:ext cx="341307" cy="260780"/>
          </a:xfrm>
          <a:prstGeom prst="rect">
            <a:avLst/>
          </a:prstGeom>
        </p:spPr>
      </p:pic>
      <p:pic>
        <p:nvPicPr>
          <p:cNvPr id="20" name="Image 19" descr="Une image contenant Police, Graphique, logo, graphisme&#10;&#10;Description générée automatiquement">
            <a:extLst>
              <a:ext uri="{FF2B5EF4-FFF2-40B4-BE49-F238E27FC236}">
                <a16:creationId xmlns:a16="http://schemas.microsoft.com/office/drawing/2014/main" id="{2120AE51-4AB2-D448-35CB-A2101AE47EB2}"/>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5983111" y="2204217"/>
            <a:ext cx="603058" cy="155589"/>
          </a:xfrm>
          <a:prstGeom prst="rect">
            <a:avLst/>
          </a:prstGeom>
        </p:spPr>
      </p:pic>
      <p:pic>
        <p:nvPicPr>
          <p:cNvPr id="21" name="Image 20" descr="Une image contenant Graphique, capture d’écran, graphisme, Police&#10;&#10;Description générée automatiquement">
            <a:extLst>
              <a:ext uri="{FF2B5EF4-FFF2-40B4-BE49-F238E27FC236}">
                <a16:creationId xmlns:a16="http://schemas.microsoft.com/office/drawing/2014/main" id="{A7F35580-2EB2-F264-9B0D-F4C45FE4C092}"/>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7932467" y="2101613"/>
            <a:ext cx="681222" cy="383187"/>
          </a:xfrm>
          <a:prstGeom prst="rect">
            <a:avLst/>
          </a:prstGeom>
        </p:spPr>
      </p:pic>
      <p:pic>
        <p:nvPicPr>
          <p:cNvPr id="26" name="Image 25" descr="Une image contenant cercle, logo, écouteur, conception&#10;&#10;Description générée automatiquement">
            <a:extLst>
              <a:ext uri="{FF2B5EF4-FFF2-40B4-BE49-F238E27FC236}">
                <a16:creationId xmlns:a16="http://schemas.microsoft.com/office/drawing/2014/main" id="{31DB417C-3609-195A-0912-34C371682B47}"/>
              </a:ext>
            </a:extLst>
          </p:cNvPr>
          <p:cNvPicPr>
            <a:picLocks noChangeAspect="1"/>
          </p:cNvPicPr>
          <p:nvPr/>
        </p:nvPicPr>
        <p:blipFill rotWithShape="1">
          <a:blip r:embed="rId22" cstate="screen">
            <a:extLst>
              <a:ext uri="{28A0092B-C50C-407E-A947-70E740481C1C}">
                <a14:useLocalDpi xmlns:a14="http://schemas.microsoft.com/office/drawing/2010/main"/>
              </a:ext>
            </a:extLst>
          </a:blip>
          <a:srcRect/>
          <a:stretch/>
        </p:blipFill>
        <p:spPr>
          <a:xfrm>
            <a:off x="9909818" y="2141155"/>
            <a:ext cx="677524" cy="253537"/>
          </a:xfrm>
          <a:prstGeom prst="rect">
            <a:avLst/>
          </a:prstGeom>
        </p:spPr>
      </p:pic>
      <p:pic>
        <p:nvPicPr>
          <p:cNvPr id="37" name="Image 36" descr="Une image contenant capture d’écran, Graphique, conception&#10;&#10;Description générée automatiquement">
            <a:extLst>
              <a:ext uri="{FF2B5EF4-FFF2-40B4-BE49-F238E27FC236}">
                <a16:creationId xmlns:a16="http://schemas.microsoft.com/office/drawing/2014/main" id="{C0C9FFBC-1204-0990-D9EE-06837C476C5D}"/>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1995945" y="3362093"/>
            <a:ext cx="645599" cy="645599"/>
          </a:xfrm>
          <a:prstGeom prst="rect">
            <a:avLst/>
          </a:prstGeom>
        </p:spPr>
      </p:pic>
      <p:pic>
        <p:nvPicPr>
          <p:cNvPr id="41" name="Image 40" descr="Une image contenant Police, Graphique, graphisme, logo&#10;&#10;Description générée automatiquement">
            <a:extLst>
              <a:ext uri="{FF2B5EF4-FFF2-40B4-BE49-F238E27FC236}">
                <a16:creationId xmlns:a16="http://schemas.microsoft.com/office/drawing/2014/main" id="{08220375-F6EB-6A23-50BC-715A72813BD7}"/>
              </a:ext>
            </a:extLst>
          </p:cNvPr>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4007280" y="3674702"/>
            <a:ext cx="623091" cy="110014"/>
          </a:xfrm>
          <a:prstGeom prst="rect">
            <a:avLst/>
          </a:prstGeom>
        </p:spPr>
      </p:pic>
      <p:pic>
        <p:nvPicPr>
          <p:cNvPr id="44" name="Image 43" descr="Une image contenant Police, Graphique, logo, texte&#10;&#10;Description générée automatiquement">
            <a:extLst>
              <a:ext uri="{FF2B5EF4-FFF2-40B4-BE49-F238E27FC236}">
                <a16:creationId xmlns:a16="http://schemas.microsoft.com/office/drawing/2014/main" id="{8A076BCD-C4EC-6747-D7B9-B4CBA42D11D2}"/>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5983111" y="3580036"/>
            <a:ext cx="607848" cy="288728"/>
          </a:xfrm>
          <a:prstGeom prst="rect">
            <a:avLst/>
          </a:prstGeom>
        </p:spPr>
      </p:pic>
      <p:pic>
        <p:nvPicPr>
          <p:cNvPr id="45" name="Image 44" descr="Une image contenant drapeau, étoile, symbole, bleu&#10;&#10;Description générée automatiquement">
            <a:extLst>
              <a:ext uri="{FF2B5EF4-FFF2-40B4-BE49-F238E27FC236}">
                <a16:creationId xmlns:a16="http://schemas.microsoft.com/office/drawing/2014/main" id="{C7475444-4BF4-5257-D85D-C435C31E7640}"/>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8031356" y="3545994"/>
            <a:ext cx="483444" cy="322296"/>
          </a:xfrm>
          <a:prstGeom prst="rect">
            <a:avLst/>
          </a:prstGeom>
        </p:spPr>
      </p:pic>
      <p:pic>
        <p:nvPicPr>
          <p:cNvPr id="46" name="Image 45" descr="Une image contenant texte, Graphique, Police, graphisme&#10;&#10;Description générée automatiquement">
            <a:extLst>
              <a:ext uri="{FF2B5EF4-FFF2-40B4-BE49-F238E27FC236}">
                <a16:creationId xmlns:a16="http://schemas.microsoft.com/office/drawing/2014/main" id="{09EB5AF8-8CB0-5550-5903-7A3BBBC353CD}"/>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9922442" y="3362093"/>
            <a:ext cx="735392" cy="735392"/>
          </a:xfrm>
          <a:prstGeom prst="rect">
            <a:avLst/>
          </a:prstGeom>
        </p:spPr>
      </p:pic>
      <p:pic>
        <p:nvPicPr>
          <p:cNvPr id="47" name="Image 46" descr="Une image contenant logo&#10;&#10;Description générée automatiquement">
            <a:extLst>
              <a:ext uri="{FF2B5EF4-FFF2-40B4-BE49-F238E27FC236}">
                <a16:creationId xmlns:a16="http://schemas.microsoft.com/office/drawing/2014/main" id="{56CEA5D5-1275-0BC6-B293-B665999DC1B6}"/>
              </a:ext>
            </a:extLst>
          </p:cNvPr>
          <p:cNvPicPr>
            <a:picLocks noChangeAspect="1"/>
          </p:cNvPicPr>
          <p:nvPr/>
        </p:nvPicPr>
        <p:blipFill>
          <a:blip r:embed="rId28" cstate="screen">
            <a:extLst>
              <a:ext uri="{BEBA8EAE-BF5A-486C-A8C5-ECC9F3942E4B}">
                <a14:imgProps xmlns:a14="http://schemas.microsoft.com/office/drawing/2010/main">
                  <a14:imgLayer r:embed="rId29">
                    <a14:imgEffect>
                      <a14:saturation sat="400000"/>
                    </a14:imgEffect>
                  </a14:imgLayer>
                </a14:imgProps>
              </a:ext>
              <a:ext uri="{28A0092B-C50C-407E-A947-70E740481C1C}">
                <a14:useLocalDpi xmlns:a14="http://schemas.microsoft.com/office/drawing/2010/main"/>
              </a:ext>
            </a:extLst>
          </a:blip>
          <a:stretch>
            <a:fillRect/>
          </a:stretch>
        </p:blipFill>
        <p:spPr>
          <a:xfrm>
            <a:off x="2095048" y="4990237"/>
            <a:ext cx="466680" cy="302960"/>
          </a:xfrm>
          <a:prstGeom prst="rect">
            <a:avLst/>
          </a:prstGeom>
        </p:spPr>
      </p:pic>
      <p:pic>
        <p:nvPicPr>
          <p:cNvPr id="48" name="Image 47" descr="Une image contenant Graphique, graphisme, conception&#10;&#10;Description générée automatiquement">
            <a:extLst>
              <a:ext uri="{FF2B5EF4-FFF2-40B4-BE49-F238E27FC236}">
                <a16:creationId xmlns:a16="http://schemas.microsoft.com/office/drawing/2014/main" id="{9C916C6E-CCED-B57A-5BF3-899931C31BF3}"/>
              </a:ext>
            </a:extLst>
          </p:cNvPr>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4038362" y="4934234"/>
            <a:ext cx="592009" cy="279560"/>
          </a:xfrm>
          <a:prstGeom prst="rect">
            <a:avLst/>
          </a:prstGeom>
        </p:spPr>
      </p:pic>
      <p:pic>
        <p:nvPicPr>
          <p:cNvPr id="49" name="Image 48" descr="Une image contenant texte, Police, capture d’écran, Graphique&#10;&#10;Description générée automatiquement">
            <a:extLst>
              <a:ext uri="{FF2B5EF4-FFF2-40B4-BE49-F238E27FC236}">
                <a16:creationId xmlns:a16="http://schemas.microsoft.com/office/drawing/2014/main" id="{9933D63B-9AF5-11D9-1A31-AE03ED8BD1FA}"/>
              </a:ext>
            </a:extLst>
          </p:cNvPr>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6078232" y="5033211"/>
            <a:ext cx="507937" cy="244445"/>
          </a:xfrm>
          <a:prstGeom prst="rect">
            <a:avLst/>
          </a:prstGeom>
        </p:spPr>
      </p:pic>
      <p:pic>
        <p:nvPicPr>
          <p:cNvPr id="50" name="Image 49">
            <a:extLst>
              <a:ext uri="{FF2B5EF4-FFF2-40B4-BE49-F238E27FC236}">
                <a16:creationId xmlns:a16="http://schemas.microsoft.com/office/drawing/2014/main" id="{45EE8616-9CC8-E996-F482-93173B2604FF}"/>
              </a:ext>
            </a:extLst>
          </p:cNvPr>
          <p:cNvPicPr>
            <a:picLocks noChangeAspect="1"/>
          </p:cNvPicPr>
          <p:nvPr/>
        </p:nvPicPr>
        <p:blipFill>
          <a:blip r:embed="rId32" cstate="screen">
            <a:extLst>
              <a:ext uri="{BEBA8EAE-BF5A-486C-A8C5-ECC9F3942E4B}">
                <a14:imgProps xmlns:a14="http://schemas.microsoft.com/office/drawing/2010/main">
                  <a14:imgLayer r:embed="rId33">
                    <a14:imgEffect>
                      <a14:saturation sat="400000"/>
                    </a14:imgEffect>
                  </a14:imgLayer>
                </a14:imgProps>
              </a:ext>
              <a:ext uri="{28A0092B-C50C-407E-A947-70E740481C1C}">
                <a14:useLocalDpi xmlns:a14="http://schemas.microsoft.com/office/drawing/2010/main"/>
              </a:ext>
            </a:extLst>
          </a:blip>
          <a:stretch>
            <a:fillRect/>
          </a:stretch>
        </p:blipFill>
        <p:spPr>
          <a:xfrm>
            <a:off x="7972708" y="5017489"/>
            <a:ext cx="600739" cy="241571"/>
          </a:xfrm>
          <a:prstGeom prst="rect">
            <a:avLst/>
          </a:prstGeom>
        </p:spPr>
      </p:pic>
      <p:pic>
        <p:nvPicPr>
          <p:cNvPr id="51" name="Image 50" descr="Une image contenant texte, capture d’écran, Graphique, Police&#10;&#10;Description générée automatiquement">
            <a:extLst>
              <a:ext uri="{FF2B5EF4-FFF2-40B4-BE49-F238E27FC236}">
                <a16:creationId xmlns:a16="http://schemas.microsoft.com/office/drawing/2014/main" id="{7C1C6F1A-0A26-73D8-62C7-37EFA2721AF5}"/>
              </a:ext>
            </a:extLst>
          </p:cNvPr>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10019070" y="4970363"/>
            <a:ext cx="459020" cy="391452"/>
          </a:xfrm>
          <a:prstGeom prst="rect">
            <a:avLst/>
          </a:prstGeom>
        </p:spPr>
      </p:pic>
    </p:spTree>
    <p:extLst>
      <p:ext uri="{BB962C8B-B14F-4D97-AF65-F5344CB8AC3E}">
        <p14:creationId xmlns:p14="http://schemas.microsoft.com/office/powerpoint/2010/main" val="3881501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A66B0DFB-3040-7564-F818-C1BC67552870}"/>
              </a:ext>
            </a:extLst>
          </p:cNvPr>
          <p:cNvSpPr txBox="1"/>
          <p:nvPr/>
        </p:nvSpPr>
        <p:spPr>
          <a:xfrm>
            <a:off x="4383538" y="3799221"/>
            <a:ext cx="10149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a:solidFill>
                  <a:srgbClr val="E5430D"/>
                </a:solidFill>
                <a:latin typeface="Arial"/>
                <a:cs typeface="Arial"/>
              </a:rPr>
              <a:t>AUBAY</a:t>
            </a:r>
            <a:endParaRPr lang="fr-FR">
              <a:solidFill>
                <a:srgbClr val="E5430D"/>
              </a:solidFill>
              <a:latin typeface="Arial"/>
              <a:ea typeface="Roboto"/>
              <a:cs typeface="Arial"/>
            </a:endParaRPr>
          </a:p>
        </p:txBody>
      </p:sp>
      <p:sp>
        <p:nvSpPr>
          <p:cNvPr id="3" name="ZoneTexte 2">
            <a:extLst>
              <a:ext uri="{FF2B5EF4-FFF2-40B4-BE49-F238E27FC236}">
                <a16:creationId xmlns:a16="http://schemas.microsoft.com/office/drawing/2014/main" id="{2816F39F-1F0D-EC8D-762A-9757E95CAF53}"/>
              </a:ext>
            </a:extLst>
          </p:cNvPr>
          <p:cNvSpPr txBox="1"/>
          <p:nvPr/>
        </p:nvSpPr>
        <p:spPr>
          <a:xfrm>
            <a:off x="6428345" y="2413104"/>
            <a:ext cx="138011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chemeClr val="tx1">
                    <a:lumMod val="50000"/>
                    <a:lumOff val="50000"/>
                  </a:schemeClr>
                </a:solidFill>
                <a:latin typeface="Arial"/>
                <a:cs typeface="Arial"/>
              </a:rPr>
              <a:t>Nom</a:t>
            </a:r>
            <a:br>
              <a:rPr lang="fr-FR">
                <a:solidFill>
                  <a:schemeClr val="tx1">
                    <a:lumMod val="50000"/>
                    <a:lumOff val="50000"/>
                  </a:schemeClr>
                </a:solidFill>
                <a:latin typeface="Arial"/>
                <a:cs typeface="Arial"/>
              </a:rPr>
            </a:br>
            <a:r>
              <a:rPr lang="fr-FR">
                <a:solidFill>
                  <a:schemeClr val="tx1">
                    <a:lumMod val="50000"/>
                    <a:lumOff val="50000"/>
                  </a:schemeClr>
                </a:solidFill>
                <a:latin typeface="Arial"/>
                <a:cs typeface="Arial"/>
              </a:rPr>
              <a:t> ou Logo</a:t>
            </a:r>
          </a:p>
          <a:p>
            <a:r>
              <a:rPr lang="fr-FR">
                <a:solidFill>
                  <a:schemeClr val="tx1">
                    <a:lumMod val="50000"/>
                    <a:lumOff val="50000"/>
                  </a:schemeClr>
                </a:solidFill>
                <a:latin typeface="Arial"/>
                <a:ea typeface="Roboto"/>
                <a:cs typeface="Arial"/>
              </a:rPr>
              <a:t>du CLIENT</a:t>
            </a:r>
            <a:endParaRPr lang="fr-FR">
              <a:solidFill>
                <a:schemeClr val="tx1">
                  <a:lumMod val="50000"/>
                  <a:lumOff val="50000"/>
                </a:schemeClr>
              </a:solidFill>
            </a:endParaRPr>
          </a:p>
        </p:txBody>
      </p:sp>
      <p:sp>
        <p:nvSpPr>
          <p:cNvPr id="4" name="ZoneTexte 3">
            <a:extLst>
              <a:ext uri="{FF2B5EF4-FFF2-40B4-BE49-F238E27FC236}">
                <a16:creationId xmlns:a16="http://schemas.microsoft.com/office/drawing/2014/main" id="{56E5D21C-B6FD-A376-E5AA-4BF61450E561}"/>
              </a:ext>
            </a:extLst>
          </p:cNvPr>
          <p:cNvSpPr txBox="1"/>
          <p:nvPr/>
        </p:nvSpPr>
        <p:spPr>
          <a:xfrm>
            <a:off x="7630330" y="1657552"/>
            <a:ext cx="226990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chemeClr val="bg1">
                    <a:lumMod val="50000"/>
                  </a:schemeClr>
                </a:solidFill>
                <a:latin typeface="Arial"/>
                <a:cs typeface="Arial"/>
              </a:rPr>
              <a:t>Prénom NOM</a:t>
            </a:r>
          </a:p>
          <a:p>
            <a:r>
              <a:rPr lang="fr-FR" sz="1400">
                <a:solidFill>
                  <a:schemeClr val="bg1">
                    <a:lumMod val="50000"/>
                  </a:schemeClr>
                </a:solidFill>
                <a:latin typeface="Arial"/>
                <a:cs typeface="Arial"/>
              </a:rPr>
              <a:t>Fonction</a:t>
            </a:r>
            <a:endParaRPr lang="fr-FR" sz="1400">
              <a:solidFill>
                <a:schemeClr val="bg1">
                  <a:lumMod val="50000"/>
                </a:schemeClr>
              </a:solidFill>
              <a:ea typeface="Roboto"/>
            </a:endParaRPr>
          </a:p>
        </p:txBody>
      </p:sp>
      <p:sp>
        <p:nvSpPr>
          <p:cNvPr id="5" name="ZoneTexte 4">
            <a:extLst>
              <a:ext uri="{FF2B5EF4-FFF2-40B4-BE49-F238E27FC236}">
                <a16:creationId xmlns:a16="http://schemas.microsoft.com/office/drawing/2014/main" id="{B1E06EB0-71E8-0A7B-CA16-C2D04D1FD87B}"/>
              </a:ext>
            </a:extLst>
          </p:cNvPr>
          <p:cNvSpPr txBox="1"/>
          <p:nvPr/>
        </p:nvSpPr>
        <p:spPr>
          <a:xfrm>
            <a:off x="8360794" y="3336434"/>
            <a:ext cx="226990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chemeClr val="bg1">
                    <a:lumMod val="50000"/>
                  </a:schemeClr>
                </a:solidFill>
                <a:latin typeface="Arial"/>
                <a:cs typeface="Arial"/>
              </a:rPr>
              <a:t>Prénom NOM</a:t>
            </a:r>
          </a:p>
          <a:p>
            <a:r>
              <a:rPr lang="fr-FR" sz="1400">
                <a:solidFill>
                  <a:schemeClr val="bg1">
                    <a:lumMod val="50000"/>
                  </a:schemeClr>
                </a:solidFill>
                <a:latin typeface="Arial"/>
                <a:cs typeface="Arial"/>
              </a:rPr>
              <a:t>Fonction</a:t>
            </a:r>
            <a:endParaRPr lang="fr-FR" sz="1400">
              <a:solidFill>
                <a:schemeClr val="bg1">
                  <a:lumMod val="50000"/>
                </a:schemeClr>
              </a:solidFill>
              <a:ea typeface="Roboto"/>
            </a:endParaRPr>
          </a:p>
        </p:txBody>
      </p:sp>
      <p:sp>
        <p:nvSpPr>
          <p:cNvPr id="6" name="ZoneTexte 5">
            <a:extLst>
              <a:ext uri="{FF2B5EF4-FFF2-40B4-BE49-F238E27FC236}">
                <a16:creationId xmlns:a16="http://schemas.microsoft.com/office/drawing/2014/main" id="{B18D5616-E12A-F0C0-93A9-43D6FFAE2C70}"/>
              </a:ext>
            </a:extLst>
          </p:cNvPr>
          <p:cNvSpPr txBox="1"/>
          <p:nvPr/>
        </p:nvSpPr>
        <p:spPr>
          <a:xfrm>
            <a:off x="1303385" y="3206018"/>
            <a:ext cx="226990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a:solidFill>
                  <a:srgbClr val="E8470D"/>
                </a:solidFill>
                <a:latin typeface="Arial"/>
                <a:cs typeface="Arial"/>
              </a:rPr>
              <a:t>Prénom NOM</a:t>
            </a:r>
          </a:p>
          <a:p>
            <a:pPr algn="r"/>
            <a:r>
              <a:rPr lang="fr-FR" sz="1400">
                <a:solidFill>
                  <a:srgbClr val="E8470D"/>
                </a:solidFill>
                <a:latin typeface="Arial"/>
                <a:cs typeface="Arial"/>
              </a:rPr>
              <a:t>Fonction</a:t>
            </a:r>
            <a:endParaRPr lang="fr-FR" sz="1400">
              <a:solidFill>
                <a:srgbClr val="E8470D"/>
              </a:solidFill>
              <a:ea typeface="Roboto"/>
            </a:endParaRPr>
          </a:p>
        </p:txBody>
      </p:sp>
      <p:sp>
        <p:nvSpPr>
          <p:cNvPr id="7" name="ZoneTexte 6">
            <a:extLst>
              <a:ext uri="{FF2B5EF4-FFF2-40B4-BE49-F238E27FC236}">
                <a16:creationId xmlns:a16="http://schemas.microsoft.com/office/drawing/2014/main" id="{017035DD-B91C-7CD6-14FD-52BF31CC1BAE}"/>
              </a:ext>
            </a:extLst>
          </p:cNvPr>
          <p:cNvSpPr txBox="1"/>
          <p:nvPr/>
        </p:nvSpPr>
        <p:spPr>
          <a:xfrm>
            <a:off x="1913931" y="5032924"/>
            <a:ext cx="226990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a:solidFill>
                  <a:srgbClr val="E8470D"/>
                </a:solidFill>
                <a:latin typeface="Arial"/>
                <a:cs typeface="Arial"/>
              </a:rPr>
              <a:t>Prénom NOM</a:t>
            </a:r>
          </a:p>
          <a:p>
            <a:pPr algn="r"/>
            <a:r>
              <a:rPr lang="fr-FR" sz="1400">
                <a:solidFill>
                  <a:srgbClr val="E8470D"/>
                </a:solidFill>
                <a:latin typeface="Arial"/>
                <a:cs typeface="Arial"/>
              </a:rPr>
              <a:t>Fonction</a:t>
            </a:r>
            <a:endParaRPr lang="fr-FR" sz="1400">
              <a:solidFill>
                <a:srgbClr val="E8470D"/>
              </a:solidFill>
              <a:ea typeface="Roboto"/>
            </a:endParaRPr>
          </a:p>
        </p:txBody>
      </p:sp>
      <p:sp>
        <p:nvSpPr>
          <p:cNvPr id="10" name="Espace réservé du texte 9">
            <a:extLst>
              <a:ext uri="{FF2B5EF4-FFF2-40B4-BE49-F238E27FC236}">
                <a16:creationId xmlns:a16="http://schemas.microsoft.com/office/drawing/2014/main" id="{86913A96-E608-C820-A895-1B62A4F0EB24}"/>
              </a:ext>
            </a:extLst>
          </p:cNvPr>
          <p:cNvSpPr>
            <a:spLocks noGrp="1"/>
          </p:cNvSpPr>
          <p:nvPr>
            <p:ph type="body" sz="quarter" idx="11"/>
          </p:nvPr>
        </p:nvSpPr>
        <p:spPr/>
        <p:txBody>
          <a:bodyPr/>
          <a:lstStyle/>
          <a:p>
            <a:r>
              <a:rPr lang="fr-FR"/>
              <a:t>Tour de table</a:t>
            </a:r>
          </a:p>
        </p:txBody>
      </p:sp>
      <p:pic>
        <p:nvPicPr>
          <p:cNvPr id="19" name="Graphique 18">
            <a:extLst>
              <a:ext uri="{FF2B5EF4-FFF2-40B4-BE49-F238E27FC236}">
                <a16:creationId xmlns:a16="http://schemas.microsoft.com/office/drawing/2014/main" id="{3A786C57-5898-F3C2-33AA-DDBA7A77FA28}"/>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09788" y="2973832"/>
            <a:ext cx="515834" cy="492908"/>
          </a:xfrm>
          <a:prstGeom prst="rect">
            <a:avLst/>
          </a:prstGeom>
        </p:spPr>
      </p:pic>
      <p:pic>
        <p:nvPicPr>
          <p:cNvPr id="21" name="Graphique 20">
            <a:extLst>
              <a:ext uri="{FF2B5EF4-FFF2-40B4-BE49-F238E27FC236}">
                <a16:creationId xmlns:a16="http://schemas.microsoft.com/office/drawing/2014/main" id="{36895894-9E68-0A35-9A00-DD2120796234}"/>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183837" y="4832403"/>
            <a:ext cx="528115" cy="492908"/>
          </a:xfrm>
          <a:prstGeom prst="rect">
            <a:avLst/>
          </a:prstGeom>
        </p:spPr>
      </p:pic>
      <p:pic>
        <p:nvPicPr>
          <p:cNvPr id="22" name="Graphique 21">
            <a:extLst>
              <a:ext uri="{FF2B5EF4-FFF2-40B4-BE49-F238E27FC236}">
                <a16:creationId xmlns:a16="http://schemas.microsoft.com/office/drawing/2014/main" id="{E365590B-8D61-1DCB-C3CC-AF15BCC389A3}"/>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935598" y="1703485"/>
            <a:ext cx="528115" cy="492908"/>
          </a:xfrm>
          <a:prstGeom prst="rect">
            <a:avLst/>
          </a:prstGeom>
        </p:spPr>
      </p:pic>
      <p:pic>
        <p:nvPicPr>
          <p:cNvPr id="23" name="Graphique 22">
            <a:extLst>
              <a:ext uri="{FF2B5EF4-FFF2-40B4-BE49-F238E27FC236}">
                <a16:creationId xmlns:a16="http://schemas.microsoft.com/office/drawing/2014/main" id="{C2F1C116-791F-4B5C-3669-524465302975}"/>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808463" y="3428301"/>
            <a:ext cx="515834" cy="492908"/>
          </a:xfrm>
          <a:prstGeom prst="rect">
            <a:avLst/>
          </a:prstGeom>
        </p:spPr>
      </p:pic>
    </p:spTree>
    <p:extLst>
      <p:ext uri="{BB962C8B-B14F-4D97-AF65-F5344CB8AC3E}">
        <p14:creationId xmlns:p14="http://schemas.microsoft.com/office/powerpoint/2010/main" val="1797017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69B01FDD-FBB1-6C01-4AF2-C6289C4EF893}"/>
              </a:ext>
            </a:extLst>
          </p:cNvPr>
          <p:cNvSpPr>
            <a:spLocks noGrp="1"/>
          </p:cNvSpPr>
          <p:nvPr>
            <p:ph type="body" sz="quarter" idx="10"/>
          </p:nvPr>
        </p:nvSpPr>
        <p:spPr/>
        <p:txBody>
          <a:bodyPr/>
          <a:lstStyle/>
          <a:p>
            <a:r>
              <a:rPr lang="fr-FR"/>
              <a:t>Nos clients</a:t>
            </a:r>
          </a:p>
        </p:txBody>
      </p:sp>
      <p:sp>
        <p:nvSpPr>
          <p:cNvPr id="55" name="Espace réservé du texte 54">
            <a:extLst>
              <a:ext uri="{FF2B5EF4-FFF2-40B4-BE49-F238E27FC236}">
                <a16:creationId xmlns:a16="http://schemas.microsoft.com/office/drawing/2014/main" id="{FDA22452-877C-6CBC-86DA-773965999889}"/>
              </a:ext>
            </a:extLst>
          </p:cNvPr>
          <p:cNvSpPr>
            <a:spLocks noGrp="1"/>
          </p:cNvSpPr>
          <p:nvPr>
            <p:ph type="body" sz="quarter" idx="11"/>
          </p:nvPr>
        </p:nvSpPr>
        <p:spPr/>
        <p:txBody>
          <a:bodyPr/>
          <a:lstStyle/>
          <a:p>
            <a:r>
              <a:rPr lang="fr-FR" b="1">
                <a:solidFill>
                  <a:schemeClr val="tx1">
                    <a:lumMod val="75000"/>
                    <a:lumOff val="25000"/>
                  </a:schemeClr>
                </a:solidFill>
              </a:rPr>
              <a:t>Qui sommes-nous ?</a:t>
            </a:r>
          </a:p>
        </p:txBody>
      </p:sp>
      <p:sp>
        <p:nvSpPr>
          <p:cNvPr id="6" name="TextBox 30">
            <a:extLst>
              <a:ext uri="{FF2B5EF4-FFF2-40B4-BE49-F238E27FC236}">
                <a16:creationId xmlns:a16="http://schemas.microsoft.com/office/drawing/2014/main" id="{634F62CF-407D-4E4D-2315-53F147BF839E}"/>
              </a:ext>
            </a:extLst>
          </p:cNvPr>
          <p:cNvSpPr txBox="1"/>
          <p:nvPr/>
        </p:nvSpPr>
        <p:spPr>
          <a:xfrm>
            <a:off x="918508" y="1324322"/>
            <a:ext cx="4188185" cy="474489"/>
          </a:xfrm>
          <a:prstGeom prst="rect">
            <a:avLst/>
          </a:prstGeom>
          <a:noFill/>
        </p:spPr>
        <p:txBody>
          <a:bodyPr wrap="square" rtlCol="0">
            <a:spAutoFit/>
          </a:bodyPr>
          <a:lstStyle/>
          <a:p>
            <a:pPr algn="ctr">
              <a:spcAft>
                <a:spcPts val="100"/>
              </a:spcAft>
            </a:pPr>
            <a:r>
              <a:rPr lang="fr-FR" sz="1200">
                <a:solidFill>
                  <a:srgbClr val="E8470D"/>
                </a:solidFill>
              </a:rPr>
              <a:t>TOP 15 </a:t>
            </a:r>
          </a:p>
          <a:p>
            <a:pPr algn="ctr">
              <a:spcAft>
                <a:spcPts val="100"/>
              </a:spcAft>
            </a:pPr>
            <a:r>
              <a:rPr lang="fr-FR" sz="1200">
                <a:solidFill>
                  <a:schemeClr val="bg2">
                    <a:lumMod val="50000"/>
                  </a:schemeClr>
                </a:solidFill>
              </a:rPr>
              <a:t>Clients </a:t>
            </a:r>
            <a:r>
              <a:rPr lang="fr-FR" sz="1200" b="1">
                <a:solidFill>
                  <a:schemeClr val="accent6"/>
                </a:solidFill>
              </a:rPr>
              <a:t>Groupe</a:t>
            </a:r>
          </a:p>
        </p:txBody>
      </p:sp>
      <p:sp>
        <p:nvSpPr>
          <p:cNvPr id="21" name="TextBox 30">
            <a:extLst>
              <a:ext uri="{FF2B5EF4-FFF2-40B4-BE49-F238E27FC236}">
                <a16:creationId xmlns:a16="http://schemas.microsoft.com/office/drawing/2014/main" id="{740E145A-E825-C1D4-496A-8798F67B2801}"/>
              </a:ext>
            </a:extLst>
          </p:cNvPr>
          <p:cNvSpPr txBox="1"/>
          <p:nvPr/>
        </p:nvSpPr>
        <p:spPr>
          <a:xfrm>
            <a:off x="7049993" y="1329105"/>
            <a:ext cx="3751802" cy="461665"/>
          </a:xfrm>
          <a:prstGeom prst="rect">
            <a:avLst/>
          </a:prstGeom>
          <a:noFill/>
        </p:spPr>
        <p:txBody>
          <a:bodyPr wrap="square" rtlCol="0">
            <a:spAutoFit/>
          </a:bodyPr>
          <a:lstStyle/>
          <a:p>
            <a:pPr algn="ctr">
              <a:spcAft>
                <a:spcPts val="100"/>
              </a:spcAft>
            </a:pPr>
            <a:r>
              <a:rPr lang="fr-FR" sz="1200">
                <a:solidFill>
                  <a:srgbClr val="E8470D"/>
                </a:solidFill>
              </a:rPr>
              <a:t>TOP 15 </a:t>
            </a:r>
            <a:br>
              <a:rPr lang="fr-FR" sz="1200">
                <a:solidFill>
                  <a:srgbClr val="E8470D"/>
                </a:solidFill>
              </a:rPr>
            </a:br>
            <a:r>
              <a:rPr lang="fr-FR" sz="1200">
                <a:solidFill>
                  <a:schemeClr val="bg2">
                    <a:lumMod val="50000"/>
                  </a:schemeClr>
                </a:solidFill>
              </a:rPr>
              <a:t>Clients </a:t>
            </a:r>
            <a:r>
              <a:rPr lang="fr-FR" sz="1200" b="1">
                <a:solidFill>
                  <a:schemeClr val="accent6"/>
                </a:solidFill>
              </a:rPr>
              <a:t>France</a:t>
            </a:r>
          </a:p>
        </p:txBody>
      </p:sp>
      <p:sp>
        <p:nvSpPr>
          <p:cNvPr id="8" name="Organigramme : Connecteur 11">
            <a:extLst>
              <a:ext uri="{FF2B5EF4-FFF2-40B4-BE49-F238E27FC236}">
                <a16:creationId xmlns:a16="http://schemas.microsoft.com/office/drawing/2014/main" id="{A7E9EE54-7872-A152-2EC8-70C24F2987A2}"/>
              </a:ext>
            </a:extLst>
          </p:cNvPr>
          <p:cNvSpPr/>
          <p:nvPr/>
        </p:nvSpPr>
        <p:spPr>
          <a:xfrm rot="2700000">
            <a:off x="2210060" y="4098634"/>
            <a:ext cx="762823" cy="75581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Organigramme : Connecteur 11">
            <a:extLst>
              <a:ext uri="{FF2B5EF4-FFF2-40B4-BE49-F238E27FC236}">
                <a16:creationId xmlns:a16="http://schemas.microsoft.com/office/drawing/2014/main" id="{69C6A6A9-2160-1B5B-3192-EB1633D78A61}"/>
              </a:ext>
            </a:extLst>
          </p:cNvPr>
          <p:cNvSpPr/>
          <p:nvPr/>
        </p:nvSpPr>
        <p:spPr>
          <a:xfrm rot="2700000">
            <a:off x="4223182" y="4062927"/>
            <a:ext cx="762823" cy="75581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rganigramme : Connecteur 11">
            <a:extLst>
              <a:ext uri="{FF2B5EF4-FFF2-40B4-BE49-F238E27FC236}">
                <a16:creationId xmlns:a16="http://schemas.microsoft.com/office/drawing/2014/main" id="{171EEE41-DF2D-051E-DA22-DF29EBFE050E}"/>
              </a:ext>
            </a:extLst>
          </p:cNvPr>
          <p:cNvSpPr/>
          <p:nvPr/>
        </p:nvSpPr>
        <p:spPr>
          <a:xfrm rot="2700000">
            <a:off x="2186032" y="2230582"/>
            <a:ext cx="762823" cy="75581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Organigramme : Connecteur 11">
            <a:extLst>
              <a:ext uri="{FF2B5EF4-FFF2-40B4-BE49-F238E27FC236}">
                <a16:creationId xmlns:a16="http://schemas.microsoft.com/office/drawing/2014/main" id="{DF5790E4-F9AA-A606-E5A3-AD54B6C46768}"/>
              </a:ext>
            </a:extLst>
          </p:cNvPr>
          <p:cNvSpPr/>
          <p:nvPr/>
        </p:nvSpPr>
        <p:spPr>
          <a:xfrm rot="2700000">
            <a:off x="4138156" y="2230582"/>
            <a:ext cx="762823" cy="75581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Organigramme : Connecteur 11">
            <a:extLst>
              <a:ext uri="{FF2B5EF4-FFF2-40B4-BE49-F238E27FC236}">
                <a16:creationId xmlns:a16="http://schemas.microsoft.com/office/drawing/2014/main" id="{D347D257-D150-ED81-5845-3C5647726708}"/>
              </a:ext>
            </a:extLst>
          </p:cNvPr>
          <p:cNvSpPr/>
          <p:nvPr/>
        </p:nvSpPr>
        <p:spPr>
          <a:xfrm rot="2700000">
            <a:off x="3178715" y="2230582"/>
            <a:ext cx="762823" cy="75581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Organigramme : Connecteur 11">
            <a:extLst>
              <a:ext uri="{FF2B5EF4-FFF2-40B4-BE49-F238E27FC236}">
                <a16:creationId xmlns:a16="http://schemas.microsoft.com/office/drawing/2014/main" id="{0E47D327-8671-A13D-EA02-56FD00525308}"/>
              </a:ext>
            </a:extLst>
          </p:cNvPr>
          <p:cNvSpPr/>
          <p:nvPr/>
        </p:nvSpPr>
        <p:spPr>
          <a:xfrm rot="2700000">
            <a:off x="1251518" y="2230582"/>
            <a:ext cx="762823" cy="75581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Organigramme : Connecteur 11">
            <a:extLst>
              <a:ext uri="{FF2B5EF4-FFF2-40B4-BE49-F238E27FC236}">
                <a16:creationId xmlns:a16="http://schemas.microsoft.com/office/drawing/2014/main" id="{D09E823A-8950-F234-B8AD-A57C6523CBAF}"/>
              </a:ext>
            </a:extLst>
          </p:cNvPr>
          <p:cNvSpPr/>
          <p:nvPr/>
        </p:nvSpPr>
        <p:spPr>
          <a:xfrm rot="2700000">
            <a:off x="1249004" y="4073893"/>
            <a:ext cx="762823" cy="75581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Organigramme : Connecteur 11">
            <a:extLst>
              <a:ext uri="{FF2B5EF4-FFF2-40B4-BE49-F238E27FC236}">
                <a16:creationId xmlns:a16="http://schemas.microsoft.com/office/drawing/2014/main" id="{0B39370A-5970-A767-3323-E6DE3502E7ED}"/>
              </a:ext>
            </a:extLst>
          </p:cNvPr>
          <p:cNvSpPr/>
          <p:nvPr/>
        </p:nvSpPr>
        <p:spPr>
          <a:xfrm rot="2700000">
            <a:off x="1749144" y="4969389"/>
            <a:ext cx="762823" cy="75581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Organigramme : Connecteur 11">
            <a:extLst>
              <a:ext uri="{FF2B5EF4-FFF2-40B4-BE49-F238E27FC236}">
                <a16:creationId xmlns:a16="http://schemas.microsoft.com/office/drawing/2014/main" id="{2E4D605D-7BD5-3F9D-85D3-5AA117A81929}"/>
              </a:ext>
            </a:extLst>
          </p:cNvPr>
          <p:cNvSpPr/>
          <p:nvPr/>
        </p:nvSpPr>
        <p:spPr>
          <a:xfrm rot="2700000">
            <a:off x="4186547" y="3157437"/>
            <a:ext cx="762823" cy="75581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Organigramme : Connecteur 11">
            <a:extLst>
              <a:ext uri="{FF2B5EF4-FFF2-40B4-BE49-F238E27FC236}">
                <a16:creationId xmlns:a16="http://schemas.microsoft.com/office/drawing/2014/main" id="{E26CB34E-BD99-DFE9-75A8-9BEACAC7C64E}"/>
              </a:ext>
            </a:extLst>
          </p:cNvPr>
          <p:cNvSpPr/>
          <p:nvPr/>
        </p:nvSpPr>
        <p:spPr>
          <a:xfrm rot="2700000">
            <a:off x="2209715" y="3143238"/>
            <a:ext cx="762823" cy="75581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rganigramme : Connecteur 11">
            <a:extLst>
              <a:ext uri="{FF2B5EF4-FFF2-40B4-BE49-F238E27FC236}">
                <a16:creationId xmlns:a16="http://schemas.microsoft.com/office/drawing/2014/main" id="{978FB138-B6A4-C9F8-58BE-D3F5F43D0DEC}"/>
              </a:ext>
            </a:extLst>
          </p:cNvPr>
          <p:cNvSpPr/>
          <p:nvPr/>
        </p:nvSpPr>
        <p:spPr>
          <a:xfrm rot="2700000">
            <a:off x="3231133" y="3161705"/>
            <a:ext cx="762823" cy="75581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36" name="Groupe 135">
            <a:extLst>
              <a:ext uri="{FF2B5EF4-FFF2-40B4-BE49-F238E27FC236}">
                <a16:creationId xmlns:a16="http://schemas.microsoft.com/office/drawing/2014/main" id="{60B82324-FFBB-4660-CE51-CEA363F71EBF}"/>
              </a:ext>
            </a:extLst>
          </p:cNvPr>
          <p:cNvGrpSpPr/>
          <p:nvPr/>
        </p:nvGrpSpPr>
        <p:grpSpPr>
          <a:xfrm>
            <a:off x="2792550" y="4943859"/>
            <a:ext cx="755811" cy="762823"/>
            <a:chOff x="3518544" y="3318491"/>
            <a:chExt cx="755811" cy="762823"/>
          </a:xfrm>
        </p:grpSpPr>
        <p:sp>
          <p:nvSpPr>
            <p:cNvPr id="5" name="Organigramme : Connecteur 11">
              <a:extLst>
                <a:ext uri="{FF2B5EF4-FFF2-40B4-BE49-F238E27FC236}">
                  <a16:creationId xmlns:a16="http://schemas.microsoft.com/office/drawing/2014/main" id="{9C3BB326-904D-5D26-5487-62929B9A2286}"/>
                </a:ext>
              </a:extLst>
            </p:cNvPr>
            <p:cNvSpPr/>
            <p:nvPr/>
          </p:nvSpPr>
          <p:spPr>
            <a:xfrm rot="2700000">
              <a:off x="3515038" y="3321997"/>
              <a:ext cx="762823" cy="75581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6" name="Image 125" descr="Une image contenant logo&#10;&#10;Description générée automatiquement">
              <a:extLst>
                <a:ext uri="{FF2B5EF4-FFF2-40B4-BE49-F238E27FC236}">
                  <a16:creationId xmlns:a16="http://schemas.microsoft.com/office/drawing/2014/main" id="{D8B40202-DF51-42E2-C3E8-BF1024F123FE}"/>
                </a:ext>
              </a:extLst>
            </p:cNvPr>
            <p:cNvPicPr>
              <a:picLocks noChangeAspect="1"/>
            </p:cNvPicPr>
            <p:nvPr/>
          </p:nvPicPr>
          <p:blipFill>
            <a:blip r:embed="rId2" cstate="screen">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a:ext>
              </a:extLst>
            </a:blip>
            <a:stretch>
              <a:fillRect/>
            </a:stretch>
          </p:blipFill>
          <p:spPr>
            <a:xfrm>
              <a:off x="3662784" y="3558389"/>
              <a:ext cx="466680" cy="302960"/>
            </a:xfrm>
            <a:prstGeom prst="rect">
              <a:avLst/>
            </a:prstGeom>
          </p:spPr>
        </p:pic>
      </p:grpSp>
      <p:sp>
        <p:nvSpPr>
          <p:cNvPr id="57" name="Organigramme : Connecteur 11">
            <a:extLst>
              <a:ext uri="{FF2B5EF4-FFF2-40B4-BE49-F238E27FC236}">
                <a16:creationId xmlns:a16="http://schemas.microsoft.com/office/drawing/2014/main" id="{B2A8EE63-E3EC-7C18-DBA6-2C0AF98FEC8F}"/>
              </a:ext>
            </a:extLst>
          </p:cNvPr>
          <p:cNvSpPr/>
          <p:nvPr/>
        </p:nvSpPr>
        <p:spPr>
          <a:xfrm rot="2700000">
            <a:off x="1251516" y="3143227"/>
            <a:ext cx="762823" cy="75581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5" name="Organigramme : Connecteur 11">
            <a:extLst>
              <a:ext uri="{FF2B5EF4-FFF2-40B4-BE49-F238E27FC236}">
                <a16:creationId xmlns:a16="http://schemas.microsoft.com/office/drawing/2014/main" id="{FC2A76EF-3DC1-1FD4-9B2F-E4F74A6E1419}"/>
              </a:ext>
            </a:extLst>
          </p:cNvPr>
          <p:cNvSpPr/>
          <p:nvPr/>
        </p:nvSpPr>
        <p:spPr>
          <a:xfrm rot="2700000">
            <a:off x="3239317" y="4084303"/>
            <a:ext cx="762823" cy="75581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8" name="Organigramme : Connecteur 11">
            <a:extLst>
              <a:ext uri="{FF2B5EF4-FFF2-40B4-BE49-F238E27FC236}">
                <a16:creationId xmlns:a16="http://schemas.microsoft.com/office/drawing/2014/main" id="{CA906F2A-7013-8020-05EB-5ECD8FB8C949}"/>
              </a:ext>
            </a:extLst>
          </p:cNvPr>
          <p:cNvSpPr/>
          <p:nvPr/>
        </p:nvSpPr>
        <p:spPr>
          <a:xfrm rot="2700000">
            <a:off x="3827870" y="4969388"/>
            <a:ext cx="762823" cy="75581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1" name="Organigramme : Connecteur 11">
            <a:extLst>
              <a:ext uri="{FF2B5EF4-FFF2-40B4-BE49-F238E27FC236}">
                <a16:creationId xmlns:a16="http://schemas.microsoft.com/office/drawing/2014/main" id="{E563F174-5B84-6EC2-373C-F2A5FA43383C}"/>
              </a:ext>
            </a:extLst>
          </p:cNvPr>
          <p:cNvSpPr/>
          <p:nvPr/>
        </p:nvSpPr>
        <p:spPr>
          <a:xfrm rot="2700000">
            <a:off x="7955369" y="4098634"/>
            <a:ext cx="762823" cy="75581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4" name="Organigramme : Connecteur 11">
            <a:extLst>
              <a:ext uri="{FF2B5EF4-FFF2-40B4-BE49-F238E27FC236}">
                <a16:creationId xmlns:a16="http://schemas.microsoft.com/office/drawing/2014/main" id="{F60E036F-173B-8147-FCA9-864765667BC7}"/>
              </a:ext>
            </a:extLst>
          </p:cNvPr>
          <p:cNvSpPr/>
          <p:nvPr/>
        </p:nvSpPr>
        <p:spPr>
          <a:xfrm rot="2700000">
            <a:off x="9968491" y="4062927"/>
            <a:ext cx="762823" cy="75581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7" name="Organigramme : Connecteur 11">
            <a:extLst>
              <a:ext uri="{FF2B5EF4-FFF2-40B4-BE49-F238E27FC236}">
                <a16:creationId xmlns:a16="http://schemas.microsoft.com/office/drawing/2014/main" id="{DAABD561-F45C-1486-8999-8D95615DADDA}"/>
              </a:ext>
            </a:extLst>
          </p:cNvPr>
          <p:cNvSpPr/>
          <p:nvPr/>
        </p:nvSpPr>
        <p:spPr>
          <a:xfrm rot="2700000">
            <a:off x="7931341" y="2230582"/>
            <a:ext cx="762823" cy="75581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0" name="Organigramme : Connecteur 11">
            <a:extLst>
              <a:ext uri="{FF2B5EF4-FFF2-40B4-BE49-F238E27FC236}">
                <a16:creationId xmlns:a16="http://schemas.microsoft.com/office/drawing/2014/main" id="{8DACC005-92E3-6190-1E9F-CF48225DBA1C}"/>
              </a:ext>
            </a:extLst>
          </p:cNvPr>
          <p:cNvSpPr/>
          <p:nvPr/>
        </p:nvSpPr>
        <p:spPr>
          <a:xfrm rot="2700000">
            <a:off x="9883465" y="2230582"/>
            <a:ext cx="762823" cy="75581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3" name="Organigramme : Connecteur 11">
            <a:extLst>
              <a:ext uri="{FF2B5EF4-FFF2-40B4-BE49-F238E27FC236}">
                <a16:creationId xmlns:a16="http://schemas.microsoft.com/office/drawing/2014/main" id="{B9D55D3E-DAE2-CEC7-C93B-C019EE9F972F}"/>
              </a:ext>
            </a:extLst>
          </p:cNvPr>
          <p:cNvSpPr/>
          <p:nvPr/>
        </p:nvSpPr>
        <p:spPr>
          <a:xfrm rot="2700000">
            <a:off x="8924024" y="2230582"/>
            <a:ext cx="762823" cy="75581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6" name="Organigramme : Connecteur 11">
            <a:extLst>
              <a:ext uri="{FF2B5EF4-FFF2-40B4-BE49-F238E27FC236}">
                <a16:creationId xmlns:a16="http://schemas.microsoft.com/office/drawing/2014/main" id="{4CEDE578-A9F6-8E2D-7B58-F217B3545A26}"/>
              </a:ext>
            </a:extLst>
          </p:cNvPr>
          <p:cNvSpPr/>
          <p:nvPr/>
        </p:nvSpPr>
        <p:spPr>
          <a:xfrm rot="2700000">
            <a:off x="6996827" y="2230582"/>
            <a:ext cx="762823" cy="75581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9" name="Organigramme : Connecteur 11">
            <a:extLst>
              <a:ext uri="{FF2B5EF4-FFF2-40B4-BE49-F238E27FC236}">
                <a16:creationId xmlns:a16="http://schemas.microsoft.com/office/drawing/2014/main" id="{ADB77509-E98F-A80E-8D08-F54471CF5142}"/>
              </a:ext>
            </a:extLst>
          </p:cNvPr>
          <p:cNvSpPr/>
          <p:nvPr/>
        </p:nvSpPr>
        <p:spPr>
          <a:xfrm rot="2700000">
            <a:off x="6994313" y="4073893"/>
            <a:ext cx="762823" cy="75581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2" name="Organigramme : Connecteur 11">
            <a:extLst>
              <a:ext uri="{FF2B5EF4-FFF2-40B4-BE49-F238E27FC236}">
                <a16:creationId xmlns:a16="http://schemas.microsoft.com/office/drawing/2014/main" id="{B394836D-3BD9-D648-7EA6-4E6F722EA7D3}"/>
              </a:ext>
            </a:extLst>
          </p:cNvPr>
          <p:cNvSpPr/>
          <p:nvPr/>
        </p:nvSpPr>
        <p:spPr>
          <a:xfrm rot="2700000">
            <a:off x="7494453" y="4969389"/>
            <a:ext cx="762823" cy="75581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5" name="Organigramme : Connecteur 11">
            <a:extLst>
              <a:ext uri="{FF2B5EF4-FFF2-40B4-BE49-F238E27FC236}">
                <a16:creationId xmlns:a16="http://schemas.microsoft.com/office/drawing/2014/main" id="{AECD9F79-D7BC-C782-3BB2-3985DB508F2C}"/>
              </a:ext>
            </a:extLst>
          </p:cNvPr>
          <p:cNvSpPr/>
          <p:nvPr/>
        </p:nvSpPr>
        <p:spPr>
          <a:xfrm rot="2700000">
            <a:off x="9931856" y="3157437"/>
            <a:ext cx="762823" cy="75581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8" name="Organigramme : Connecteur 11">
            <a:extLst>
              <a:ext uri="{FF2B5EF4-FFF2-40B4-BE49-F238E27FC236}">
                <a16:creationId xmlns:a16="http://schemas.microsoft.com/office/drawing/2014/main" id="{FC7DA26B-611F-F046-5EFF-AFFB155DB7EC}"/>
              </a:ext>
            </a:extLst>
          </p:cNvPr>
          <p:cNvSpPr/>
          <p:nvPr/>
        </p:nvSpPr>
        <p:spPr>
          <a:xfrm rot="2700000">
            <a:off x="7955024" y="3143238"/>
            <a:ext cx="762823" cy="75581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1" name="Organigramme : Connecteur 11">
            <a:extLst>
              <a:ext uri="{FF2B5EF4-FFF2-40B4-BE49-F238E27FC236}">
                <a16:creationId xmlns:a16="http://schemas.microsoft.com/office/drawing/2014/main" id="{DACE645D-CFC7-7609-3D3C-4C454F6EDC68}"/>
              </a:ext>
            </a:extLst>
          </p:cNvPr>
          <p:cNvSpPr/>
          <p:nvPr/>
        </p:nvSpPr>
        <p:spPr>
          <a:xfrm rot="2700000">
            <a:off x="8976442" y="3161705"/>
            <a:ext cx="762823" cy="75581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4" name="Organigramme : Connecteur 11">
            <a:extLst>
              <a:ext uri="{FF2B5EF4-FFF2-40B4-BE49-F238E27FC236}">
                <a16:creationId xmlns:a16="http://schemas.microsoft.com/office/drawing/2014/main" id="{271524C6-6AF3-02D3-6208-650E5617B127}"/>
              </a:ext>
            </a:extLst>
          </p:cNvPr>
          <p:cNvSpPr/>
          <p:nvPr/>
        </p:nvSpPr>
        <p:spPr>
          <a:xfrm rot="2700000">
            <a:off x="8534353" y="4947365"/>
            <a:ext cx="762823" cy="75581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7" name="Organigramme : Connecteur 11">
            <a:extLst>
              <a:ext uri="{FF2B5EF4-FFF2-40B4-BE49-F238E27FC236}">
                <a16:creationId xmlns:a16="http://schemas.microsoft.com/office/drawing/2014/main" id="{A8C9EB35-C947-AA29-21B6-B9340D5A490A}"/>
              </a:ext>
            </a:extLst>
          </p:cNvPr>
          <p:cNvSpPr/>
          <p:nvPr/>
        </p:nvSpPr>
        <p:spPr>
          <a:xfrm rot="2700000">
            <a:off x="6996825" y="3143227"/>
            <a:ext cx="762823" cy="75581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0" name="Organigramme : Connecteur 11">
            <a:extLst>
              <a:ext uri="{FF2B5EF4-FFF2-40B4-BE49-F238E27FC236}">
                <a16:creationId xmlns:a16="http://schemas.microsoft.com/office/drawing/2014/main" id="{5FE3E07B-7EB5-6D4D-D491-DB6343BE4823}"/>
              </a:ext>
            </a:extLst>
          </p:cNvPr>
          <p:cNvSpPr/>
          <p:nvPr/>
        </p:nvSpPr>
        <p:spPr>
          <a:xfrm rot="2700000">
            <a:off x="8984626" y="4084303"/>
            <a:ext cx="762823" cy="75581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2" name="Organigramme : Connecteur 11">
            <a:extLst>
              <a:ext uri="{FF2B5EF4-FFF2-40B4-BE49-F238E27FC236}">
                <a16:creationId xmlns:a16="http://schemas.microsoft.com/office/drawing/2014/main" id="{445B4B10-EEAB-5DB4-9774-3305C5B70C01}"/>
              </a:ext>
            </a:extLst>
          </p:cNvPr>
          <p:cNvSpPr/>
          <p:nvPr/>
        </p:nvSpPr>
        <p:spPr>
          <a:xfrm rot="2700000">
            <a:off x="9573179" y="4969388"/>
            <a:ext cx="762823" cy="75581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24" name="Image 223">
            <a:extLst>
              <a:ext uri="{FF2B5EF4-FFF2-40B4-BE49-F238E27FC236}">
                <a16:creationId xmlns:a16="http://schemas.microsoft.com/office/drawing/2014/main" id="{251DE7E4-5683-F26A-A759-D6952F771D3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60540" y="3388381"/>
            <a:ext cx="600739" cy="241571"/>
          </a:xfrm>
          <a:prstGeom prst="rect">
            <a:avLst/>
          </a:prstGeom>
        </p:spPr>
      </p:pic>
      <p:pic>
        <p:nvPicPr>
          <p:cNvPr id="3" name="Image 2">
            <a:extLst>
              <a:ext uri="{FF2B5EF4-FFF2-40B4-BE49-F238E27FC236}">
                <a16:creationId xmlns:a16="http://schemas.microsoft.com/office/drawing/2014/main" id="{38FFCD37-4633-0788-BA99-E733D66F538C}"/>
              </a:ext>
            </a:extLst>
          </p:cNvPr>
          <p:cNvPicPr>
            <a:picLocks noChangeAspect="1"/>
          </p:cNvPicPr>
          <p:nvPr/>
        </p:nvPicPr>
        <p:blipFill>
          <a:blip r:embed="rId5" cstate="screen">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a:ext>
            </a:extLst>
          </a:blip>
          <a:stretch>
            <a:fillRect/>
          </a:stretch>
        </p:blipFill>
        <p:spPr>
          <a:xfrm>
            <a:off x="3933040" y="5204481"/>
            <a:ext cx="600739" cy="241571"/>
          </a:xfrm>
          <a:prstGeom prst="rect">
            <a:avLst/>
          </a:prstGeom>
        </p:spPr>
      </p:pic>
      <p:pic>
        <p:nvPicPr>
          <p:cNvPr id="9" name="Image 8" descr="Une image contenant cercle, logo, écouteur, conception&#10;&#10;Description générée automatiquement">
            <a:extLst>
              <a:ext uri="{FF2B5EF4-FFF2-40B4-BE49-F238E27FC236}">
                <a16:creationId xmlns:a16="http://schemas.microsoft.com/office/drawing/2014/main" id="{C2C17A7F-2AFA-5F0D-006E-3A76AFC9E112}"/>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316063" y="2475940"/>
            <a:ext cx="677524" cy="253537"/>
          </a:xfrm>
          <a:prstGeom prst="rect">
            <a:avLst/>
          </a:prstGeom>
        </p:spPr>
      </p:pic>
      <p:pic>
        <p:nvPicPr>
          <p:cNvPr id="10" name="Image 9" descr="Une image contenant capture d’écran, étoile&#10;&#10;Description générée automatiquement">
            <a:extLst>
              <a:ext uri="{FF2B5EF4-FFF2-40B4-BE49-F238E27FC236}">
                <a16:creationId xmlns:a16="http://schemas.microsoft.com/office/drawing/2014/main" id="{09C893F9-F9C4-DEEC-14EC-91E16C4D79A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229006" y="2511055"/>
            <a:ext cx="653472" cy="169608"/>
          </a:xfrm>
          <a:prstGeom prst="rect">
            <a:avLst/>
          </a:prstGeom>
        </p:spPr>
      </p:pic>
      <p:pic>
        <p:nvPicPr>
          <p:cNvPr id="13" name="Image 12" descr="Une image contenant Graphique, graphisme, Police, Caractère coloré&#10;&#10;Description générée automatiquement">
            <a:extLst>
              <a:ext uri="{FF2B5EF4-FFF2-40B4-BE49-F238E27FC236}">
                <a16:creationId xmlns:a16="http://schemas.microsoft.com/office/drawing/2014/main" id="{CD5DF0BB-E1BD-3345-5448-5726BA510F2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433939" y="4300219"/>
            <a:ext cx="341307" cy="260780"/>
          </a:xfrm>
          <a:prstGeom prst="rect">
            <a:avLst/>
          </a:prstGeom>
        </p:spPr>
      </p:pic>
      <p:pic>
        <p:nvPicPr>
          <p:cNvPr id="14" name="Image 13" descr="Une image contenant Police, Graphique, logo, graphisme&#10;&#10;Description générée automatiquement">
            <a:extLst>
              <a:ext uri="{FF2B5EF4-FFF2-40B4-BE49-F238E27FC236}">
                <a16:creationId xmlns:a16="http://schemas.microsoft.com/office/drawing/2014/main" id="{AB2FE31E-0171-A949-F257-2AF21ED7FFD4}"/>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278272" y="2522978"/>
            <a:ext cx="603058" cy="155589"/>
          </a:xfrm>
          <a:prstGeom prst="rect">
            <a:avLst/>
          </a:prstGeom>
        </p:spPr>
      </p:pic>
      <p:pic>
        <p:nvPicPr>
          <p:cNvPr id="15" name="Image 14" descr="Une image contenant Police, texte, Graphique, graphisme&#10;&#10;Description générée automatiquement">
            <a:extLst>
              <a:ext uri="{FF2B5EF4-FFF2-40B4-BE49-F238E27FC236}">
                <a16:creationId xmlns:a16="http://schemas.microsoft.com/office/drawing/2014/main" id="{F05EC577-20AF-8362-55BD-604F5443D8B5}"/>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512992" y="3374553"/>
            <a:ext cx="234845" cy="346005"/>
          </a:xfrm>
          <a:prstGeom prst="rect">
            <a:avLst/>
          </a:prstGeom>
        </p:spPr>
      </p:pic>
      <p:pic>
        <p:nvPicPr>
          <p:cNvPr id="16" name="Image 15" descr="Une image contenant Police, Graphique, graphisme, logo&#10;&#10;Description générée automatiquement">
            <a:extLst>
              <a:ext uri="{FF2B5EF4-FFF2-40B4-BE49-F238E27FC236}">
                <a16:creationId xmlns:a16="http://schemas.microsoft.com/office/drawing/2014/main" id="{EAD7A73B-99E6-9DF2-2684-E6D9C170F337}"/>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275283" y="3450622"/>
            <a:ext cx="623091" cy="110014"/>
          </a:xfrm>
          <a:prstGeom prst="rect">
            <a:avLst/>
          </a:prstGeom>
        </p:spPr>
      </p:pic>
      <p:pic>
        <p:nvPicPr>
          <p:cNvPr id="17" name="Image 16" descr="Une image contenant texte, Graphique, Police, graphisme&#10;&#10;Description générée automatiquement">
            <a:extLst>
              <a:ext uri="{FF2B5EF4-FFF2-40B4-BE49-F238E27FC236}">
                <a16:creationId xmlns:a16="http://schemas.microsoft.com/office/drawing/2014/main" id="{06054210-B3AC-1478-739B-10D45D8411F5}"/>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230337" y="3159395"/>
            <a:ext cx="735392" cy="735392"/>
          </a:xfrm>
          <a:prstGeom prst="rect">
            <a:avLst/>
          </a:prstGeom>
        </p:spPr>
      </p:pic>
      <p:pic>
        <p:nvPicPr>
          <p:cNvPr id="18" name="Image 17" descr="Une image contenant Graphique, graphisme, conception&#10;&#10;Description générée automatiquement">
            <a:extLst>
              <a:ext uri="{FF2B5EF4-FFF2-40B4-BE49-F238E27FC236}">
                <a16:creationId xmlns:a16="http://schemas.microsoft.com/office/drawing/2014/main" id="{7869172D-5F97-ACD4-D07F-A6D11A03C19E}"/>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273536" y="3363460"/>
            <a:ext cx="592009" cy="279560"/>
          </a:xfrm>
          <a:prstGeom prst="rect">
            <a:avLst/>
          </a:prstGeom>
        </p:spPr>
      </p:pic>
      <p:pic>
        <p:nvPicPr>
          <p:cNvPr id="19" name="Image 18" descr="Une image contenant capture d’écran, Graphique, conception&#10;&#10;Description générée automatiquement">
            <a:extLst>
              <a:ext uri="{FF2B5EF4-FFF2-40B4-BE49-F238E27FC236}">
                <a16:creationId xmlns:a16="http://schemas.microsoft.com/office/drawing/2014/main" id="{32BAF33B-211F-D7EF-68FE-C10527F1B97A}"/>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316063" y="4130089"/>
            <a:ext cx="645599" cy="645599"/>
          </a:xfrm>
          <a:prstGeom prst="rect">
            <a:avLst/>
          </a:prstGeom>
        </p:spPr>
      </p:pic>
      <p:pic>
        <p:nvPicPr>
          <p:cNvPr id="20" name="Image 19" descr="Une image contenant Police, Graphique, logo, texte&#10;&#10;Description générée automatiquement">
            <a:extLst>
              <a:ext uri="{FF2B5EF4-FFF2-40B4-BE49-F238E27FC236}">
                <a16:creationId xmlns:a16="http://schemas.microsoft.com/office/drawing/2014/main" id="{46ED6C8E-6868-26D7-980F-23E72BF36C11}"/>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299358" y="4334875"/>
            <a:ext cx="607848" cy="288728"/>
          </a:xfrm>
          <a:prstGeom prst="rect">
            <a:avLst/>
          </a:prstGeom>
        </p:spPr>
      </p:pic>
      <p:pic>
        <p:nvPicPr>
          <p:cNvPr id="23" name="Image 22" descr="Une image contenant drapeau, étoile, symbole, bleu&#10;&#10;Description générée automatiquement">
            <a:extLst>
              <a:ext uri="{FF2B5EF4-FFF2-40B4-BE49-F238E27FC236}">
                <a16:creationId xmlns:a16="http://schemas.microsoft.com/office/drawing/2014/main" id="{5B685BB2-5B94-F342-5F54-A377B49EA715}"/>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3361942" y="4310605"/>
            <a:ext cx="483444" cy="322296"/>
          </a:xfrm>
          <a:prstGeom prst="rect">
            <a:avLst/>
          </a:prstGeom>
        </p:spPr>
      </p:pic>
      <p:pic>
        <p:nvPicPr>
          <p:cNvPr id="24" name="Image 23" descr="Une image contenant texte, Police, capture d’écran, Graphique&#10;&#10;Description générée automatiquement">
            <a:extLst>
              <a:ext uri="{FF2B5EF4-FFF2-40B4-BE49-F238E27FC236}">
                <a16:creationId xmlns:a16="http://schemas.microsoft.com/office/drawing/2014/main" id="{9B584EB8-907B-EA21-691F-754D98F05F44}"/>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1875654" y="5234266"/>
            <a:ext cx="507937" cy="244445"/>
          </a:xfrm>
          <a:prstGeom prst="rect">
            <a:avLst/>
          </a:prstGeom>
        </p:spPr>
      </p:pic>
      <p:pic>
        <p:nvPicPr>
          <p:cNvPr id="25" name="Image 24" descr="Une image contenant Graphique, capture d’écran, graphisme, Police&#10;&#10;Description générée automatiquement">
            <a:extLst>
              <a:ext uri="{FF2B5EF4-FFF2-40B4-BE49-F238E27FC236}">
                <a16:creationId xmlns:a16="http://schemas.microsoft.com/office/drawing/2014/main" id="{357E2FEF-9464-FE59-B00C-02C80C0EE9ED}"/>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4193168" y="2432446"/>
            <a:ext cx="681222" cy="383187"/>
          </a:xfrm>
          <a:prstGeom prst="rect">
            <a:avLst/>
          </a:prstGeom>
        </p:spPr>
      </p:pic>
      <p:pic>
        <p:nvPicPr>
          <p:cNvPr id="26" name="Image 25" descr="Une image contenant cercle, logo, écouteur, conception&#10;&#10;Description générée automatiquement">
            <a:extLst>
              <a:ext uri="{FF2B5EF4-FFF2-40B4-BE49-F238E27FC236}">
                <a16:creationId xmlns:a16="http://schemas.microsoft.com/office/drawing/2014/main" id="{C319104F-26EE-43E6-5D5D-2407246E65F0}"/>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043763" y="2475940"/>
            <a:ext cx="677524" cy="253537"/>
          </a:xfrm>
          <a:prstGeom prst="rect">
            <a:avLst/>
          </a:prstGeom>
        </p:spPr>
      </p:pic>
      <p:pic>
        <p:nvPicPr>
          <p:cNvPr id="27" name="Image 26" descr="Une image contenant capture d’écran, étoile&#10;&#10;Description générée automatiquement">
            <a:extLst>
              <a:ext uri="{FF2B5EF4-FFF2-40B4-BE49-F238E27FC236}">
                <a16:creationId xmlns:a16="http://schemas.microsoft.com/office/drawing/2014/main" id="{982EFC96-801C-9E08-5C4A-B7D1D47366E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956706" y="2511055"/>
            <a:ext cx="653472" cy="169608"/>
          </a:xfrm>
          <a:prstGeom prst="rect">
            <a:avLst/>
          </a:prstGeom>
        </p:spPr>
      </p:pic>
      <p:pic>
        <p:nvPicPr>
          <p:cNvPr id="28" name="Image 27" descr="Une image contenant Police, Graphique, logo, graphisme&#10;&#10;Description générée automatiquement">
            <a:extLst>
              <a:ext uri="{FF2B5EF4-FFF2-40B4-BE49-F238E27FC236}">
                <a16:creationId xmlns:a16="http://schemas.microsoft.com/office/drawing/2014/main" id="{B510CBC9-BC3A-5314-BE54-3BB30EE196F3}"/>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005972" y="2522978"/>
            <a:ext cx="603058" cy="155589"/>
          </a:xfrm>
          <a:prstGeom prst="rect">
            <a:avLst/>
          </a:prstGeom>
        </p:spPr>
      </p:pic>
      <p:pic>
        <p:nvPicPr>
          <p:cNvPr id="29" name="Image 28" descr="Une image contenant Graphique, capture d’écran, graphisme, Police&#10;&#10;Description générée automatiquement">
            <a:extLst>
              <a:ext uri="{FF2B5EF4-FFF2-40B4-BE49-F238E27FC236}">
                <a16:creationId xmlns:a16="http://schemas.microsoft.com/office/drawing/2014/main" id="{5C36E361-FEDB-1583-AB44-007388819566}"/>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9920868" y="2432446"/>
            <a:ext cx="681222" cy="383187"/>
          </a:xfrm>
          <a:prstGeom prst="rect">
            <a:avLst/>
          </a:prstGeom>
        </p:spPr>
      </p:pic>
      <p:pic>
        <p:nvPicPr>
          <p:cNvPr id="30" name="Image 29" descr="Une image contenant Graphique, logo, Police, capture d’écran&#10;&#10;Description générée automatiquement">
            <a:extLst>
              <a:ext uri="{FF2B5EF4-FFF2-40B4-BE49-F238E27FC236}">
                <a16:creationId xmlns:a16="http://schemas.microsoft.com/office/drawing/2014/main" id="{11568642-A86D-B06C-8EEA-669EB3922AC6}"/>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9124657" y="3398435"/>
            <a:ext cx="511241" cy="268402"/>
          </a:xfrm>
          <a:prstGeom prst="rect">
            <a:avLst/>
          </a:prstGeom>
        </p:spPr>
      </p:pic>
      <p:pic>
        <p:nvPicPr>
          <p:cNvPr id="31" name="Image 30">
            <a:extLst>
              <a:ext uri="{FF2B5EF4-FFF2-40B4-BE49-F238E27FC236}">
                <a16:creationId xmlns:a16="http://schemas.microsoft.com/office/drawing/2014/main" id="{82DE4A94-9B4A-6071-2418-F01AD27CA034}"/>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10058969" y="3333842"/>
            <a:ext cx="495510" cy="391453"/>
          </a:xfrm>
          <a:prstGeom prst="rect">
            <a:avLst/>
          </a:prstGeom>
        </p:spPr>
      </p:pic>
      <p:pic>
        <p:nvPicPr>
          <p:cNvPr id="32" name="Image 31" descr="Une image contenant Graphique, Police, logo, graphisme&#10;&#10;Description générée automatiquement">
            <a:extLst>
              <a:ext uri="{FF2B5EF4-FFF2-40B4-BE49-F238E27FC236}">
                <a16:creationId xmlns:a16="http://schemas.microsoft.com/office/drawing/2014/main" id="{FDD911EC-2087-71C5-1898-B411CA1FD3E3}"/>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7121360" y="3417047"/>
            <a:ext cx="520072" cy="175091"/>
          </a:xfrm>
          <a:prstGeom prst="rect">
            <a:avLst/>
          </a:prstGeom>
        </p:spPr>
      </p:pic>
      <p:pic>
        <p:nvPicPr>
          <p:cNvPr id="33" name="Image 32" descr="Une image contenant capture d’écran, Graphique, conception&#10;&#10;Description générée automatiquement">
            <a:extLst>
              <a:ext uri="{FF2B5EF4-FFF2-40B4-BE49-F238E27FC236}">
                <a16:creationId xmlns:a16="http://schemas.microsoft.com/office/drawing/2014/main" id="{4356F185-E2AA-49BA-1024-FEC5630A5843}"/>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7099998" y="4160199"/>
            <a:ext cx="616132" cy="616132"/>
          </a:xfrm>
          <a:prstGeom prst="rect">
            <a:avLst/>
          </a:prstGeom>
        </p:spPr>
      </p:pic>
      <p:pic>
        <p:nvPicPr>
          <p:cNvPr id="34" name="Image 33" descr="Une image contenant Police, Graphique, logo, texte&#10;&#10;Description générée automatiquement">
            <a:extLst>
              <a:ext uri="{FF2B5EF4-FFF2-40B4-BE49-F238E27FC236}">
                <a16:creationId xmlns:a16="http://schemas.microsoft.com/office/drawing/2014/main" id="{B430093F-8282-AF2F-6738-68715FCCF69E}"/>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8025055" y="4334875"/>
            <a:ext cx="607848" cy="288728"/>
          </a:xfrm>
          <a:prstGeom prst="rect">
            <a:avLst/>
          </a:prstGeom>
        </p:spPr>
      </p:pic>
      <p:pic>
        <p:nvPicPr>
          <p:cNvPr id="35" name="Image 34" descr="Une image contenant texte, capture d’écran, Graphique, Police&#10;&#10;Description générée automatiquement">
            <a:extLst>
              <a:ext uri="{FF2B5EF4-FFF2-40B4-BE49-F238E27FC236}">
                <a16:creationId xmlns:a16="http://schemas.microsoft.com/office/drawing/2014/main" id="{FB1E0FEF-131A-2025-3431-5B71C44E91F3}"/>
              </a:ext>
            </a:extLst>
          </p:cNvPr>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9151668" y="4276027"/>
            <a:ext cx="459020" cy="391452"/>
          </a:xfrm>
          <a:prstGeom prst="rect">
            <a:avLst/>
          </a:prstGeom>
        </p:spPr>
      </p:pic>
      <p:pic>
        <p:nvPicPr>
          <p:cNvPr id="37" name="Image 36" descr="Une image contenant Graphique, graphisme, Police, Caractère coloré&#10;&#10;Description générée automatiquement">
            <a:extLst>
              <a:ext uri="{FF2B5EF4-FFF2-40B4-BE49-F238E27FC236}">
                <a16:creationId xmlns:a16="http://schemas.microsoft.com/office/drawing/2014/main" id="{B571110E-AE29-E2D5-8279-F1DBE33E46F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179248" y="4300219"/>
            <a:ext cx="341307" cy="260780"/>
          </a:xfrm>
          <a:prstGeom prst="rect">
            <a:avLst/>
          </a:prstGeom>
        </p:spPr>
      </p:pic>
      <p:pic>
        <p:nvPicPr>
          <p:cNvPr id="38" name="Image 37">
            <a:extLst>
              <a:ext uri="{FF2B5EF4-FFF2-40B4-BE49-F238E27FC236}">
                <a16:creationId xmlns:a16="http://schemas.microsoft.com/office/drawing/2014/main" id="{C0FD6327-4C53-E49F-15D6-D80D40DCC8D9}"/>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7583899" y="5215204"/>
            <a:ext cx="585005" cy="240066"/>
          </a:xfrm>
          <a:prstGeom prst="rect">
            <a:avLst/>
          </a:prstGeom>
        </p:spPr>
      </p:pic>
      <p:pic>
        <p:nvPicPr>
          <p:cNvPr id="39" name="Image 38" descr="Une image contenant texte, Police, Graphique, affiche&#10;&#10;Description générée automatiquement">
            <a:extLst>
              <a:ext uri="{FF2B5EF4-FFF2-40B4-BE49-F238E27FC236}">
                <a16:creationId xmlns:a16="http://schemas.microsoft.com/office/drawing/2014/main" id="{8079A829-BBC6-CC0B-56B6-CD9D8D1B4F63}"/>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8712877" y="5163876"/>
            <a:ext cx="428668" cy="340413"/>
          </a:xfrm>
          <a:prstGeom prst="rect">
            <a:avLst/>
          </a:prstGeom>
        </p:spPr>
      </p:pic>
      <p:pic>
        <p:nvPicPr>
          <p:cNvPr id="40" name="Image 39" descr="Une image contenant Caractère coloré, carré, capture d’écran, pixel&#10;&#10;Description générée automatiquement">
            <a:extLst>
              <a:ext uri="{FF2B5EF4-FFF2-40B4-BE49-F238E27FC236}">
                <a16:creationId xmlns:a16="http://schemas.microsoft.com/office/drawing/2014/main" id="{02AA1647-E791-8A6E-1532-B26E8A315647}"/>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9698787" y="5165451"/>
            <a:ext cx="575696" cy="316518"/>
          </a:xfrm>
          <a:prstGeom prst="rect">
            <a:avLst/>
          </a:prstGeom>
        </p:spPr>
      </p:pic>
    </p:spTree>
    <p:extLst>
      <p:ext uri="{BB962C8B-B14F-4D97-AF65-F5344CB8AC3E}">
        <p14:creationId xmlns:p14="http://schemas.microsoft.com/office/powerpoint/2010/main" val="2311183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extBox 30">
            <a:extLst>
              <a:ext uri="{FF2B5EF4-FFF2-40B4-BE49-F238E27FC236}">
                <a16:creationId xmlns:a16="http://schemas.microsoft.com/office/drawing/2014/main" id="{FD07EB9B-8D9F-F183-A216-109FFC9AD7D6}"/>
              </a:ext>
            </a:extLst>
          </p:cNvPr>
          <p:cNvSpPr txBox="1"/>
          <p:nvPr/>
        </p:nvSpPr>
        <p:spPr>
          <a:xfrm>
            <a:off x="4117838" y="1325608"/>
            <a:ext cx="4188185" cy="474489"/>
          </a:xfrm>
          <a:prstGeom prst="rect">
            <a:avLst/>
          </a:prstGeom>
          <a:noFill/>
        </p:spPr>
        <p:txBody>
          <a:bodyPr wrap="square" rtlCol="0">
            <a:spAutoFit/>
          </a:bodyPr>
          <a:lstStyle/>
          <a:p>
            <a:pPr algn="ctr">
              <a:spcAft>
                <a:spcPts val="100"/>
              </a:spcAft>
            </a:pPr>
            <a:r>
              <a:rPr lang="fr-FR" sz="1200">
                <a:solidFill>
                  <a:srgbClr val="E8470D"/>
                </a:solidFill>
              </a:rPr>
              <a:t>TOP 40 </a:t>
            </a:r>
          </a:p>
          <a:p>
            <a:pPr algn="ctr">
              <a:spcAft>
                <a:spcPts val="100"/>
              </a:spcAft>
            </a:pPr>
            <a:r>
              <a:rPr lang="fr-FR" sz="1200">
                <a:solidFill>
                  <a:schemeClr val="bg2">
                    <a:lumMod val="50000"/>
                  </a:schemeClr>
                </a:solidFill>
              </a:rPr>
              <a:t>Clients </a:t>
            </a:r>
            <a:r>
              <a:rPr lang="fr-FR" sz="1200" b="1">
                <a:solidFill>
                  <a:schemeClr val="accent6"/>
                </a:solidFill>
              </a:rPr>
              <a:t>Groupe</a:t>
            </a:r>
          </a:p>
        </p:txBody>
      </p:sp>
      <p:pic>
        <p:nvPicPr>
          <p:cNvPr id="49" name="Image 48" descr="Une image contenant logo&#10;&#10;Description générée automatiquement">
            <a:extLst>
              <a:ext uri="{FF2B5EF4-FFF2-40B4-BE49-F238E27FC236}">
                <a16:creationId xmlns:a16="http://schemas.microsoft.com/office/drawing/2014/main" id="{0FFD3763-5CCE-5994-2B36-97DDDF007E0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98884" y="2744602"/>
            <a:ext cx="336299" cy="218319"/>
          </a:xfrm>
          <a:prstGeom prst="rect">
            <a:avLst/>
          </a:prstGeom>
        </p:spPr>
      </p:pic>
      <p:pic>
        <p:nvPicPr>
          <p:cNvPr id="59" name="Image 58" descr="Une image contenant texte, Police, capture d’écran, Graphique&#10;&#10;Description générée automatiquement">
            <a:extLst>
              <a:ext uri="{FF2B5EF4-FFF2-40B4-BE49-F238E27FC236}">
                <a16:creationId xmlns:a16="http://schemas.microsoft.com/office/drawing/2014/main" id="{5EE4BE50-C86F-58B6-BCFD-BC0B0FDE70F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11919" y="3284218"/>
            <a:ext cx="506614" cy="506614"/>
          </a:xfrm>
          <a:prstGeom prst="rect">
            <a:avLst/>
          </a:prstGeom>
        </p:spPr>
      </p:pic>
      <p:pic>
        <p:nvPicPr>
          <p:cNvPr id="61" name="Image 60" descr="Une image contenant noir, obscurité&#10;&#10;Description générée automatiquement">
            <a:extLst>
              <a:ext uri="{FF2B5EF4-FFF2-40B4-BE49-F238E27FC236}">
                <a16:creationId xmlns:a16="http://schemas.microsoft.com/office/drawing/2014/main" id="{9F73EA49-A839-83B5-F764-43E7B5149262}"/>
              </a:ext>
            </a:extLst>
          </p:cNvPr>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a:off x="9008872" y="3400156"/>
            <a:ext cx="421536" cy="200888"/>
          </a:xfrm>
          <a:prstGeom prst="rect">
            <a:avLst/>
          </a:prstGeom>
        </p:spPr>
      </p:pic>
      <p:pic>
        <p:nvPicPr>
          <p:cNvPr id="65" name="Graphique 64">
            <a:extLst>
              <a:ext uri="{FF2B5EF4-FFF2-40B4-BE49-F238E27FC236}">
                <a16:creationId xmlns:a16="http://schemas.microsoft.com/office/drawing/2014/main" id="{A3DB1074-2D3F-C522-4E6A-4A3FC8E160AD}"/>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300623" y="4537338"/>
            <a:ext cx="255264" cy="255264"/>
          </a:xfrm>
          <a:prstGeom prst="rect">
            <a:avLst/>
          </a:prstGeom>
        </p:spPr>
      </p:pic>
      <p:pic>
        <p:nvPicPr>
          <p:cNvPr id="67" name="Image 66" descr="Une image contenant Police, Graphique, symbole, logo&#10;&#10;Description générée automatiquement">
            <a:extLst>
              <a:ext uri="{FF2B5EF4-FFF2-40B4-BE49-F238E27FC236}">
                <a16:creationId xmlns:a16="http://schemas.microsoft.com/office/drawing/2014/main" id="{C3A6DA69-585F-8215-C0CD-C5452D02693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906984" y="3982751"/>
            <a:ext cx="868755" cy="226012"/>
          </a:xfrm>
          <a:prstGeom prst="rect">
            <a:avLst/>
          </a:prstGeom>
        </p:spPr>
      </p:pic>
      <p:pic>
        <p:nvPicPr>
          <p:cNvPr id="80" name="Image 79" descr="Une image contenant Police, Graphique, capture d’écran, graphisme&#10;&#10;Description générée automatiquement">
            <a:extLst>
              <a:ext uri="{FF2B5EF4-FFF2-40B4-BE49-F238E27FC236}">
                <a16:creationId xmlns:a16="http://schemas.microsoft.com/office/drawing/2014/main" id="{8EB05505-340C-206D-EDF8-42A1F86A22A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451877" y="4037408"/>
            <a:ext cx="381134" cy="120593"/>
          </a:xfrm>
          <a:prstGeom prst="rect">
            <a:avLst/>
          </a:prstGeom>
        </p:spPr>
      </p:pic>
      <p:pic>
        <p:nvPicPr>
          <p:cNvPr id="81" name="Image 80">
            <a:extLst>
              <a:ext uri="{FF2B5EF4-FFF2-40B4-BE49-F238E27FC236}">
                <a16:creationId xmlns:a16="http://schemas.microsoft.com/office/drawing/2014/main" id="{1003D426-AA01-6495-8366-FAA23AB6E220}"/>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917824" y="3999598"/>
            <a:ext cx="585005" cy="240066"/>
          </a:xfrm>
          <a:prstGeom prst="rect">
            <a:avLst/>
          </a:prstGeom>
        </p:spPr>
      </p:pic>
      <p:pic>
        <p:nvPicPr>
          <p:cNvPr id="86" name="Image 85" descr="Une image contenant Police, logo, Graphique, texte&#10;&#10;Description générée automatiquement">
            <a:extLst>
              <a:ext uri="{FF2B5EF4-FFF2-40B4-BE49-F238E27FC236}">
                <a16:creationId xmlns:a16="http://schemas.microsoft.com/office/drawing/2014/main" id="{FD1EF946-9ADE-C257-F5D2-25F749B1C614}"/>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127357" y="3927497"/>
            <a:ext cx="606077" cy="340413"/>
          </a:xfrm>
          <a:prstGeom prst="rect">
            <a:avLst/>
          </a:prstGeom>
        </p:spPr>
      </p:pic>
      <p:pic>
        <p:nvPicPr>
          <p:cNvPr id="88" name="Image 87" descr="Une image contenant capture d’écran, Graphique&#10;&#10;Description générée automatiquement">
            <a:extLst>
              <a:ext uri="{FF2B5EF4-FFF2-40B4-BE49-F238E27FC236}">
                <a16:creationId xmlns:a16="http://schemas.microsoft.com/office/drawing/2014/main" id="{B7359E6C-EEC9-9A1F-213D-7BC0DB17D7F5}"/>
              </a:ext>
            </a:extLst>
          </p:cNvPr>
          <p:cNvPicPr>
            <a:picLocks noChangeAspect="1"/>
          </p:cNvPicPr>
          <p:nvPr/>
        </p:nvPicPr>
        <p:blipFill>
          <a:blip r:embed="rId12" cstate="screen">
            <a:grayscl/>
            <a:extLst>
              <a:ext uri="{28A0092B-C50C-407E-A947-70E740481C1C}">
                <a14:useLocalDpi xmlns:a14="http://schemas.microsoft.com/office/drawing/2010/main"/>
              </a:ext>
            </a:extLst>
          </a:blip>
          <a:stretch>
            <a:fillRect/>
          </a:stretch>
        </p:blipFill>
        <p:spPr>
          <a:xfrm>
            <a:off x="10107898" y="3953830"/>
            <a:ext cx="714578" cy="214373"/>
          </a:xfrm>
          <a:prstGeom prst="rect">
            <a:avLst/>
          </a:prstGeom>
        </p:spPr>
      </p:pic>
      <p:pic>
        <p:nvPicPr>
          <p:cNvPr id="96" name="Image 95" descr="Une image contenant Police, Graphique, logo, graphisme&#10;&#10;Description générée automatiquement">
            <a:extLst>
              <a:ext uri="{FF2B5EF4-FFF2-40B4-BE49-F238E27FC236}">
                <a16:creationId xmlns:a16="http://schemas.microsoft.com/office/drawing/2014/main" id="{3C6439E3-E062-35B7-D476-F0B56B774FB5}"/>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8022394" y="4588212"/>
            <a:ext cx="538998" cy="119169"/>
          </a:xfrm>
          <a:prstGeom prst="rect">
            <a:avLst/>
          </a:prstGeom>
        </p:spPr>
      </p:pic>
      <p:pic>
        <p:nvPicPr>
          <p:cNvPr id="98" name="Image 97" descr="Une image contenant Police, Graphique, graphisme, capture d’écran&#10;&#10;Description générée automatiquement">
            <a:extLst>
              <a:ext uri="{FF2B5EF4-FFF2-40B4-BE49-F238E27FC236}">
                <a16:creationId xmlns:a16="http://schemas.microsoft.com/office/drawing/2014/main" id="{B3F071EF-226C-99DB-B50D-424E5FFE704E}"/>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869566" y="4595216"/>
            <a:ext cx="587389" cy="139505"/>
          </a:xfrm>
          <a:prstGeom prst="rect">
            <a:avLst/>
          </a:prstGeom>
        </p:spPr>
      </p:pic>
      <p:pic>
        <p:nvPicPr>
          <p:cNvPr id="100" name="Image 99" descr="Une image contenant Graphique, Police, graphisme, capture d’écran&#10;&#10;Description générée automatiquement">
            <a:extLst>
              <a:ext uri="{FF2B5EF4-FFF2-40B4-BE49-F238E27FC236}">
                <a16:creationId xmlns:a16="http://schemas.microsoft.com/office/drawing/2014/main" id="{FFFA2E74-21DA-F30D-51C4-0CA728B64627}"/>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939838" y="3999598"/>
            <a:ext cx="634987" cy="204254"/>
          </a:xfrm>
          <a:prstGeom prst="rect">
            <a:avLst/>
          </a:prstGeom>
        </p:spPr>
      </p:pic>
      <p:pic>
        <p:nvPicPr>
          <p:cNvPr id="102" name="Image 101" descr="Une image contenant Police, Graphique, logo, graphisme&#10;&#10;Description générée automatiquement">
            <a:extLst>
              <a:ext uri="{FF2B5EF4-FFF2-40B4-BE49-F238E27FC236}">
                <a16:creationId xmlns:a16="http://schemas.microsoft.com/office/drawing/2014/main" id="{99CAF674-637F-9D17-7C53-A13AB0E9EAF9}"/>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165170" y="4007382"/>
            <a:ext cx="630028" cy="180641"/>
          </a:xfrm>
          <a:prstGeom prst="rect">
            <a:avLst/>
          </a:prstGeom>
        </p:spPr>
      </p:pic>
      <p:pic>
        <p:nvPicPr>
          <p:cNvPr id="104" name="Image 103" descr="Une image contenant capture d’écran, Graphique, Police, graphisme&#10;&#10;Description générée automatiquement">
            <a:extLst>
              <a:ext uri="{FF2B5EF4-FFF2-40B4-BE49-F238E27FC236}">
                <a16:creationId xmlns:a16="http://schemas.microsoft.com/office/drawing/2014/main" id="{A05ADD87-B644-2EA0-0492-B45170D9B0B1}"/>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4930940" y="4521885"/>
            <a:ext cx="681222" cy="260780"/>
          </a:xfrm>
          <a:prstGeom prst="rect">
            <a:avLst/>
          </a:prstGeom>
        </p:spPr>
      </p:pic>
      <p:pic>
        <p:nvPicPr>
          <p:cNvPr id="3" name="Image 2" descr="Une image contenant texte, Police, logo, Graphique&#10;&#10;Description générée automatiquement">
            <a:extLst>
              <a:ext uri="{FF2B5EF4-FFF2-40B4-BE49-F238E27FC236}">
                <a16:creationId xmlns:a16="http://schemas.microsoft.com/office/drawing/2014/main" id="{EEB32D51-DB19-21E8-22AF-5F8BCE4F7D2C}"/>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9027899" y="4525417"/>
            <a:ext cx="765692" cy="279101"/>
          </a:xfrm>
          <a:prstGeom prst="rect">
            <a:avLst/>
          </a:prstGeom>
        </p:spPr>
      </p:pic>
      <p:pic>
        <p:nvPicPr>
          <p:cNvPr id="6" name="Image 5" descr="Une image contenant texte, capture d’écran, Graphique, cercle&#10;&#10;Description générée automatiquement">
            <a:extLst>
              <a:ext uri="{FF2B5EF4-FFF2-40B4-BE49-F238E27FC236}">
                <a16:creationId xmlns:a16="http://schemas.microsoft.com/office/drawing/2014/main" id="{6C78E84B-E50A-938A-368A-BEDB47D46266}"/>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10260097" y="4455570"/>
            <a:ext cx="531489" cy="325980"/>
          </a:xfrm>
          <a:prstGeom prst="rect">
            <a:avLst/>
          </a:prstGeom>
        </p:spPr>
      </p:pic>
      <p:pic>
        <p:nvPicPr>
          <p:cNvPr id="5" name="Image 4" descr="Une image contenant capture d’écran, étoile&#10;&#10;Description générée automatiquement">
            <a:extLst>
              <a:ext uri="{FF2B5EF4-FFF2-40B4-BE49-F238E27FC236}">
                <a16:creationId xmlns:a16="http://schemas.microsoft.com/office/drawing/2014/main" id="{A33A1F27-0F80-27E0-5988-FB835DB54AC3}"/>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1717107" y="2761027"/>
            <a:ext cx="714578" cy="185468"/>
          </a:xfrm>
          <a:prstGeom prst="rect">
            <a:avLst/>
          </a:prstGeom>
        </p:spPr>
      </p:pic>
      <p:pic>
        <p:nvPicPr>
          <p:cNvPr id="10" name="Image 9" descr="Une image contenant Graphique, graphisme, Police, Caractère coloré&#10;&#10;Description générée automatiquement">
            <a:extLst>
              <a:ext uri="{FF2B5EF4-FFF2-40B4-BE49-F238E27FC236}">
                <a16:creationId xmlns:a16="http://schemas.microsoft.com/office/drawing/2014/main" id="{9584C837-6E05-A477-EFCA-654A7601F0E8}"/>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2682453" y="2723371"/>
            <a:ext cx="341307" cy="260780"/>
          </a:xfrm>
          <a:prstGeom prst="rect">
            <a:avLst/>
          </a:prstGeom>
        </p:spPr>
      </p:pic>
      <p:pic>
        <p:nvPicPr>
          <p:cNvPr id="16" name="Image 15" descr="Une image contenant Police, Graphique, logo, graphisme&#10;&#10;Description générée automatiquement">
            <a:extLst>
              <a:ext uri="{FF2B5EF4-FFF2-40B4-BE49-F238E27FC236}">
                <a16:creationId xmlns:a16="http://schemas.microsoft.com/office/drawing/2014/main" id="{06AA31F4-8186-28EF-9074-CCF29C321FC1}"/>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3301422" y="2763835"/>
            <a:ext cx="697105" cy="179853"/>
          </a:xfrm>
          <a:prstGeom prst="rect">
            <a:avLst/>
          </a:prstGeom>
        </p:spPr>
      </p:pic>
      <p:pic>
        <p:nvPicPr>
          <p:cNvPr id="20" name="Image 19" descr="Une image contenant Graphique, capture d’écran, graphisme, Police&#10;&#10;Description générée automatiquement">
            <a:extLst>
              <a:ext uri="{FF2B5EF4-FFF2-40B4-BE49-F238E27FC236}">
                <a16:creationId xmlns:a16="http://schemas.microsoft.com/office/drawing/2014/main" id="{E873971A-F5DF-F2D2-7E0B-B8A366CE2F77}"/>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4168613" y="2662168"/>
            <a:ext cx="681222" cy="383187"/>
          </a:xfrm>
          <a:prstGeom prst="rect">
            <a:avLst/>
          </a:prstGeom>
        </p:spPr>
      </p:pic>
      <p:pic>
        <p:nvPicPr>
          <p:cNvPr id="22" name="Image 21" descr="Une image contenant cercle, logo, écouteur, conception&#10;&#10;Description générée automatiquement">
            <a:extLst>
              <a:ext uri="{FF2B5EF4-FFF2-40B4-BE49-F238E27FC236}">
                <a16:creationId xmlns:a16="http://schemas.microsoft.com/office/drawing/2014/main" id="{26E0F3A3-100F-ABBE-2DA0-17AF5F340831}"/>
              </a:ext>
            </a:extLst>
          </p:cNvPr>
          <p:cNvPicPr>
            <a:picLocks noChangeAspect="1"/>
          </p:cNvPicPr>
          <p:nvPr/>
        </p:nvPicPr>
        <p:blipFill rotWithShape="1">
          <a:blip r:embed="rId24" cstate="screen">
            <a:extLst>
              <a:ext uri="{28A0092B-C50C-407E-A947-70E740481C1C}">
                <a14:useLocalDpi xmlns:a14="http://schemas.microsoft.com/office/drawing/2010/main"/>
              </a:ext>
            </a:extLst>
          </a:blip>
          <a:srcRect l="-1555"/>
          <a:stretch/>
        </p:blipFill>
        <p:spPr>
          <a:xfrm>
            <a:off x="4831663" y="2583761"/>
            <a:ext cx="864000" cy="540000"/>
          </a:xfrm>
          <a:prstGeom prst="rect">
            <a:avLst/>
          </a:prstGeom>
        </p:spPr>
      </p:pic>
      <p:pic>
        <p:nvPicPr>
          <p:cNvPr id="24" name="Image 23" descr="Une image contenant capture d’écran, Graphique, conception&#10;&#10;Description générée automatiquement">
            <a:extLst>
              <a:ext uri="{FF2B5EF4-FFF2-40B4-BE49-F238E27FC236}">
                <a16:creationId xmlns:a16="http://schemas.microsoft.com/office/drawing/2014/main" id="{9A552B3C-7C58-9D3A-995A-90FC8FFEF237}"/>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6053992" y="2530962"/>
            <a:ext cx="645599" cy="645599"/>
          </a:xfrm>
          <a:prstGeom prst="rect">
            <a:avLst/>
          </a:prstGeom>
        </p:spPr>
      </p:pic>
      <p:pic>
        <p:nvPicPr>
          <p:cNvPr id="28" name="Image 27" descr="Une image contenant Police, Graphique, graphisme, logo&#10;&#10;Description générée automatiquement">
            <a:extLst>
              <a:ext uri="{FF2B5EF4-FFF2-40B4-BE49-F238E27FC236}">
                <a16:creationId xmlns:a16="http://schemas.microsoft.com/office/drawing/2014/main" id="{B1A1B7AE-F5C1-72F4-B0B2-2A5285AEBF00}"/>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6923465" y="2790678"/>
            <a:ext cx="714578" cy="126167"/>
          </a:xfrm>
          <a:prstGeom prst="rect">
            <a:avLst/>
          </a:prstGeom>
        </p:spPr>
      </p:pic>
      <p:pic>
        <p:nvPicPr>
          <p:cNvPr id="30" name="Image 29" descr="Une image contenant Police, Graphique, logo, texte&#10;&#10;Description générée automatiquement">
            <a:extLst>
              <a:ext uri="{FF2B5EF4-FFF2-40B4-BE49-F238E27FC236}">
                <a16:creationId xmlns:a16="http://schemas.microsoft.com/office/drawing/2014/main" id="{601D4B2C-6733-7794-D37C-F2F61B73DB34}"/>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7861917" y="2709397"/>
            <a:ext cx="607848" cy="288728"/>
          </a:xfrm>
          <a:prstGeom prst="rect">
            <a:avLst/>
          </a:prstGeom>
        </p:spPr>
      </p:pic>
      <p:pic>
        <p:nvPicPr>
          <p:cNvPr id="32" name="Image 31" descr="Une image contenant drapeau, étoile, symbole, bleu&#10;&#10;Description générée automatiquement">
            <a:extLst>
              <a:ext uri="{FF2B5EF4-FFF2-40B4-BE49-F238E27FC236}">
                <a16:creationId xmlns:a16="http://schemas.microsoft.com/office/drawing/2014/main" id="{956754CA-CD2E-6974-DD06-168822FA4E67}"/>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8693639" y="2712711"/>
            <a:ext cx="423150" cy="282100"/>
          </a:xfrm>
          <a:prstGeom prst="rect">
            <a:avLst/>
          </a:prstGeom>
        </p:spPr>
      </p:pic>
      <p:pic>
        <p:nvPicPr>
          <p:cNvPr id="34" name="Image 33" descr="Une image contenant texte, Graphique, Police, graphisme&#10;&#10;Description générée automatiquement">
            <a:extLst>
              <a:ext uri="{FF2B5EF4-FFF2-40B4-BE49-F238E27FC236}">
                <a16:creationId xmlns:a16="http://schemas.microsoft.com/office/drawing/2014/main" id="{CEC966B0-741C-C550-A35C-8B00567F76B2}"/>
              </a:ext>
            </a:extLst>
          </p:cNvPr>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9340663" y="2436586"/>
            <a:ext cx="834351" cy="834351"/>
          </a:xfrm>
          <a:prstGeom prst="rect">
            <a:avLst/>
          </a:prstGeom>
        </p:spPr>
      </p:pic>
      <p:pic>
        <p:nvPicPr>
          <p:cNvPr id="36" name="Image 35" descr="Une image contenant Graphique, graphisme, conception&#10;&#10;Description générée automatiquement">
            <a:extLst>
              <a:ext uri="{FF2B5EF4-FFF2-40B4-BE49-F238E27FC236}">
                <a16:creationId xmlns:a16="http://schemas.microsoft.com/office/drawing/2014/main" id="{12B1E9E1-B669-89C1-1E00-199082C04E6B}"/>
              </a:ext>
            </a:extLst>
          </p:cNvPr>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1570296" y="3310621"/>
            <a:ext cx="678657" cy="320477"/>
          </a:xfrm>
          <a:prstGeom prst="rect">
            <a:avLst/>
          </a:prstGeom>
        </p:spPr>
      </p:pic>
      <p:pic>
        <p:nvPicPr>
          <p:cNvPr id="38" name="Image 37" descr="Une image contenant texte, Police, capture d’écran, Graphique&#10;&#10;Description générée automatiquement">
            <a:extLst>
              <a:ext uri="{FF2B5EF4-FFF2-40B4-BE49-F238E27FC236}">
                <a16:creationId xmlns:a16="http://schemas.microsoft.com/office/drawing/2014/main" id="{60C1AFEF-4147-C00D-7A45-1EEB47A08C52}"/>
              </a:ext>
            </a:extLst>
          </p:cNvPr>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2561430" y="3378378"/>
            <a:ext cx="507937" cy="244445"/>
          </a:xfrm>
          <a:prstGeom prst="rect">
            <a:avLst/>
          </a:prstGeom>
        </p:spPr>
      </p:pic>
      <p:pic>
        <p:nvPicPr>
          <p:cNvPr id="40" name="Image 39" descr="Une image contenant texte, Police, logo, Graphique&#10;&#10;Description générée automatiquement">
            <a:extLst>
              <a:ext uri="{FF2B5EF4-FFF2-40B4-BE49-F238E27FC236}">
                <a16:creationId xmlns:a16="http://schemas.microsoft.com/office/drawing/2014/main" id="{DA41F89B-8562-D355-5328-C2F5A958E74F}"/>
              </a:ext>
            </a:extLst>
          </p:cNvPr>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3433463" y="3176561"/>
            <a:ext cx="656068" cy="656068"/>
          </a:xfrm>
          <a:prstGeom prst="rect">
            <a:avLst/>
          </a:prstGeom>
        </p:spPr>
      </p:pic>
      <p:pic>
        <p:nvPicPr>
          <p:cNvPr id="42" name="Image 41" descr="Une image contenant texte, capture d’écran, Graphique, Police&#10;&#10;Description générée automatiquement">
            <a:extLst>
              <a:ext uri="{FF2B5EF4-FFF2-40B4-BE49-F238E27FC236}">
                <a16:creationId xmlns:a16="http://schemas.microsoft.com/office/drawing/2014/main" id="{F9E72AAF-81DD-D0B8-C95F-9E3430BCF46E}"/>
              </a:ext>
            </a:extLst>
          </p:cNvPr>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4313405" y="3282392"/>
            <a:ext cx="459020" cy="391452"/>
          </a:xfrm>
          <a:prstGeom prst="rect">
            <a:avLst/>
          </a:prstGeom>
        </p:spPr>
      </p:pic>
      <p:pic>
        <p:nvPicPr>
          <p:cNvPr id="44" name="Image 43" descr="Une image contenant Graphique, logo, Police, capture d’écran&#10;&#10;Description générée automatiquement">
            <a:extLst>
              <a:ext uri="{FF2B5EF4-FFF2-40B4-BE49-F238E27FC236}">
                <a16:creationId xmlns:a16="http://schemas.microsoft.com/office/drawing/2014/main" id="{80982B30-E76F-A9F1-9816-CD749919BFFB}"/>
              </a:ext>
            </a:extLst>
          </p:cNvPr>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5155901" y="3348569"/>
            <a:ext cx="511241" cy="268402"/>
          </a:xfrm>
          <a:prstGeom prst="rect">
            <a:avLst/>
          </a:prstGeom>
        </p:spPr>
      </p:pic>
      <p:pic>
        <p:nvPicPr>
          <p:cNvPr id="48" name="Image 47" descr="Une image contenant Montgolfière, ballon, avion, transport&#10;&#10;Description générée automatiquement">
            <a:extLst>
              <a:ext uri="{FF2B5EF4-FFF2-40B4-BE49-F238E27FC236}">
                <a16:creationId xmlns:a16="http://schemas.microsoft.com/office/drawing/2014/main" id="{6DFF9374-41CB-F3B8-B4AC-803561AD3F11}"/>
              </a:ext>
            </a:extLst>
          </p:cNvPr>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5996360" y="3336457"/>
            <a:ext cx="729208" cy="364604"/>
          </a:xfrm>
          <a:prstGeom prst="rect">
            <a:avLst/>
          </a:prstGeom>
        </p:spPr>
      </p:pic>
      <p:pic>
        <p:nvPicPr>
          <p:cNvPr id="58" name="Image 57">
            <a:extLst>
              <a:ext uri="{FF2B5EF4-FFF2-40B4-BE49-F238E27FC236}">
                <a16:creationId xmlns:a16="http://schemas.microsoft.com/office/drawing/2014/main" id="{28AEF5AB-5CF8-C437-F594-E6C734CD0ABF}"/>
              </a:ext>
            </a:extLst>
          </p:cNvPr>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7014159" y="3297665"/>
            <a:ext cx="495510" cy="391453"/>
          </a:xfrm>
          <a:prstGeom prst="rect">
            <a:avLst/>
          </a:prstGeom>
        </p:spPr>
      </p:pic>
      <p:pic>
        <p:nvPicPr>
          <p:cNvPr id="62" name="Image 61">
            <a:extLst>
              <a:ext uri="{FF2B5EF4-FFF2-40B4-BE49-F238E27FC236}">
                <a16:creationId xmlns:a16="http://schemas.microsoft.com/office/drawing/2014/main" id="{BE9AA959-CCDB-06CA-DF4D-EB7135D14673}"/>
              </a:ext>
            </a:extLst>
          </p:cNvPr>
          <p:cNvPicPr>
            <a:picLocks noChangeAspect="1"/>
          </p:cNvPicPr>
          <p:nvPr/>
        </p:nvPicPr>
        <p:blipFill>
          <a:blip r:embed="rId37" cstate="screen">
            <a:extLst>
              <a:ext uri="{28A0092B-C50C-407E-A947-70E740481C1C}">
                <a14:useLocalDpi xmlns:a14="http://schemas.microsoft.com/office/drawing/2010/main"/>
              </a:ext>
            </a:extLst>
          </a:blip>
          <a:stretch>
            <a:fillRect/>
          </a:stretch>
        </p:blipFill>
        <p:spPr>
          <a:xfrm>
            <a:off x="9851013" y="3405994"/>
            <a:ext cx="1053761" cy="121841"/>
          </a:xfrm>
          <a:prstGeom prst="rect">
            <a:avLst/>
          </a:prstGeom>
        </p:spPr>
      </p:pic>
      <p:pic>
        <p:nvPicPr>
          <p:cNvPr id="64" name="Image 63" descr="Une image contenant texte, Police, Graphique, affiche&#10;&#10;Description générée automatiquement">
            <a:extLst>
              <a:ext uri="{FF2B5EF4-FFF2-40B4-BE49-F238E27FC236}">
                <a16:creationId xmlns:a16="http://schemas.microsoft.com/office/drawing/2014/main" id="{06906082-7D08-004B-6547-C9C5F22D00F8}"/>
              </a:ext>
            </a:extLst>
          </p:cNvPr>
          <p:cNvPicPr>
            <a:picLocks noChangeAspect="1"/>
          </p:cNvPicPr>
          <p:nvPr/>
        </p:nvPicPr>
        <p:blipFill>
          <a:blip r:embed="rId38" cstate="screen">
            <a:extLst>
              <a:ext uri="{28A0092B-C50C-407E-A947-70E740481C1C}">
                <a14:useLocalDpi xmlns:a14="http://schemas.microsoft.com/office/drawing/2010/main"/>
              </a:ext>
            </a:extLst>
          </a:blip>
          <a:stretch>
            <a:fillRect/>
          </a:stretch>
        </p:blipFill>
        <p:spPr>
          <a:xfrm>
            <a:off x="1691050" y="3890811"/>
            <a:ext cx="428668" cy="340413"/>
          </a:xfrm>
          <a:prstGeom prst="rect">
            <a:avLst/>
          </a:prstGeom>
        </p:spPr>
      </p:pic>
      <p:pic>
        <p:nvPicPr>
          <p:cNvPr id="68" name="Image 67" descr="Une image contenant Graphique, Police, logo, graphisme&#10;&#10;Description générée automatiquement">
            <a:extLst>
              <a:ext uri="{FF2B5EF4-FFF2-40B4-BE49-F238E27FC236}">
                <a16:creationId xmlns:a16="http://schemas.microsoft.com/office/drawing/2014/main" id="{A9A6BE92-9241-3106-9BA5-AD470DCC3775}"/>
              </a:ext>
            </a:extLst>
          </p:cNvPr>
          <p:cNvPicPr>
            <a:picLocks noChangeAspect="1"/>
          </p:cNvPicPr>
          <p:nvPr/>
        </p:nvPicPr>
        <p:blipFill>
          <a:blip r:embed="rId39" cstate="screen">
            <a:extLst>
              <a:ext uri="{28A0092B-C50C-407E-A947-70E740481C1C}">
                <a14:useLocalDpi xmlns:a14="http://schemas.microsoft.com/office/drawing/2010/main"/>
              </a:ext>
            </a:extLst>
          </a:blip>
          <a:stretch>
            <a:fillRect/>
          </a:stretch>
        </p:blipFill>
        <p:spPr>
          <a:xfrm>
            <a:off x="5065593" y="4039826"/>
            <a:ext cx="520072" cy="175091"/>
          </a:xfrm>
          <a:prstGeom prst="rect">
            <a:avLst/>
          </a:prstGeom>
        </p:spPr>
      </p:pic>
      <p:pic>
        <p:nvPicPr>
          <p:cNvPr id="70" name="Image 69" descr="Une image contenant logo, Graphique, graphisme, Police&#10;&#10;Description générée automatiquement">
            <a:extLst>
              <a:ext uri="{FF2B5EF4-FFF2-40B4-BE49-F238E27FC236}">
                <a16:creationId xmlns:a16="http://schemas.microsoft.com/office/drawing/2014/main" id="{CDF383AA-4329-BAF1-ABF8-2C651B74E8AC}"/>
              </a:ext>
            </a:extLst>
          </p:cNvPr>
          <p:cNvPicPr>
            <a:picLocks noChangeAspect="1"/>
          </p:cNvPicPr>
          <p:nvPr/>
        </p:nvPicPr>
        <p:blipFill>
          <a:blip r:embed="rId40" cstate="screen">
            <a:extLst>
              <a:ext uri="{28A0092B-C50C-407E-A947-70E740481C1C}">
                <a14:useLocalDpi xmlns:a14="http://schemas.microsoft.com/office/drawing/2010/main"/>
              </a:ext>
            </a:extLst>
          </a:blip>
          <a:stretch>
            <a:fillRect/>
          </a:stretch>
        </p:blipFill>
        <p:spPr>
          <a:xfrm>
            <a:off x="6834988" y="4014467"/>
            <a:ext cx="772691" cy="226012"/>
          </a:xfrm>
          <a:prstGeom prst="rect">
            <a:avLst/>
          </a:prstGeom>
        </p:spPr>
      </p:pic>
      <p:pic>
        <p:nvPicPr>
          <p:cNvPr id="72" name="Image 71" descr="Une image contenant Caractère coloré, carré, capture d’écran, pixel&#10;&#10;Description générée automatiquement">
            <a:extLst>
              <a:ext uri="{FF2B5EF4-FFF2-40B4-BE49-F238E27FC236}">
                <a16:creationId xmlns:a16="http://schemas.microsoft.com/office/drawing/2014/main" id="{B4898765-3F64-9944-F1F1-989A3CD7DDC1}"/>
              </a:ext>
            </a:extLst>
          </p:cNvPr>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a:off x="1691050" y="4434346"/>
            <a:ext cx="712009" cy="391463"/>
          </a:xfrm>
          <a:prstGeom prst="rect">
            <a:avLst/>
          </a:prstGeom>
        </p:spPr>
      </p:pic>
      <p:pic>
        <p:nvPicPr>
          <p:cNvPr id="74" name="Graphique 73">
            <a:extLst>
              <a:ext uri="{FF2B5EF4-FFF2-40B4-BE49-F238E27FC236}">
                <a16:creationId xmlns:a16="http://schemas.microsoft.com/office/drawing/2014/main" id="{1A221919-F61F-9F51-070A-E6FF39C146AA}"/>
              </a:ext>
            </a:extLst>
          </p:cNvPr>
          <p:cNvPicPr>
            <a:picLocks noChangeAspect="1"/>
          </p:cNvPicPr>
          <p:nvPr/>
        </p:nvPicPr>
        <p:blipFill>
          <a:blip r:embed="rId42" cstate="screen">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3923462" y="4555445"/>
            <a:ext cx="540971" cy="236296"/>
          </a:xfrm>
          <a:prstGeom prst="rect">
            <a:avLst/>
          </a:prstGeom>
        </p:spPr>
      </p:pic>
      <p:pic>
        <p:nvPicPr>
          <p:cNvPr id="79" name="Image 78" descr="Une image contenant Graphique, Police, graphisme, logo&#10;&#10;Description générée automatiquement">
            <a:extLst>
              <a:ext uri="{FF2B5EF4-FFF2-40B4-BE49-F238E27FC236}">
                <a16:creationId xmlns:a16="http://schemas.microsoft.com/office/drawing/2014/main" id="{B8B0E921-32A5-4C01-6F84-A2FA90A6F3E5}"/>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a:off x="6078669" y="4618560"/>
            <a:ext cx="755447" cy="137244"/>
          </a:xfrm>
          <a:prstGeom prst="rect">
            <a:avLst/>
          </a:prstGeom>
        </p:spPr>
      </p:pic>
      <p:sp>
        <p:nvSpPr>
          <p:cNvPr id="7" name="Espace réservé du texte 1">
            <a:extLst>
              <a:ext uri="{FF2B5EF4-FFF2-40B4-BE49-F238E27FC236}">
                <a16:creationId xmlns:a16="http://schemas.microsoft.com/office/drawing/2014/main" id="{00C2CEA1-9623-A236-239E-84FA492858A0}"/>
              </a:ext>
            </a:extLst>
          </p:cNvPr>
          <p:cNvSpPr>
            <a:spLocks noGrp="1"/>
          </p:cNvSpPr>
          <p:nvPr>
            <p:ph type="body" sz="quarter" idx="10"/>
          </p:nvPr>
        </p:nvSpPr>
        <p:spPr>
          <a:xfrm>
            <a:off x="376774" y="444843"/>
            <a:ext cx="10104377" cy="179853"/>
          </a:xfrm>
        </p:spPr>
        <p:txBody>
          <a:bodyPr/>
          <a:lstStyle/>
          <a:p>
            <a:r>
              <a:rPr lang="fr-FR"/>
              <a:t>Nos clients</a:t>
            </a:r>
          </a:p>
        </p:txBody>
      </p:sp>
      <p:sp>
        <p:nvSpPr>
          <p:cNvPr id="11" name="Espace réservé du texte 54">
            <a:extLst>
              <a:ext uri="{FF2B5EF4-FFF2-40B4-BE49-F238E27FC236}">
                <a16:creationId xmlns:a16="http://schemas.microsoft.com/office/drawing/2014/main" id="{B5377959-4638-8D7F-0CF2-16EA74866BB8}"/>
              </a:ext>
            </a:extLst>
          </p:cNvPr>
          <p:cNvSpPr>
            <a:spLocks noGrp="1"/>
          </p:cNvSpPr>
          <p:nvPr>
            <p:ph type="body" sz="quarter" idx="11"/>
          </p:nvPr>
        </p:nvSpPr>
        <p:spPr>
          <a:xfrm>
            <a:off x="376774" y="203208"/>
            <a:ext cx="10104377" cy="179852"/>
          </a:xfrm>
        </p:spPr>
        <p:txBody>
          <a:bodyPr/>
          <a:lstStyle/>
          <a:p>
            <a:r>
              <a:rPr lang="fr-FR" b="1">
                <a:solidFill>
                  <a:schemeClr val="tx1">
                    <a:lumMod val="75000"/>
                    <a:lumOff val="25000"/>
                  </a:schemeClr>
                </a:solidFill>
              </a:rPr>
              <a:t>Qui sommes-nous ?</a:t>
            </a:r>
          </a:p>
        </p:txBody>
      </p:sp>
    </p:spTree>
    <p:extLst>
      <p:ext uri="{BB962C8B-B14F-4D97-AF65-F5344CB8AC3E}">
        <p14:creationId xmlns:p14="http://schemas.microsoft.com/office/powerpoint/2010/main" val="15544896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Espace réservé du texte 57">
            <a:extLst>
              <a:ext uri="{FF2B5EF4-FFF2-40B4-BE49-F238E27FC236}">
                <a16:creationId xmlns:a16="http://schemas.microsoft.com/office/drawing/2014/main" id="{6596DDFE-89C3-2934-99D8-82E1B090EC1C}"/>
              </a:ext>
            </a:extLst>
          </p:cNvPr>
          <p:cNvSpPr>
            <a:spLocks noGrp="1"/>
          </p:cNvSpPr>
          <p:nvPr>
            <p:ph type="body" sz="quarter" idx="10"/>
          </p:nvPr>
        </p:nvSpPr>
        <p:spPr/>
        <p:txBody>
          <a:bodyPr/>
          <a:lstStyle/>
          <a:p>
            <a:r>
              <a:rPr lang="fr-FR"/>
              <a:t>Nos clients</a:t>
            </a:r>
          </a:p>
        </p:txBody>
      </p:sp>
      <p:sp>
        <p:nvSpPr>
          <p:cNvPr id="55" name="Espace réservé du texte 54">
            <a:extLst>
              <a:ext uri="{FF2B5EF4-FFF2-40B4-BE49-F238E27FC236}">
                <a16:creationId xmlns:a16="http://schemas.microsoft.com/office/drawing/2014/main" id="{FDA22452-877C-6CBC-86DA-773965999889}"/>
              </a:ext>
            </a:extLst>
          </p:cNvPr>
          <p:cNvSpPr>
            <a:spLocks noGrp="1"/>
          </p:cNvSpPr>
          <p:nvPr>
            <p:ph type="body" sz="quarter" idx="11"/>
          </p:nvPr>
        </p:nvSpPr>
        <p:spPr/>
        <p:txBody>
          <a:bodyPr/>
          <a:lstStyle/>
          <a:p>
            <a:r>
              <a:rPr lang="fr-FR" b="1">
                <a:solidFill>
                  <a:schemeClr val="tx1">
                    <a:lumMod val="75000"/>
                    <a:lumOff val="25000"/>
                  </a:schemeClr>
                </a:solidFill>
              </a:rPr>
              <a:t>Qui sommes-nous ?</a:t>
            </a:r>
          </a:p>
        </p:txBody>
      </p:sp>
      <p:sp>
        <p:nvSpPr>
          <p:cNvPr id="6" name="TextBox 30">
            <a:extLst>
              <a:ext uri="{FF2B5EF4-FFF2-40B4-BE49-F238E27FC236}">
                <a16:creationId xmlns:a16="http://schemas.microsoft.com/office/drawing/2014/main" id="{634F62CF-407D-4E4D-2315-53F147BF839E}"/>
              </a:ext>
            </a:extLst>
          </p:cNvPr>
          <p:cNvSpPr txBox="1"/>
          <p:nvPr/>
        </p:nvSpPr>
        <p:spPr>
          <a:xfrm>
            <a:off x="376774" y="1200914"/>
            <a:ext cx="2890451" cy="276999"/>
          </a:xfrm>
          <a:prstGeom prst="rect">
            <a:avLst/>
          </a:prstGeom>
          <a:noFill/>
        </p:spPr>
        <p:txBody>
          <a:bodyPr wrap="square" rtlCol="0">
            <a:spAutoFit/>
          </a:bodyPr>
          <a:lstStyle/>
          <a:p>
            <a:pPr>
              <a:spcAft>
                <a:spcPts val="100"/>
              </a:spcAft>
            </a:pPr>
            <a:r>
              <a:rPr lang="fr-FR" sz="1200">
                <a:solidFill>
                  <a:srgbClr val="E8470D"/>
                </a:solidFill>
              </a:rPr>
              <a:t>TOP 15 - </a:t>
            </a:r>
            <a:r>
              <a:rPr lang="fr-FR" sz="1200">
                <a:solidFill>
                  <a:schemeClr val="bg2">
                    <a:lumMod val="50000"/>
                  </a:schemeClr>
                </a:solidFill>
              </a:rPr>
              <a:t>Clients </a:t>
            </a:r>
            <a:r>
              <a:rPr lang="fr-FR" sz="1200" b="1">
                <a:solidFill>
                  <a:schemeClr val="accent6"/>
                </a:solidFill>
              </a:rPr>
              <a:t>Groupe</a:t>
            </a:r>
          </a:p>
        </p:txBody>
      </p:sp>
      <p:sp>
        <p:nvSpPr>
          <p:cNvPr id="20" name="Organigramme : Connecteur 19">
            <a:extLst>
              <a:ext uri="{FF2B5EF4-FFF2-40B4-BE49-F238E27FC236}">
                <a16:creationId xmlns:a16="http://schemas.microsoft.com/office/drawing/2014/main" id="{AB3DAD11-8FE3-10EA-0FDD-0C06D32588F6}"/>
              </a:ext>
            </a:extLst>
          </p:cNvPr>
          <p:cNvSpPr/>
          <p:nvPr/>
        </p:nvSpPr>
        <p:spPr>
          <a:xfrm>
            <a:off x="4724408" y="4952070"/>
            <a:ext cx="804967" cy="784313"/>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rganigramme : Connecteur 18">
            <a:extLst>
              <a:ext uri="{FF2B5EF4-FFF2-40B4-BE49-F238E27FC236}">
                <a16:creationId xmlns:a16="http://schemas.microsoft.com/office/drawing/2014/main" id="{294BCCBA-905A-C824-1433-EE63F05B51B9}"/>
              </a:ext>
            </a:extLst>
          </p:cNvPr>
          <p:cNvSpPr/>
          <p:nvPr/>
        </p:nvSpPr>
        <p:spPr>
          <a:xfrm>
            <a:off x="695381" y="4812051"/>
            <a:ext cx="900617" cy="88926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rganigramme : Connecteur 17">
            <a:extLst>
              <a:ext uri="{FF2B5EF4-FFF2-40B4-BE49-F238E27FC236}">
                <a16:creationId xmlns:a16="http://schemas.microsoft.com/office/drawing/2014/main" id="{EE54AEFD-544D-E652-7A14-C963112074F5}"/>
              </a:ext>
            </a:extLst>
          </p:cNvPr>
          <p:cNvSpPr/>
          <p:nvPr/>
        </p:nvSpPr>
        <p:spPr>
          <a:xfrm>
            <a:off x="2005947" y="4528967"/>
            <a:ext cx="968473" cy="941700"/>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rganigramme : Connecteur 16">
            <a:extLst>
              <a:ext uri="{FF2B5EF4-FFF2-40B4-BE49-F238E27FC236}">
                <a16:creationId xmlns:a16="http://schemas.microsoft.com/office/drawing/2014/main" id="{492CB6DE-AC5C-0AC3-EFFB-C185AFC1723F}"/>
              </a:ext>
            </a:extLst>
          </p:cNvPr>
          <p:cNvSpPr/>
          <p:nvPr/>
        </p:nvSpPr>
        <p:spPr>
          <a:xfrm>
            <a:off x="3435593" y="4304822"/>
            <a:ext cx="1054937" cy="1009429"/>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rganigramme : Connecteur 15">
            <a:extLst>
              <a:ext uri="{FF2B5EF4-FFF2-40B4-BE49-F238E27FC236}">
                <a16:creationId xmlns:a16="http://schemas.microsoft.com/office/drawing/2014/main" id="{20740FE5-E8F6-A531-2E48-9A098F272AB9}"/>
              </a:ext>
            </a:extLst>
          </p:cNvPr>
          <p:cNvSpPr/>
          <p:nvPr/>
        </p:nvSpPr>
        <p:spPr>
          <a:xfrm>
            <a:off x="4966306" y="3837537"/>
            <a:ext cx="1054937" cy="1009429"/>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rganigramme : Connecteur 14">
            <a:extLst>
              <a:ext uri="{FF2B5EF4-FFF2-40B4-BE49-F238E27FC236}">
                <a16:creationId xmlns:a16="http://schemas.microsoft.com/office/drawing/2014/main" id="{618BD489-85DF-CEAB-571F-D05C87B939A1}"/>
              </a:ext>
            </a:extLst>
          </p:cNvPr>
          <p:cNvSpPr/>
          <p:nvPr/>
        </p:nvSpPr>
        <p:spPr>
          <a:xfrm>
            <a:off x="1043474" y="3593020"/>
            <a:ext cx="1075643" cy="1038277"/>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rganigramme : Connecteur 13">
            <a:extLst>
              <a:ext uri="{FF2B5EF4-FFF2-40B4-BE49-F238E27FC236}">
                <a16:creationId xmlns:a16="http://schemas.microsoft.com/office/drawing/2014/main" id="{2C28E295-070A-F589-26CE-B19B1FA9D5E0}"/>
              </a:ext>
            </a:extLst>
          </p:cNvPr>
          <p:cNvSpPr/>
          <p:nvPr/>
        </p:nvSpPr>
        <p:spPr>
          <a:xfrm>
            <a:off x="2419181" y="3293256"/>
            <a:ext cx="1201210" cy="1129706"/>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rganigramme : Connecteur 12">
            <a:extLst>
              <a:ext uri="{FF2B5EF4-FFF2-40B4-BE49-F238E27FC236}">
                <a16:creationId xmlns:a16="http://schemas.microsoft.com/office/drawing/2014/main" id="{E2CAC702-B7C3-98C9-3F1A-A519839368F9}"/>
              </a:ext>
            </a:extLst>
          </p:cNvPr>
          <p:cNvSpPr/>
          <p:nvPr/>
        </p:nvSpPr>
        <p:spPr>
          <a:xfrm>
            <a:off x="3737256" y="2992924"/>
            <a:ext cx="1273198" cy="125082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rganigramme : Connecteur 11">
            <a:extLst>
              <a:ext uri="{FF2B5EF4-FFF2-40B4-BE49-F238E27FC236}">
                <a16:creationId xmlns:a16="http://schemas.microsoft.com/office/drawing/2014/main" id="{171EEE41-DF2D-051E-DA22-DF29EBFE050E}"/>
              </a:ext>
            </a:extLst>
          </p:cNvPr>
          <p:cNvSpPr/>
          <p:nvPr/>
        </p:nvSpPr>
        <p:spPr>
          <a:xfrm>
            <a:off x="1462903" y="2062809"/>
            <a:ext cx="1454765" cy="1441393"/>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rganigramme : Connecteur 10">
            <a:extLst>
              <a:ext uri="{FF2B5EF4-FFF2-40B4-BE49-F238E27FC236}">
                <a16:creationId xmlns:a16="http://schemas.microsoft.com/office/drawing/2014/main" id="{00D5E52A-7710-7ED7-D48A-7BD5540EAEF3}"/>
              </a:ext>
            </a:extLst>
          </p:cNvPr>
          <p:cNvSpPr/>
          <p:nvPr/>
        </p:nvSpPr>
        <p:spPr>
          <a:xfrm>
            <a:off x="2947925" y="1489707"/>
            <a:ext cx="1632719" cy="1553786"/>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E88C0D20-6012-8C1D-3496-2FA759C18553}"/>
              </a:ext>
            </a:extLst>
          </p:cNvPr>
          <p:cNvSpPr/>
          <p:nvPr/>
        </p:nvSpPr>
        <p:spPr>
          <a:xfrm>
            <a:off x="1229965" y="5748638"/>
            <a:ext cx="545516" cy="571088"/>
          </a:xfrm>
          <a:prstGeom prst="ellipse">
            <a:avLst/>
          </a:prstGeom>
          <a:solidFill>
            <a:schemeClr val="bg1"/>
          </a:solidFill>
          <a:ln>
            <a:noFill/>
          </a:ln>
          <a:effectLst>
            <a:outerShdw blurRad="50800" dist="38100" dir="2700000" algn="tl"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Ellipse 63">
            <a:extLst>
              <a:ext uri="{FF2B5EF4-FFF2-40B4-BE49-F238E27FC236}">
                <a16:creationId xmlns:a16="http://schemas.microsoft.com/office/drawing/2014/main" id="{E13A680A-3F84-5E0D-8476-F14CE09A4483}"/>
              </a:ext>
            </a:extLst>
          </p:cNvPr>
          <p:cNvSpPr/>
          <p:nvPr/>
        </p:nvSpPr>
        <p:spPr>
          <a:xfrm>
            <a:off x="3785839" y="5438061"/>
            <a:ext cx="716308" cy="748859"/>
          </a:xfrm>
          <a:prstGeom prst="ellipse">
            <a:avLst/>
          </a:prstGeom>
          <a:solidFill>
            <a:schemeClr val="bg1"/>
          </a:solidFill>
          <a:ln>
            <a:noFill/>
          </a:ln>
          <a:effectLst>
            <a:outerShdw blurRad="50800" dist="38100" dir="2700000" algn="tl"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Ellipse 82">
            <a:extLst>
              <a:ext uri="{FF2B5EF4-FFF2-40B4-BE49-F238E27FC236}">
                <a16:creationId xmlns:a16="http://schemas.microsoft.com/office/drawing/2014/main" id="{7FB2EA8B-FE8B-9C91-EC55-5E62CF2397F9}"/>
              </a:ext>
            </a:extLst>
          </p:cNvPr>
          <p:cNvSpPr/>
          <p:nvPr/>
        </p:nvSpPr>
        <p:spPr>
          <a:xfrm rot="13942329">
            <a:off x="2970402" y="5331474"/>
            <a:ext cx="687150" cy="627003"/>
          </a:xfrm>
          <a:prstGeom prst="ellipse">
            <a:avLst/>
          </a:prstGeom>
          <a:solidFill>
            <a:schemeClr val="bg1"/>
          </a:solidFill>
          <a:ln>
            <a:noFill/>
          </a:ln>
          <a:effectLst>
            <a:outerShdw blurRad="50800" dist="38100" dir="2700000" algn="tl"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Ellipse 68">
            <a:extLst>
              <a:ext uri="{FF2B5EF4-FFF2-40B4-BE49-F238E27FC236}">
                <a16:creationId xmlns:a16="http://schemas.microsoft.com/office/drawing/2014/main" id="{D924214C-2733-BEB4-9865-623985CE4128}"/>
              </a:ext>
            </a:extLst>
          </p:cNvPr>
          <p:cNvSpPr/>
          <p:nvPr/>
        </p:nvSpPr>
        <p:spPr>
          <a:xfrm>
            <a:off x="2028349" y="5708057"/>
            <a:ext cx="618700" cy="594520"/>
          </a:xfrm>
          <a:prstGeom prst="ellipse">
            <a:avLst/>
          </a:prstGeom>
          <a:solidFill>
            <a:schemeClr val="bg1"/>
          </a:solidFill>
          <a:ln>
            <a:noFill/>
          </a:ln>
          <a:effectLst>
            <a:outerShdw blurRad="50800" dist="38100" dir="2700000" algn="tl"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descr="Une image contenant logo&#10;&#10;Description générée automatiquement">
            <a:extLst>
              <a:ext uri="{FF2B5EF4-FFF2-40B4-BE49-F238E27FC236}">
                <a16:creationId xmlns:a16="http://schemas.microsoft.com/office/drawing/2014/main" id="{A99A1640-44D5-181E-2477-8943ADFFFAD5}"/>
              </a:ext>
            </a:extLst>
          </p:cNvPr>
          <p:cNvPicPr>
            <a:picLocks noChangeAspect="1"/>
          </p:cNvPicPr>
          <p:nvPr/>
        </p:nvPicPr>
        <p:blipFill>
          <a:blip r:embed="rId2" cstate="screen">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a:ext>
            </a:extLst>
          </a:blip>
          <a:stretch>
            <a:fillRect/>
          </a:stretch>
        </p:blipFill>
        <p:spPr>
          <a:xfrm>
            <a:off x="3069418" y="5538395"/>
            <a:ext cx="466680" cy="302960"/>
          </a:xfrm>
          <a:prstGeom prst="rect">
            <a:avLst/>
          </a:prstGeom>
        </p:spPr>
      </p:pic>
      <p:sp>
        <p:nvSpPr>
          <p:cNvPr id="21" name="TextBox 30">
            <a:extLst>
              <a:ext uri="{FF2B5EF4-FFF2-40B4-BE49-F238E27FC236}">
                <a16:creationId xmlns:a16="http://schemas.microsoft.com/office/drawing/2014/main" id="{740E145A-E825-C1D4-496A-8798F67B2801}"/>
              </a:ext>
            </a:extLst>
          </p:cNvPr>
          <p:cNvSpPr txBox="1"/>
          <p:nvPr/>
        </p:nvSpPr>
        <p:spPr>
          <a:xfrm>
            <a:off x="7196827" y="1185823"/>
            <a:ext cx="2890451" cy="276999"/>
          </a:xfrm>
          <a:prstGeom prst="rect">
            <a:avLst/>
          </a:prstGeom>
          <a:noFill/>
        </p:spPr>
        <p:txBody>
          <a:bodyPr wrap="square" rtlCol="0">
            <a:spAutoFit/>
          </a:bodyPr>
          <a:lstStyle/>
          <a:p>
            <a:pPr>
              <a:spcAft>
                <a:spcPts val="100"/>
              </a:spcAft>
            </a:pPr>
            <a:r>
              <a:rPr lang="fr-FR" sz="1200">
                <a:solidFill>
                  <a:srgbClr val="E8470D"/>
                </a:solidFill>
              </a:rPr>
              <a:t>TOP 15 - </a:t>
            </a:r>
            <a:r>
              <a:rPr lang="fr-FR" sz="1200">
                <a:solidFill>
                  <a:schemeClr val="bg2">
                    <a:lumMod val="50000"/>
                  </a:schemeClr>
                </a:solidFill>
              </a:rPr>
              <a:t>Clients </a:t>
            </a:r>
            <a:r>
              <a:rPr lang="fr-FR" sz="1200" b="1">
                <a:solidFill>
                  <a:schemeClr val="accent6"/>
                </a:solidFill>
              </a:rPr>
              <a:t>France</a:t>
            </a:r>
          </a:p>
        </p:txBody>
      </p:sp>
      <p:sp>
        <p:nvSpPr>
          <p:cNvPr id="24" name="Organigramme : Connecteur 23">
            <a:extLst>
              <a:ext uri="{FF2B5EF4-FFF2-40B4-BE49-F238E27FC236}">
                <a16:creationId xmlns:a16="http://schemas.microsoft.com/office/drawing/2014/main" id="{3D370A34-10D9-174C-623A-36E4438F19EE}"/>
              </a:ext>
            </a:extLst>
          </p:cNvPr>
          <p:cNvSpPr/>
          <p:nvPr/>
        </p:nvSpPr>
        <p:spPr>
          <a:xfrm>
            <a:off x="7807196" y="1721998"/>
            <a:ext cx="1610320" cy="1611436"/>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Organigramme : Connecteur 24">
            <a:extLst>
              <a:ext uri="{FF2B5EF4-FFF2-40B4-BE49-F238E27FC236}">
                <a16:creationId xmlns:a16="http://schemas.microsoft.com/office/drawing/2014/main" id="{5F3263C1-9065-EB06-BC78-C7BBB6092BCF}"/>
              </a:ext>
            </a:extLst>
          </p:cNvPr>
          <p:cNvSpPr/>
          <p:nvPr/>
        </p:nvSpPr>
        <p:spPr>
          <a:xfrm>
            <a:off x="9596876" y="2068264"/>
            <a:ext cx="1303327" cy="1336618"/>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rganigramme : Connecteur 25">
            <a:extLst>
              <a:ext uri="{FF2B5EF4-FFF2-40B4-BE49-F238E27FC236}">
                <a16:creationId xmlns:a16="http://schemas.microsoft.com/office/drawing/2014/main" id="{78213141-F40D-24EF-A72E-16FA2618D397}"/>
              </a:ext>
            </a:extLst>
          </p:cNvPr>
          <p:cNvSpPr/>
          <p:nvPr/>
        </p:nvSpPr>
        <p:spPr>
          <a:xfrm>
            <a:off x="6807626" y="3072222"/>
            <a:ext cx="1168462" cy="1149535"/>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Organigramme : Connecteur 26">
            <a:extLst>
              <a:ext uri="{FF2B5EF4-FFF2-40B4-BE49-F238E27FC236}">
                <a16:creationId xmlns:a16="http://schemas.microsoft.com/office/drawing/2014/main" id="{E28C7B58-2DF5-3586-F70F-8441BFA9D1F2}"/>
              </a:ext>
            </a:extLst>
          </p:cNvPr>
          <p:cNvSpPr/>
          <p:nvPr/>
        </p:nvSpPr>
        <p:spPr>
          <a:xfrm>
            <a:off x="8151767" y="3427634"/>
            <a:ext cx="1168462" cy="1149534"/>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Organigramme : Connecteur 27">
            <a:extLst>
              <a:ext uri="{FF2B5EF4-FFF2-40B4-BE49-F238E27FC236}">
                <a16:creationId xmlns:a16="http://schemas.microsoft.com/office/drawing/2014/main" id="{323237BD-784F-55AC-EF4E-52F70FBC663C}"/>
              </a:ext>
            </a:extLst>
          </p:cNvPr>
          <p:cNvSpPr/>
          <p:nvPr/>
        </p:nvSpPr>
        <p:spPr>
          <a:xfrm>
            <a:off x="9435687" y="3487550"/>
            <a:ext cx="1094538" cy="1116492"/>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rganigramme : Connecteur 28">
            <a:extLst>
              <a:ext uri="{FF2B5EF4-FFF2-40B4-BE49-F238E27FC236}">
                <a16:creationId xmlns:a16="http://schemas.microsoft.com/office/drawing/2014/main" id="{BF047A61-950E-BFDF-C1D0-6E7E020A758E}"/>
              </a:ext>
            </a:extLst>
          </p:cNvPr>
          <p:cNvSpPr/>
          <p:nvPr/>
        </p:nvSpPr>
        <p:spPr>
          <a:xfrm>
            <a:off x="10707764" y="5297269"/>
            <a:ext cx="532427" cy="528663"/>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rganigramme : Connecteur 29">
            <a:extLst>
              <a:ext uri="{FF2B5EF4-FFF2-40B4-BE49-F238E27FC236}">
                <a16:creationId xmlns:a16="http://schemas.microsoft.com/office/drawing/2014/main" id="{45B72545-720C-8837-C340-D18263C874F9}"/>
              </a:ext>
            </a:extLst>
          </p:cNvPr>
          <p:cNvSpPr/>
          <p:nvPr/>
        </p:nvSpPr>
        <p:spPr>
          <a:xfrm>
            <a:off x="9867677" y="5429997"/>
            <a:ext cx="617134" cy="612771"/>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rganigramme : Connecteur 30">
            <a:extLst>
              <a:ext uri="{FF2B5EF4-FFF2-40B4-BE49-F238E27FC236}">
                <a16:creationId xmlns:a16="http://schemas.microsoft.com/office/drawing/2014/main" id="{1B1511AC-4E5E-D280-C7F0-CE29D39003F3}"/>
              </a:ext>
            </a:extLst>
          </p:cNvPr>
          <p:cNvSpPr/>
          <p:nvPr/>
        </p:nvSpPr>
        <p:spPr>
          <a:xfrm>
            <a:off x="8727148" y="5608578"/>
            <a:ext cx="532427" cy="528663"/>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rganigramme : Connecteur 31">
            <a:extLst>
              <a:ext uri="{FF2B5EF4-FFF2-40B4-BE49-F238E27FC236}">
                <a16:creationId xmlns:a16="http://schemas.microsoft.com/office/drawing/2014/main" id="{89A47311-B808-711A-2B61-B8C29DEF89CC}"/>
              </a:ext>
            </a:extLst>
          </p:cNvPr>
          <p:cNvSpPr/>
          <p:nvPr/>
        </p:nvSpPr>
        <p:spPr>
          <a:xfrm>
            <a:off x="7664323" y="5402999"/>
            <a:ext cx="532427" cy="515418"/>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rganigramme : Connecteur 32">
            <a:extLst>
              <a:ext uri="{FF2B5EF4-FFF2-40B4-BE49-F238E27FC236}">
                <a16:creationId xmlns:a16="http://schemas.microsoft.com/office/drawing/2014/main" id="{80EE2399-E978-E4EE-4FD1-D5A913828CDE}"/>
              </a:ext>
            </a:extLst>
          </p:cNvPr>
          <p:cNvSpPr/>
          <p:nvPr/>
        </p:nvSpPr>
        <p:spPr>
          <a:xfrm>
            <a:off x="10978893" y="4426863"/>
            <a:ext cx="532427" cy="528663"/>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rganigramme : Connecteur 33">
            <a:extLst>
              <a:ext uri="{FF2B5EF4-FFF2-40B4-BE49-F238E27FC236}">
                <a16:creationId xmlns:a16="http://schemas.microsoft.com/office/drawing/2014/main" id="{9B4CEE7F-27ED-5085-A053-79A154F66BDE}"/>
              </a:ext>
            </a:extLst>
          </p:cNvPr>
          <p:cNvSpPr/>
          <p:nvPr/>
        </p:nvSpPr>
        <p:spPr>
          <a:xfrm>
            <a:off x="10192836" y="4610020"/>
            <a:ext cx="611840" cy="616818"/>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rganigramme : Connecteur 34">
            <a:extLst>
              <a:ext uri="{FF2B5EF4-FFF2-40B4-BE49-F238E27FC236}">
                <a16:creationId xmlns:a16="http://schemas.microsoft.com/office/drawing/2014/main" id="{85AEC516-34A8-746A-E4AD-567EFC24DE06}"/>
              </a:ext>
            </a:extLst>
          </p:cNvPr>
          <p:cNvSpPr/>
          <p:nvPr/>
        </p:nvSpPr>
        <p:spPr>
          <a:xfrm>
            <a:off x="9229491" y="4763764"/>
            <a:ext cx="698003" cy="694143"/>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rganigramme : Connecteur 35">
            <a:extLst>
              <a:ext uri="{FF2B5EF4-FFF2-40B4-BE49-F238E27FC236}">
                <a16:creationId xmlns:a16="http://schemas.microsoft.com/office/drawing/2014/main" id="{09FB6548-5365-2091-9F2A-CD210FEEAF5A}"/>
              </a:ext>
            </a:extLst>
          </p:cNvPr>
          <p:cNvSpPr/>
          <p:nvPr/>
        </p:nvSpPr>
        <p:spPr>
          <a:xfrm>
            <a:off x="8233121" y="4710348"/>
            <a:ext cx="776509" cy="747559"/>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rganigramme : Connecteur 36">
            <a:extLst>
              <a:ext uri="{FF2B5EF4-FFF2-40B4-BE49-F238E27FC236}">
                <a16:creationId xmlns:a16="http://schemas.microsoft.com/office/drawing/2014/main" id="{42FF8009-1F08-D65A-80A2-5655C947B9B0}"/>
              </a:ext>
            </a:extLst>
          </p:cNvPr>
          <p:cNvSpPr/>
          <p:nvPr/>
        </p:nvSpPr>
        <p:spPr>
          <a:xfrm>
            <a:off x="7314553" y="4376874"/>
            <a:ext cx="734102" cy="777268"/>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rganigramme : Connecteur 37">
            <a:extLst>
              <a:ext uri="{FF2B5EF4-FFF2-40B4-BE49-F238E27FC236}">
                <a16:creationId xmlns:a16="http://schemas.microsoft.com/office/drawing/2014/main" id="{A04F0C02-AEEE-47FF-67EF-9C692D79F11B}"/>
              </a:ext>
            </a:extLst>
          </p:cNvPr>
          <p:cNvSpPr/>
          <p:nvPr/>
        </p:nvSpPr>
        <p:spPr>
          <a:xfrm>
            <a:off x="10727497" y="3397648"/>
            <a:ext cx="959089" cy="908093"/>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6" name="Image 45">
            <a:extLst>
              <a:ext uri="{FF2B5EF4-FFF2-40B4-BE49-F238E27FC236}">
                <a16:creationId xmlns:a16="http://schemas.microsoft.com/office/drawing/2014/main" id="{F8AB3C42-6C96-D6EC-784F-C07059E1CCBD}"/>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a:ext>
            </a:extLst>
          </a:blip>
          <a:stretch>
            <a:fillRect/>
          </a:stretch>
        </p:blipFill>
        <p:spPr>
          <a:xfrm>
            <a:off x="8339348" y="4985266"/>
            <a:ext cx="600739" cy="241571"/>
          </a:xfrm>
          <a:prstGeom prst="rect">
            <a:avLst/>
          </a:prstGeom>
        </p:spPr>
      </p:pic>
      <p:pic>
        <p:nvPicPr>
          <p:cNvPr id="2" name="Image 1" descr="Une image contenant Graphique, graphisme, Police, Caractère coloré&#10;&#10;Description générée automatiquement">
            <a:extLst>
              <a:ext uri="{FF2B5EF4-FFF2-40B4-BE49-F238E27FC236}">
                <a16:creationId xmlns:a16="http://schemas.microsoft.com/office/drawing/2014/main" id="{F146C055-4196-B8D3-572E-72B99B70036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88613" y="2503124"/>
            <a:ext cx="733920" cy="560761"/>
          </a:xfrm>
          <a:prstGeom prst="rect">
            <a:avLst/>
          </a:prstGeom>
        </p:spPr>
      </p:pic>
      <p:pic>
        <p:nvPicPr>
          <p:cNvPr id="5" name="Image 4" descr="Une image contenant capture d’écran, étoile&#10;&#10;Description générée automatiquement">
            <a:extLst>
              <a:ext uri="{FF2B5EF4-FFF2-40B4-BE49-F238E27FC236}">
                <a16:creationId xmlns:a16="http://schemas.microsoft.com/office/drawing/2014/main" id="{DC94C084-AD8A-8051-4045-D5FFBE1DC8C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042559" y="2104291"/>
            <a:ext cx="1389394" cy="360616"/>
          </a:xfrm>
          <a:prstGeom prst="rect">
            <a:avLst/>
          </a:prstGeom>
        </p:spPr>
      </p:pic>
      <p:pic>
        <p:nvPicPr>
          <p:cNvPr id="7" name="Image 6" descr="Une image contenant Police, Graphique, logo, graphisme&#10;&#10;Description générée automatiquement">
            <a:extLst>
              <a:ext uri="{FF2B5EF4-FFF2-40B4-BE49-F238E27FC236}">
                <a16:creationId xmlns:a16="http://schemas.microsoft.com/office/drawing/2014/main" id="{F9B83136-D14F-9835-9D81-222F4AD0967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906769" y="3496613"/>
            <a:ext cx="943574" cy="243442"/>
          </a:xfrm>
          <a:prstGeom prst="rect">
            <a:avLst/>
          </a:prstGeom>
        </p:spPr>
      </p:pic>
      <p:pic>
        <p:nvPicPr>
          <p:cNvPr id="8" name="Image 7" descr="Une image contenant Graphique, capture d’écran, graphisme, Police&#10;&#10;Description générée automatiquement">
            <a:extLst>
              <a:ext uri="{FF2B5EF4-FFF2-40B4-BE49-F238E27FC236}">
                <a16:creationId xmlns:a16="http://schemas.microsoft.com/office/drawing/2014/main" id="{B1A4BF40-0C34-889B-E3FE-2970FB2921B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440774" y="3543865"/>
            <a:ext cx="1149827" cy="646777"/>
          </a:xfrm>
          <a:prstGeom prst="rect">
            <a:avLst/>
          </a:prstGeom>
        </p:spPr>
      </p:pic>
      <p:pic>
        <p:nvPicPr>
          <p:cNvPr id="10" name="Image 9" descr="Une image contenant cercle, logo, écouteur, conception&#10;&#10;Description générée automatiquement">
            <a:extLst>
              <a:ext uri="{FF2B5EF4-FFF2-40B4-BE49-F238E27FC236}">
                <a16:creationId xmlns:a16="http://schemas.microsoft.com/office/drawing/2014/main" id="{737126CF-D801-FF7B-F94A-C86607D3C70D}"/>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5064600" y="4190642"/>
            <a:ext cx="897865" cy="335991"/>
          </a:xfrm>
          <a:prstGeom prst="rect">
            <a:avLst/>
          </a:prstGeom>
        </p:spPr>
      </p:pic>
      <p:pic>
        <p:nvPicPr>
          <p:cNvPr id="22" name="Image 21" descr="Une image contenant Police, Graphique, graphisme, logo&#10;&#10;Description générée automatiquement">
            <a:extLst>
              <a:ext uri="{FF2B5EF4-FFF2-40B4-BE49-F238E27FC236}">
                <a16:creationId xmlns:a16="http://schemas.microsoft.com/office/drawing/2014/main" id="{8CC39D85-2EAE-15E6-5A6A-E976C747867C}"/>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521934" y="4691194"/>
            <a:ext cx="882253" cy="155772"/>
          </a:xfrm>
          <a:prstGeom prst="rect">
            <a:avLst/>
          </a:prstGeom>
        </p:spPr>
      </p:pic>
      <p:pic>
        <p:nvPicPr>
          <p:cNvPr id="23" name="Image 22" descr="Une image contenant texte, Graphique, Police, graphisme&#10;&#10;Description générée automatiquement">
            <a:extLst>
              <a:ext uri="{FF2B5EF4-FFF2-40B4-BE49-F238E27FC236}">
                <a16:creationId xmlns:a16="http://schemas.microsoft.com/office/drawing/2014/main" id="{72FA3C7F-CB39-5D96-D808-A44788FB6170}"/>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4800070" y="5206838"/>
            <a:ext cx="661032" cy="274776"/>
          </a:xfrm>
          <a:prstGeom prst="rect">
            <a:avLst/>
          </a:prstGeom>
        </p:spPr>
      </p:pic>
      <p:pic>
        <p:nvPicPr>
          <p:cNvPr id="54" name="Image 53" descr="Une image contenant Police, Graphique, logo, texte&#10;&#10;Description générée automatiquement">
            <a:extLst>
              <a:ext uri="{FF2B5EF4-FFF2-40B4-BE49-F238E27FC236}">
                <a16:creationId xmlns:a16="http://schemas.microsoft.com/office/drawing/2014/main" id="{8F1657AC-E4EA-C62E-F23F-E35F3646D6E2}"/>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047417" y="4792829"/>
            <a:ext cx="871597" cy="414009"/>
          </a:xfrm>
          <a:prstGeom prst="rect">
            <a:avLst/>
          </a:prstGeom>
        </p:spPr>
      </p:pic>
      <p:pic>
        <p:nvPicPr>
          <p:cNvPr id="57" name="Image 56" descr="Une image contenant texte, Police, capture d’écran, Graphique&#10;&#10;Description générée automatiquement">
            <a:extLst>
              <a:ext uri="{FF2B5EF4-FFF2-40B4-BE49-F238E27FC236}">
                <a16:creationId xmlns:a16="http://schemas.microsoft.com/office/drawing/2014/main" id="{E7C215A5-1164-FA96-3AAD-EE77B3A33BD7}"/>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3900177" y="5708057"/>
            <a:ext cx="492490" cy="237011"/>
          </a:xfrm>
          <a:prstGeom prst="rect">
            <a:avLst/>
          </a:prstGeom>
        </p:spPr>
      </p:pic>
      <p:pic>
        <p:nvPicPr>
          <p:cNvPr id="60" name="Image 59" descr="Une image contenant drapeau, étoile, symbole, bleu&#10;&#10;Description générée automatiquement">
            <a:extLst>
              <a:ext uri="{FF2B5EF4-FFF2-40B4-BE49-F238E27FC236}">
                <a16:creationId xmlns:a16="http://schemas.microsoft.com/office/drawing/2014/main" id="{C9DC2021-A12C-9C18-D338-1470BBD36F72}"/>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97263" y="5111985"/>
            <a:ext cx="483444" cy="322296"/>
          </a:xfrm>
          <a:prstGeom prst="rect">
            <a:avLst/>
          </a:prstGeom>
        </p:spPr>
      </p:pic>
      <p:pic>
        <p:nvPicPr>
          <p:cNvPr id="61" name="Image 60" descr="Une image contenant Graphique, graphisme, conception&#10;&#10;Description générée automatiquement">
            <a:extLst>
              <a:ext uri="{FF2B5EF4-FFF2-40B4-BE49-F238E27FC236}">
                <a16:creationId xmlns:a16="http://schemas.microsoft.com/office/drawing/2014/main" id="{EE214C22-14A8-72CB-D494-001ED5A770FB}"/>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300253" y="5930767"/>
            <a:ext cx="402501" cy="190070"/>
          </a:xfrm>
          <a:prstGeom prst="rect">
            <a:avLst/>
          </a:prstGeom>
        </p:spPr>
      </p:pic>
      <p:pic>
        <p:nvPicPr>
          <p:cNvPr id="63" name="Image 62" descr="Une image contenant Police, texte, Graphique, graphisme&#10;&#10;Description générée automatiquement">
            <a:extLst>
              <a:ext uri="{FF2B5EF4-FFF2-40B4-BE49-F238E27FC236}">
                <a16:creationId xmlns:a16="http://schemas.microsoft.com/office/drawing/2014/main" id="{F7A65C19-67D3-CB0F-75EF-2C736B0A9165}"/>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2226179" y="5825932"/>
            <a:ext cx="234845" cy="346005"/>
          </a:xfrm>
          <a:prstGeom prst="rect">
            <a:avLst/>
          </a:prstGeom>
        </p:spPr>
      </p:pic>
      <p:grpSp>
        <p:nvGrpSpPr>
          <p:cNvPr id="67" name="Groupe 66">
            <a:extLst>
              <a:ext uri="{FF2B5EF4-FFF2-40B4-BE49-F238E27FC236}">
                <a16:creationId xmlns:a16="http://schemas.microsoft.com/office/drawing/2014/main" id="{FB9C4455-1574-C680-9C23-C5461CCF1DBD}"/>
              </a:ext>
            </a:extLst>
          </p:cNvPr>
          <p:cNvGrpSpPr/>
          <p:nvPr/>
        </p:nvGrpSpPr>
        <p:grpSpPr>
          <a:xfrm>
            <a:off x="4832469" y="2315832"/>
            <a:ext cx="776509" cy="747559"/>
            <a:chOff x="4966306" y="2530872"/>
            <a:chExt cx="776509" cy="747559"/>
          </a:xfrm>
        </p:grpSpPr>
        <p:sp>
          <p:nvSpPr>
            <p:cNvPr id="65" name="Organigramme : Connecteur 35">
              <a:extLst>
                <a:ext uri="{FF2B5EF4-FFF2-40B4-BE49-F238E27FC236}">
                  <a16:creationId xmlns:a16="http://schemas.microsoft.com/office/drawing/2014/main" id="{05638F9E-9090-9B63-1B5E-D2FFAE048DB2}"/>
                </a:ext>
              </a:extLst>
            </p:cNvPr>
            <p:cNvSpPr/>
            <p:nvPr/>
          </p:nvSpPr>
          <p:spPr>
            <a:xfrm>
              <a:off x="4966306" y="2530872"/>
              <a:ext cx="776509" cy="747559"/>
            </a:xfrm>
            <a:prstGeom prst="flowChartConnector">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6" name="Image 65">
              <a:extLst>
                <a:ext uri="{FF2B5EF4-FFF2-40B4-BE49-F238E27FC236}">
                  <a16:creationId xmlns:a16="http://schemas.microsoft.com/office/drawing/2014/main" id="{5AB38952-1C40-EF1A-656E-F58066A02F47}"/>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a:ext>
              </a:extLst>
            </a:blip>
            <a:stretch>
              <a:fillRect/>
            </a:stretch>
          </p:blipFill>
          <p:spPr>
            <a:xfrm>
              <a:off x="5072533" y="2780390"/>
              <a:ext cx="600739" cy="241571"/>
            </a:xfrm>
            <a:prstGeom prst="rect">
              <a:avLst/>
            </a:prstGeom>
          </p:spPr>
        </p:pic>
      </p:grpSp>
      <p:pic>
        <p:nvPicPr>
          <p:cNvPr id="68" name="Image 67" descr="Une image contenant capture d’écran, étoile&#10;&#10;Description générée automatiquement">
            <a:extLst>
              <a:ext uri="{FF2B5EF4-FFF2-40B4-BE49-F238E27FC236}">
                <a16:creationId xmlns:a16="http://schemas.microsoft.com/office/drawing/2014/main" id="{5373A377-F0B2-34F5-DC0E-61C73F96E52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919359" y="2358291"/>
            <a:ext cx="1389394" cy="360616"/>
          </a:xfrm>
          <a:prstGeom prst="rect">
            <a:avLst/>
          </a:prstGeom>
        </p:spPr>
      </p:pic>
      <p:pic>
        <p:nvPicPr>
          <p:cNvPr id="70" name="Image 69" descr="Une image contenant Graphique, graphisme, Police, Caractère coloré&#10;&#10;Description générée automatiquement">
            <a:extLst>
              <a:ext uri="{FF2B5EF4-FFF2-40B4-BE49-F238E27FC236}">
                <a16:creationId xmlns:a16="http://schemas.microsoft.com/office/drawing/2014/main" id="{9453E579-ABD8-1658-C00C-5C966666CCA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881579" y="2426063"/>
            <a:ext cx="733920" cy="560761"/>
          </a:xfrm>
          <a:prstGeom prst="rect">
            <a:avLst/>
          </a:prstGeom>
        </p:spPr>
      </p:pic>
      <p:pic>
        <p:nvPicPr>
          <p:cNvPr id="71" name="Image 70" descr="Une image contenant Police, Graphique, logo, graphisme&#10;&#10;Description générée automatiquement">
            <a:extLst>
              <a:ext uri="{FF2B5EF4-FFF2-40B4-BE49-F238E27FC236}">
                <a16:creationId xmlns:a16="http://schemas.microsoft.com/office/drawing/2014/main" id="{ACE5728F-D3F5-2F69-C26D-1E0EA98ECCD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931997" y="3524567"/>
            <a:ext cx="943574" cy="243442"/>
          </a:xfrm>
          <a:prstGeom prst="rect">
            <a:avLst/>
          </a:prstGeom>
        </p:spPr>
      </p:pic>
      <p:pic>
        <p:nvPicPr>
          <p:cNvPr id="77" name="Image 76" descr="Une image contenant Graphique, capture d’écran, graphisme, Police&#10;&#10;Description générée automatiquement">
            <a:extLst>
              <a:ext uri="{FF2B5EF4-FFF2-40B4-BE49-F238E27FC236}">
                <a16:creationId xmlns:a16="http://schemas.microsoft.com/office/drawing/2014/main" id="{CD85B7FC-3018-2976-DE54-9820B8D3943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153441" y="3683145"/>
            <a:ext cx="1149827" cy="646777"/>
          </a:xfrm>
          <a:prstGeom prst="rect">
            <a:avLst/>
          </a:prstGeom>
        </p:spPr>
      </p:pic>
      <p:pic>
        <p:nvPicPr>
          <p:cNvPr id="78" name="Image 77" descr="Une image contenant capture d’écran, Graphique, conception&#10;&#10;Description générée automatiquement">
            <a:extLst>
              <a:ext uri="{FF2B5EF4-FFF2-40B4-BE49-F238E27FC236}">
                <a16:creationId xmlns:a16="http://schemas.microsoft.com/office/drawing/2014/main" id="{F85B9554-9F9D-4A6A-BE70-DA11E3E6C6C9}"/>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1133268" y="3665139"/>
            <a:ext cx="888175" cy="888175"/>
          </a:xfrm>
          <a:prstGeom prst="rect">
            <a:avLst/>
          </a:prstGeom>
        </p:spPr>
      </p:pic>
      <p:pic>
        <p:nvPicPr>
          <p:cNvPr id="79" name="Image 78" descr="Une image contenant capture d’écran, Graphique, conception&#10;&#10;Description générée automatiquement">
            <a:extLst>
              <a:ext uri="{FF2B5EF4-FFF2-40B4-BE49-F238E27FC236}">
                <a16:creationId xmlns:a16="http://schemas.microsoft.com/office/drawing/2014/main" id="{BAF5CC0B-5B1C-7EAA-A5A8-EF593E1569BB}"/>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9540668" y="3588939"/>
            <a:ext cx="888175" cy="888175"/>
          </a:xfrm>
          <a:prstGeom prst="rect">
            <a:avLst/>
          </a:prstGeom>
        </p:spPr>
      </p:pic>
      <p:pic>
        <p:nvPicPr>
          <p:cNvPr id="81" name="Image 80" descr="Une image contenant Police, Graphique, logo, texte&#10;&#10;Description générée automatiquement">
            <a:extLst>
              <a:ext uri="{FF2B5EF4-FFF2-40B4-BE49-F238E27FC236}">
                <a16:creationId xmlns:a16="http://schemas.microsoft.com/office/drawing/2014/main" id="{4E782333-3ACC-1BCF-C0FD-E17FA424E18E}"/>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10825383" y="3656588"/>
            <a:ext cx="744707" cy="353736"/>
          </a:xfrm>
          <a:prstGeom prst="rect">
            <a:avLst/>
          </a:prstGeom>
        </p:spPr>
      </p:pic>
      <p:pic>
        <p:nvPicPr>
          <p:cNvPr id="84" name="Image 83" descr="Une image contenant cercle, logo, écouteur, conception&#10;&#10;Description générée automatiquement">
            <a:extLst>
              <a:ext uri="{FF2B5EF4-FFF2-40B4-BE49-F238E27FC236}">
                <a16:creationId xmlns:a16="http://schemas.microsoft.com/office/drawing/2014/main" id="{DF3C71BB-D084-2C02-2C28-2704536AA07F}"/>
              </a:ext>
            </a:extLst>
          </p:cNvPr>
          <p:cNvPicPr>
            <a:picLocks noChangeAspect="1"/>
          </p:cNvPicPr>
          <p:nvPr/>
        </p:nvPicPr>
        <p:blipFill rotWithShape="1">
          <a:blip r:embed="rId20" cstate="screen">
            <a:extLst>
              <a:ext uri="{28A0092B-C50C-407E-A947-70E740481C1C}">
                <a14:useLocalDpi xmlns:a14="http://schemas.microsoft.com/office/drawing/2010/main"/>
              </a:ext>
            </a:extLst>
          </a:blip>
          <a:srcRect/>
          <a:stretch/>
        </p:blipFill>
        <p:spPr>
          <a:xfrm>
            <a:off x="7298507" y="4662219"/>
            <a:ext cx="729024" cy="272809"/>
          </a:xfrm>
          <a:prstGeom prst="rect">
            <a:avLst/>
          </a:prstGeom>
        </p:spPr>
      </p:pic>
      <p:pic>
        <p:nvPicPr>
          <p:cNvPr id="85" name="Image 84" descr="Une image contenant Graphique, logo, Police, capture d’écran&#10;&#10;Description générée automatiquement">
            <a:extLst>
              <a:ext uri="{FF2B5EF4-FFF2-40B4-BE49-F238E27FC236}">
                <a16:creationId xmlns:a16="http://schemas.microsoft.com/office/drawing/2014/main" id="{39CD6223-7341-978F-3761-E05896413042}"/>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10302498" y="4798950"/>
            <a:ext cx="405266" cy="212765"/>
          </a:xfrm>
          <a:prstGeom prst="rect">
            <a:avLst/>
          </a:prstGeom>
        </p:spPr>
      </p:pic>
      <p:pic>
        <p:nvPicPr>
          <p:cNvPr id="87" name="Image 86" descr="Une image contenant texte, capture d’écran, Graphique, Police&#10;&#10;Description générée automatiquement">
            <a:extLst>
              <a:ext uri="{FF2B5EF4-FFF2-40B4-BE49-F238E27FC236}">
                <a16:creationId xmlns:a16="http://schemas.microsoft.com/office/drawing/2014/main" id="{F3691143-6678-DBD4-2BD7-FED4DE51F213}"/>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9380167" y="4952070"/>
            <a:ext cx="422534" cy="360337"/>
          </a:xfrm>
          <a:prstGeom prst="rect">
            <a:avLst/>
          </a:prstGeom>
        </p:spPr>
      </p:pic>
      <p:pic>
        <p:nvPicPr>
          <p:cNvPr id="89" name="Image 88" descr="Une image contenant Graphique, Police, logo, graphisme&#10;&#10;Description générée automatiquement">
            <a:extLst>
              <a:ext uri="{FF2B5EF4-FFF2-40B4-BE49-F238E27FC236}">
                <a16:creationId xmlns:a16="http://schemas.microsoft.com/office/drawing/2014/main" id="{CF3D1727-B7E3-B418-3385-96F658997734}"/>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8760474" y="5771497"/>
            <a:ext cx="463075" cy="155902"/>
          </a:xfrm>
          <a:prstGeom prst="rect">
            <a:avLst/>
          </a:prstGeom>
        </p:spPr>
      </p:pic>
      <p:pic>
        <p:nvPicPr>
          <p:cNvPr id="91" name="Image 90" descr="Une image contenant Caractère coloré, carré, capture d’écran, pixel&#10;&#10;Description générée automatiquement">
            <a:extLst>
              <a:ext uri="{FF2B5EF4-FFF2-40B4-BE49-F238E27FC236}">
                <a16:creationId xmlns:a16="http://schemas.microsoft.com/office/drawing/2014/main" id="{436585C0-DBB0-4570-CB1F-8BAFD7B1DCBD}"/>
              </a:ext>
            </a:extLst>
          </p:cNvPr>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9951209" y="5588162"/>
            <a:ext cx="475238" cy="261286"/>
          </a:xfrm>
          <a:prstGeom prst="rect">
            <a:avLst/>
          </a:prstGeom>
        </p:spPr>
      </p:pic>
      <p:pic>
        <p:nvPicPr>
          <p:cNvPr id="93" name="Image 92">
            <a:extLst>
              <a:ext uri="{FF2B5EF4-FFF2-40B4-BE49-F238E27FC236}">
                <a16:creationId xmlns:a16="http://schemas.microsoft.com/office/drawing/2014/main" id="{DC9D29B9-74BD-88B2-91E0-F9BB5F705DF0}"/>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10756758" y="5472778"/>
            <a:ext cx="433114" cy="177735"/>
          </a:xfrm>
          <a:prstGeom prst="rect">
            <a:avLst/>
          </a:prstGeom>
        </p:spPr>
      </p:pic>
      <p:pic>
        <p:nvPicPr>
          <p:cNvPr id="96" name="Image 95" descr="Une image contenant texte, Police, Graphique, affiche&#10;&#10;Description générée automatiquement">
            <a:extLst>
              <a:ext uri="{FF2B5EF4-FFF2-40B4-BE49-F238E27FC236}">
                <a16:creationId xmlns:a16="http://schemas.microsoft.com/office/drawing/2014/main" id="{E3C165D5-6B02-AC95-DA6A-2F3028D4513F}"/>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7749190" y="5521085"/>
            <a:ext cx="351642" cy="279245"/>
          </a:xfrm>
          <a:prstGeom prst="rect">
            <a:avLst/>
          </a:prstGeom>
        </p:spPr>
      </p:pic>
      <p:pic>
        <p:nvPicPr>
          <p:cNvPr id="97" name="Image 96">
            <a:extLst>
              <a:ext uri="{FF2B5EF4-FFF2-40B4-BE49-F238E27FC236}">
                <a16:creationId xmlns:a16="http://schemas.microsoft.com/office/drawing/2014/main" id="{AE8FDB1B-EC95-9554-78F9-96E666CB9CFD}"/>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11032473" y="4518772"/>
            <a:ext cx="415435" cy="328194"/>
          </a:xfrm>
          <a:prstGeom prst="rect">
            <a:avLst/>
          </a:prstGeom>
        </p:spPr>
      </p:pic>
    </p:spTree>
    <p:extLst>
      <p:ext uri="{BB962C8B-B14F-4D97-AF65-F5344CB8AC3E}">
        <p14:creationId xmlns:p14="http://schemas.microsoft.com/office/powerpoint/2010/main" val="36520136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Larme 56">
            <a:extLst>
              <a:ext uri="{FF2B5EF4-FFF2-40B4-BE49-F238E27FC236}">
                <a16:creationId xmlns:a16="http://schemas.microsoft.com/office/drawing/2014/main" id="{1DADF133-A11F-1E34-B63D-651E819E4031}"/>
              </a:ext>
            </a:extLst>
          </p:cNvPr>
          <p:cNvSpPr/>
          <p:nvPr/>
        </p:nvSpPr>
        <p:spPr>
          <a:xfrm rot="10800000">
            <a:off x="-13672" y="960305"/>
            <a:ext cx="3414610" cy="3414610"/>
          </a:xfrm>
          <a:prstGeom prst="teardrop">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Espace réservé du texte 20">
            <a:extLst>
              <a:ext uri="{FF2B5EF4-FFF2-40B4-BE49-F238E27FC236}">
                <a16:creationId xmlns:a16="http://schemas.microsoft.com/office/drawing/2014/main" id="{5F243EDB-3336-2BB3-5FBB-8849169266FD}"/>
              </a:ext>
            </a:extLst>
          </p:cNvPr>
          <p:cNvSpPr>
            <a:spLocks noGrp="1"/>
          </p:cNvSpPr>
          <p:nvPr>
            <p:ph type="body" sz="quarter" idx="10"/>
          </p:nvPr>
        </p:nvSpPr>
        <p:spPr/>
        <p:txBody>
          <a:bodyPr/>
          <a:lstStyle/>
          <a:p>
            <a:r>
              <a:rPr lang="fr-FR">
                <a:solidFill>
                  <a:srgbClr val="E5430D"/>
                </a:solidFill>
              </a:rPr>
              <a:t>Présentation </a:t>
            </a:r>
            <a:r>
              <a:rPr lang="fr-FR" err="1">
                <a:solidFill>
                  <a:srgbClr val="E5430D"/>
                </a:solidFill>
              </a:rPr>
              <a:t>Aubay</a:t>
            </a:r>
            <a:endParaRPr lang="fr-FR">
              <a:solidFill>
                <a:srgbClr val="E5430D"/>
              </a:solidFill>
            </a:endParaRPr>
          </a:p>
        </p:txBody>
      </p:sp>
      <p:sp>
        <p:nvSpPr>
          <p:cNvPr id="22" name="Espace réservé du texte 21">
            <a:extLst>
              <a:ext uri="{FF2B5EF4-FFF2-40B4-BE49-F238E27FC236}">
                <a16:creationId xmlns:a16="http://schemas.microsoft.com/office/drawing/2014/main" id="{39586F45-44D1-25D7-6B9F-BEBD22ED1877}"/>
              </a:ext>
            </a:extLst>
          </p:cNvPr>
          <p:cNvSpPr>
            <a:spLocks noGrp="1"/>
          </p:cNvSpPr>
          <p:nvPr>
            <p:ph type="body" sz="quarter" idx="11"/>
          </p:nvPr>
        </p:nvSpPr>
        <p:spPr/>
        <p:txBody>
          <a:bodyPr/>
          <a:lstStyle/>
          <a:p>
            <a:r>
              <a:rPr lang="fr-FR" b="1">
                <a:solidFill>
                  <a:schemeClr val="tx1">
                    <a:lumMod val="75000"/>
                    <a:lumOff val="25000"/>
                  </a:schemeClr>
                </a:solidFill>
              </a:rPr>
              <a:t>Qui sommes-nous ?</a:t>
            </a:r>
          </a:p>
        </p:txBody>
      </p:sp>
      <p:pic>
        <p:nvPicPr>
          <p:cNvPr id="23" name="Graphique 22">
            <a:extLst>
              <a:ext uri="{FF2B5EF4-FFF2-40B4-BE49-F238E27FC236}">
                <a16:creationId xmlns:a16="http://schemas.microsoft.com/office/drawing/2014/main" id="{F76CA81D-7CDF-FFCD-B3F6-547874F569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94666" y="1592217"/>
            <a:ext cx="723900" cy="495300"/>
          </a:xfrm>
          <a:prstGeom prst="rect">
            <a:avLst/>
          </a:prstGeom>
        </p:spPr>
      </p:pic>
      <p:sp>
        <p:nvSpPr>
          <p:cNvPr id="24" name="object 3">
            <a:extLst>
              <a:ext uri="{FF2B5EF4-FFF2-40B4-BE49-F238E27FC236}">
                <a16:creationId xmlns:a16="http://schemas.microsoft.com/office/drawing/2014/main" id="{7C221760-B9C2-CDE7-07B5-9992A3B9D946}"/>
              </a:ext>
            </a:extLst>
          </p:cNvPr>
          <p:cNvSpPr txBox="1"/>
          <p:nvPr/>
        </p:nvSpPr>
        <p:spPr>
          <a:xfrm>
            <a:off x="774538" y="2146565"/>
            <a:ext cx="1564155" cy="259045"/>
          </a:xfrm>
          <a:prstGeom prst="rect">
            <a:avLst/>
          </a:prstGeom>
        </p:spPr>
        <p:txBody>
          <a:bodyPr vert="horz" wrap="square" lIns="0" tIns="12700" rIns="0" bIns="0" rtlCol="0">
            <a:spAutoFit/>
          </a:bodyPr>
          <a:lstStyle/>
          <a:p>
            <a:pPr algn="ctr">
              <a:lnSpc>
                <a:spcPct val="100000"/>
              </a:lnSpc>
            </a:pPr>
            <a:r>
              <a:rPr lang="fr-FR" sz="1600" b="1" spc="10">
                <a:solidFill>
                  <a:srgbClr val="F5A243"/>
                </a:solidFill>
                <a:latin typeface="Arial" panose="020B0604020202020204" pitchFamily="34" charset="0"/>
                <a:cs typeface="Arial" panose="020B0604020202020204" pitchFamily="34" charset="0"/>
              </a:rPr>
              <a:t>2934</a:t>
            </a:r>
            <a:r>
              <a:rPr lang="fr-FR" sz="1100" b="1" spc="10">
                <a:solidFill>
                  <a:srgbClr val="F5A243"/>
                </a:solidFill>
                <a:latin typeface="Arial" panose="020B0604020202020204" pitchFamily="34" charset="0"/>
                <a:cs typeface="Arial" panose="020B0604020202020204" pitchFamily="34" charset="0"/>
              </a:rPr>
              <a:t> </a:t>
            </a:r>
            <a:r>
              <a:rPr lang="fr-FR" sz="1100" spc="-10">
                <a:solidFill>
                  <a:srgbClr val="F5A243"/>
                </a:solidFill>
                <a:latin typeface="Arial" panose="020B0604020202020204" pitchFamily="34" charset="0"/>
                <a:cs typeface="Arial" panose="020B0604020202020204" pitchFamily="34" charset="0"/>
              </a:rPr>
              <a:t>collaborateurs</a:t>
            </a:r>
            <a:endParaRPr lang="fr-FR" sz="1100">
              <a:solidFill>
                <a:srgbClr val="F5A243"/>
              </a:solidFill>
              <a:latin typeface="Arial" panose="020B0604020202020204" pitchFamily="34" charset="0"/>
              <a:cs typeface="Arial" panose="020B0604020202020204" pitchFamily="34" charset="0"/>
            </a:endParaRPr>
          </a:p>
        </p:txBody>
      </p:sp>
      <p:sp>
        <p:nvSpPr>
          <p:cNvPr id="28" name="Rectangle: Rounded Corners 38">
            <a:extLst>
              <a:ext uri="{FF2B5EF4-FFF2-40B4-BE49-F238E27FC236}">
                <a16:creationId xmlns:a16="http://schemas.microsoft.com/office/drawing/2014/main" id="{B64A52BF-F639-7E10-D9E8-46AB0F622A01}"/>
              </a:ext>
            </a:extLst>
          </p:cNvPr>
          <p:cNvSpPr/>
          <p:nvPr/>
        </p:nvSpPr>
        <p:spPr>
          <a:xfrm>
            <a:off x="1219429" y="1268994"/>
            <a:ext cx="819566" cy="189489"/>
          </a:xfrm>
          <a:prstGeom prst="roundRect">
            <a:avLst>
              <a:gd name="adj" fmla="val 50000"/>
            </a:avLst>
          </a:prstGeom>
          <a:solidFill>
            <a:schemeClr val="bg1"/>
          </a:solidFill>
          <a:ln>
            <a:solidFill>
              <a:srgbClr val="F5A2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France</a:t>
            </a:r>
          </a:p>
        </p:txBody>
      </p:sp>
      <p:sp>
        <p:nvSpPr>
          <p:cNvPr id="34" name="object 27">
            <a:extLst>
              <a:ext uri="{FF2B5EF4-FFF2-40B4-BE49-F238E27FC236}">
                <a16:creationId xmlns:a16="http://schemas.microsoft.com/office/drawing/2014/main" id="{0BC84C3A-812D-6003-E365-7225F878BF18}"/>
              </a:ext>
            </a:extLst>
          </p:cNvPr>
          <p:cNvSpPr txBox="1"/>
          <p:nvPr/>
        </p:nvSpPr>
        <p:spPr>
          <a:xfrm>
            <a:off x="1841984" y="2524605"/>
            <a:ext cx="716915" cy="384810"/>
          </a:xfrm>
          <a:prstGeom prst="rect">
            <a:avLst/>
          </a:prstGeom>
        </p:spPr>
        <p:txBody>
          <a:bodyPr vert="horz" wrap="square" lIns="0" tIns="51435" rIns="0" bIns="0" rtlCol="0">
            <a:spAutoFit/>
          </a:bodyPr>
          <a:lstStyle/>
          <a:p>
            <a:pPr algn="ctr">
              <a:lnSpc>
                <a:spcPct val="100000"/>
              </a:lnSpc>
              <a:spcBef>
                <a:spcPts val="405"/>
              </a:spcBef>
            </a:pPr>
            <a:r>
              <a:rPr lang="fr-FR" sz="700" b="1" spc="-10">
                <a:solidFill>
                  <a:srgbClr val="F5A243"/>
                </a:solidFill>
                <a:cs typeface="Gotham"/>
              </a:rPr>
              <a:t>Bordeaux</a:t>
            </a:r>
            <a:endParaRPr lang="fr-FR" sz="700">
              <a:solidFill>
                <a:srgbClr val="F5A243"/>
              </a:solidFill>
              <a:cs typeface="Gotham"/>
            </a:endParaRPr>
          </a:p>
          <a:p>
            <a:pPr marL="12700" marR="5080" algn="ctr">
              <a:lnSpc>
                <a:spcPts val="700"/>
              </a:lnSpc>
              <a:spcBef>
                <a:spcPts val="300"/>
              </a:spcBef>
            </a:pPr>
            <a:r>
              <a:rPr lang="fr-FR" sz="600">
                <a:solidFill>
                  <a:srgbClr val="6D6E71"/>
                </a:solidFill>
                <a:cs typeface="Gotham Book"/>
              </a:rPr>
              <a:t>71</a:t>
            </a:r>
            <a:r>
              <a:rPr lang="fr-FR" sz="600" spc="-5">
                <a:solidFill>
                  <a:srgbClr val="6D6E71"/>
                </a:solidFill>
                <a:cs typeface="Gotham Book"/>
              </a:rPr>
              <a:t> </a:t>
            </a:r>
            <a:r>
              <a:rPr lang="fr-FR" sz="600">
                <a:solidFill>
                  <a:srgbClr val="6D6E71"/>
                </a:solidFill>
                <a:cs typeface="Gotham Book"/>
              </a:rPr>
              <a:t>rue carle</a:t>
            </a:r>
            <a:r>
              <a:rPr lang="fr-FR" sz="600" spc="-5">
                <a:solidFill>
                  <a:srgbClr val="6D6E71"/>
                </a:solidFill>
                <a:cs typeface="Gotham Book"/>
              </a:rPr>
              <a:t> </a:t>
            </a:r>
            <a:r>
              <a:rPr lang="fr-FR" sz="600" spc="-10" err="1">
                <a:solidFill>
                  <a:srgbClr val="6D6E71"/>
                </a:solidFill>
                <a:cs typeface="Gotham Book"/>
              </a:rPr>
              <a:t>vernet</a:t>
            </a:r>
            <a:r>
              <a:rPr lang="fr-FR" sz="600" spc="500">
                <a:solidFill>
                  <a:srgbClr val="6D6E71"/>
                </a:solidFill>
                <a:cs typeface="Gotham Book"/>
              </a:rPr>
              <a:t> </a:t>
            </a:r>
            <a:r>
              <a:rPr lang="fr-FR" sz="600">
                <a:solidFill>
                  <a:srgbClr val="6D6E71"/>
                </a:solidFill>
                <a:cs typeface="Gotham Book"/>
              </a:rPr>
              <a:t>33800</a:t>
            </a:r>
            <a:r>
              <a:rPr lang="fr-FR" sz="600" spc="15">
                <a:solidFill>
                  <a:srgbClr val="6D6E71"/>
                </a:solidFill>
                <a:cs typeface="Gotham Book"/>
              </a:rPr>
              <a:t> </a:t>
            </a:r>
            <a:r>
              <a:rPr lang="fr-FR" sz="600" spc="-10">
                <a:solidFill>
                  <a:srgbClr val="6D6E71"/>
                </a:solidFill>
                <a:cs typeface="Gotham Book"/>
              </a:rPr>
              <a:t>Bordeaux</a:t>
            </a:r>
            <a:endParaRPr lang="fr-FR" sz="600">
              <a:cs typeface="Gotham Book"/>
            </a:endParaRPr>
          </a:p>
        </p:txBody>
      </p:sp>
      <p:sp>
        <p:nvSpPr>
          <p:cNvPr id="36" name="object 28">
            <a:extLst>
              <a:ext uri="{FF2B5EF4-FFF2-40B4-BE49-F238E27FC236}">
                <a16:creationId xmlns:a16="http://schemas.microsoft.com/office/drawing/2014/main" id="{30864156-0C17-A18D-7D9F-CBD46470F1EA}"/>
              </a:ext>
            </a:extLst>
          </p:cNvPr>
          <p:cNvSpPr txBox="1"/>
          <p:nvPr/>
        </p:nvSpPr>
        <p:spPr>
          <a:xfrm>
            <a:off x="733736" y="3281467"/>
            <a:ext cx="842010" cy="384810"/>
          </a:xfrm>
          <a:prstGeom prst="rect">
            <a:avLst/>
          </a:prstGeom>
        </p:spPr>
        <p:txBody>
          <a:bodyPr vert="horz" wrap="square" lIns="0" tIns="51435" rIns="0" bIns="0" rtlCol="0">
            <a:spAutoFit/>
          </a:bodyPr>
          <a:lstStyle/>
          <a:p>
            <a:pPr marL="22225" algn="ctr">
              <a:lnSpc>
                <a:spcPct val="100000"/>
              </a:lnSpc>
              <a:spcBef>
                <a:spcPts val="405"/>
              </a:spcBef>
            </a:pPr>
            <a:r>
              <a:rPr lang="fr-FR" sz="700" b="1" spc="-20">
                <a:solidFill>
                  <a:srgbClr val="F5A243"/>
                </a:solidFill>
                <a:cs typeface="Gotham"/>
              </a:rPr>
              <a:t>Lyon</a:t>
            </a:r>
            <a:endParaRPr lang="fr-FR" sz="700">
              <a:solidFill>
                <a:srgbClr val="F5A243"/>
              </a:solidFill>
              <a:cs typeface="Gotham"/>
            </a:endParaRPr>
          </a:p>
          <a:p>
            <a:pPr algn="ctr">
              <a:lnSpc>
                <a:spcPts val="710"/>
              </a:lnSpc>
              <a:spcBef>
                <a:spcPts val="260"/>
              </a:spcBef>
            </a:pPr>
            <a:r>
              <a:rPr lang="fr-FR" sz="600">
                <a:solidFill>
                  <a:srgbClr val="6D6E71"/>
                </a:solidFill>
                <a:cs typeface="Gotham Book"/>
              </a:rPr>
              <a:t>3 Cours </a:t>
            </a:r>
            <a:r>
              <a:rPr lang="fr-FR" sz="600" spc="-10">
                <a:solidFill>
                  <a:srgbClr val="6D6E71"/>
                </a:solidFill>
                <a:cs typeface="Gotham Book"/>
              </a:rPr>
              <a:t>Charlemagne</a:t>
            </a:r>
            <a:endParaRPr lang="fr-FR" sz="600">
              <a:cs typeface="Gotham Book"/>
            </a:endParaRPr>
          </a:p>
          <a:p>
            <a:pPr marL="22225" algn="ctr">
              <a:lnSpc>
                <a:spcPts val="710"/>
              </a:lnSpc>
            </a:pPr>
            <a:r>
              <a:rPr lang="fr-FR" sz="600">
                <a:solidFill>
                  <a:srgbClr val="6D6E71"/>
                </a:solidFill>
                <a:cs typeface="Gotham Book"/>
              </a:rPr>
              <a:t>69002 </a:t>
            </a:r>
            <a:r>
              <a:rPr lang="fr-FR" sz="600" spc="-20">
                <a:solidFill>
                  <a:srgbClr val="6D6E71"/>
                </a:solidFill>
                <a:cs typeface="Gotham Book"/>
              </a:rPr>
              <a:t>LYON</a:t>
            </a:r>
            <a:endParaRPr lang="fr-FR" sz="600">
              <a:cs typeface="Gotham Book"/>
            </a:endParaRPr>
          </a:p>
        </p:txBody>
      </p:sp>
      <p:sp>
        <p:nvSpPr>
          <p:cNvPr id="30" name="object 27">
            <a:extLst>
              <a:ext uri="{FF2B5EF4-FFF2-40B4-BE49-F238E27FC236}">
                <a16:creationId xmlns:a16="http://schemas.microsoft.com/office/drawing/2014/main" id="{175CB0A7-6A73-F49E-6334-DD485E010514}"/>
              </a:ext>
            </a:extLst>
          </p:cNvPr>
          <p:cNvSpPr txBox="1"/>
          <p:nvPr/>
        </p:nvSpPr>
        <p:spPr>
          <a:xfrm>
            <a:off x="686733" y="2643906"/>
            <a:ext cx="942479" cy="600805"/>
          </a:xfrm>
          <a:prstGeom prst="rect">
            <a:avLst/>
          </a:prstGeom>
        </p:spPr>
        <p:txBody>
          <a:bodyPr vert="horz" wrap="square" lIns="0" tIns="51435" rIns="0" bIns="0" rtlCol="0">
            <a:spAutoFit/>
          </a:bodyPr>
          <a:lstStyle/>
          <a:p>
            <a:pPr algn="ctr">
              <a:lnSpc>
                <a:spcPct val="100000"/>
              </a:lnSpc>
            </a:pPr>
            <a:r>
              <a:rPr lang="fr-FR" sz="600" spc="-10">
                <a:solidFill>
                  <a:srgbClr val="6D6E71"/>
                </a:solidFill>
                <a:cs typeface="Gotham Book"/>
              </a:rPr>
              <a:t>13, rue Louis Pasteur </a:t>
            </a:r>
          </a:p>
          <a:p>
            <a:pPr algn="ctr">
              <a:lnSpc>
                <a:spcPct val="100000"/>
              </a:lnSpc>
            </a:pPr>
            <a:r>
              <a:rPr lang="fr-FR" sz="600" spc="-10">
                <a:solidFill>
                  <a:srgbClr val="6D6E71"/>
                </a:solidFill>
                <a:cs typeface="Gotham Book"/>
              </a:rPr>
              <a:t>159, rue de Silly</a:t>
            </a:r>
            <a:br>
              <a:rPr lang="fr-FR" sz="600" spc="-10">
                <a:solidFill>
                  <a:srgbClr val="6D6E71"/>
                </a:solidFill>
                <a:cs typeface="Gotham Book"/>
              </a:rPr>
            </a:br>
            <a:r>
              <a:rPr lang="fr-FR" sz="600" spc="-10">
                <a:solidFill>
                  <a:srgbClr val="6D6E71"/>
                </a:solidFill>
                <a:cs typeface="Gotham Book"/>
              </a:rPr>
              <a:t>92100</a:t>
            </a:r>
            <a:r>
              <a:rPr lang="fr-FR" sz="600" spc="-55">
                <a:solidFill>
                  <a:srgbClr val="6D6E71"/>
                </a:solidFill>
                <a:cs typeface="Gotham Book"/>
              </a:rPr>
              <a:t> </a:t>
            </a:r>
            <a:r>
              <a:rPr lang="fr-FR" sz="600" spc="-10">
                <a:solidFill>
                  <a:srgbClr val="6D6E71"/>
                </a:solidFill>
                <a:cs typeface="Gotham Book"/>
              </a:rPr>
              <a:t>Boulogne</a:t>
            </a:r>
            <a:r>
              <a:rPr lang="fr-FR" sz="600" spc="500">
                <a:solidFill>
                  <a:srgbClr val="6D6E71"/>
                </a:solidFill>
                <a:cs typeface="Gotham Book"/>
              </a:rPr>
              <a:t> </a:t>
            </a:r>
            <a:r>
              <a:rPr lang="fr-FR" sz="600" spc="-10">
                <a:solidFill>
                  <a:srgbClr val="6D6E71"/>
                </a:solidFill>
                <a:cs typeface="Gotham Book"/>
              </a:rPr>
              <a:t>Billancourt</a:t>
            </a:r>
            <a:endParaRPr lang="fr-FR" sz="600">
              <a:cs typeface="Gotham Book"/>
            </a:endParaRPr>
          </a:p>
          <a:p>
            <a:pPr algn="ctr">
              <a:lnSpc>
                <a:spcPts val="680"/>
              </a:lnSpc>
            </a:pPr>
            <a:r>
              <a:rPr lang="fr-FR" sz="600">
                <a:solidFill>
                  <a:srgbClr val="6D6E71"/>
                </a:solidFill>
                <a:cs typeface="Gotham Book"/>
              </a:rPr>
              <a:t>+33</a:t>
            </a:r>
            <a:r>
              <a:rPr lang="fr-FR" sz="600" spc="-5">
                <a:solidFill>
                  <a:srgbClr val="6D6E71"/>
                </a:solidFill>
                <a:cs typeface="Gotham Book"/>
              </a:rPr>
              <a:t> </a:t>
            </a:r>
            <a:r>
              <a:rPr lang="fr-FR" sz="600">
                <a:solidFill>
                  <a:srgbClr val="6D6E71"/>
                </a:solidFill>
                <a:cs typeface="Gotham Book"/>
              </a:rPr>
              <a:t>(0)1 46 10</a:t>
            </a:r>
            <a:r>
              <a:rPr lang="fr-FR" sz="600" spc="-5">
                <a:solidFill>
                  <a:srgbClr val="6D6E71"/>
                </a:solidFill>
                <a:cs typeface="Gotham Book"/>
              </a:rPr>
              <a:t> </a:t>
            </a:r>
            <a:r>
              <a:rPr lang="fr-FR" sz="600">
                <a:solidFill>
                  <a:srgbClr val="6D6E71"/>
                </a:solidFill>
                <a:cs typeface="Gotham Book"/>
              </a:rPr>
              <a:t>67 </a:t>
            </a:r>
            <a:r>
              <a:rPr lang="fr-FR" sz="600" spc="-25">
                <a:solidFill>
                  <a:srgbClr val="6D6E71"/>
                </a:solidFill>
                <a:cs typeface="Gotham Book"/>
              </a:rPr>
              <a:t>67 </a:t>
            </a:r>
          </a:p>
          <a:p>
            <a:pPr algn="ctr">
              <a:lnSpc>
                <a:spcPts val="680"/>
              </a:lnSpc>
            </a:pPr>
            <a:r>
              <a:rPr lang="fr-FR" sz="600">
                <a:solidFill>
                  <a:srgbClr val="6D6E71"/>
                </a:solidFill>
                <a:cs typeface="Gotham Book"/>
              </a:rPr>
              <a:t>+33 (0)1 46 09 45 01</a:t>
            </a:r>
            <a:endParaRPr lang="fr-FR" sz="600">
              <a:cs typeface="Gotham Book"/>
            </a:endParaRPr>
          </a:p>
        </p:txBody>
      </p:sp>
      <p:sp>
        <p:nvSpPr>
          <p:cNvPr id="121" name="object 28">
            <a:extLst>
              <a:ext uri="{FF2B5EF4-FFF2-40B4-BE49-F238E27FC236}">
                <a16:creationId xmlns:a16="http://schemas.microsoft.com/office/drawing/2014/main" id="{FF2FE1DE-A179-479E-7836-A62875D87259}"/>
              </a:ext>
            </a:extLst>
          </p:cNvPr>
          <p:cNvSpPr txBox="1"/>
          <p:nvPr/>
        </p:nvSpPr>
        <p:spPr>
          <a:xfrm>
            <a:off x="1634791" y="3244235"/>
            <a:ext cx="1125995" cy="485389"/>
          </a:xfrm>
          <a:prstGeom prst="rect">
            <a:avLst/>
          </a:prstGeom>
        </p:spPr>
        <p:txBody>
          <a:bodyPr vert="horz" wrap="square" lIns="0" tIns="51435" rIns="0" bIns="0" rtlCol="0">
            <a:spAutoFit/>
          </a:bodyPr>
          <a:lstStyle/>
          <a:p>
            <a:pPr marL="22225" algn="ctr">
              <a:lnSpc>
                <a:spcPct val="100000"/>
              </a:lnSpc>
              <a:spcBef>
                <a:spcPts val="405"/>
              </a:spcBef>
            </a:pPr>
            <a:r>
              <a:rPr lang="fr-FR" sz="700" b="1" spc="-20">
                <a:solidFill>
                  <a:srgbClr val="F5A243"/>
                </a:solidFill>
                <a:cs typeface="Gotham"/>
              </a:rPr>
              <a:t>Nantes</a:t>
            </a:r>
            <a:endParaRPr lang="fr-FR" sz="700" b="1">
              <a:solidFill>
                <a:srgbClr val="F5A243"/>
              </a:solidFill>
              <a:cs typeface="Gotham"/>
            </a:endParaRPr>
          </a:p>
          <a:p>
            <a:pPr marL="22225" algn="ctr">
              <a:lnSpc>
                <a:spcPct val="100000"/>
              </a:lnSpc>
              <a:spcBef>
                <a:spcPts val="405"/>
              </a:spcBef>
            </a:pPr>
            <a:r>
              <a:rPr lang="fr-FR" sz="600" spc="-10">
                <a:solidFill>
                  <a:srgbClr val="6D6E71"/>
                </a:solidFill>
                <a:cs typeface="Gotham Book"/>
              </a:rPr>
              <a:t>5, Boulevard Vincent Gâche</a:t>
            </a:r>
            <a:br>
              <a:rPr lang="fr-FR" sz="600" spc="500">
                <a:solidFill>
                  <a:srgbClr val="6D6E71"/>
                </a:solidFill>
                <a:cs typeface="Gotham Book"/>
              </a:rPr>
            </a:br>
            <a:r>
              <a:rPr lang="fr-FR" sz="600">
                <a:solidFill>
                  <a:srgbClr val="6D6E71"/>
                </a:solidFill>
                <a:cs typeface="Gotham Book"/>
              </a:rPr>
              <a:t>44200 </a:t>
            </a:r>
            <a:r>
              <a:rPr lang="fr-FR" sz="600" spc="-10">
                <a:solidFill>
                  <a:srgbClr val="6D6E71"/>
                </a:solidFill>
                <a:cs typeface="Gotham Book"/>
              </a:rPr>
              <a:t>Nantes</a:t>
            </a:r>
            <a:endParaRPr lang="fr-FR" sz="600">
              <a:cs typeface="Gotham Book"/>
            </a:endParaRPr>
          </a:p>
          <a:p>
            <a:pPr marL="12700" algn="ctr">
              <a:lnSpc>
                <a:spcPts val="680"/>
              </a:lnSpc>
            </a:pPr>
            <a:r>
              <a:rPr lang="fr-FR" sz="600">
                <a:solidFill>
                  <a:srgbClr val="6D6E71"/>
                </a:solidFill>
                <a:cs typeface="Gotham Book"/>
              </a:rPr>
              <a:t>+33</a:t>
            </a:r>
            <a:r>
              <a:rPr lang="fr-FR" sz="600" spc="-5">
                <a:solidFill>
                  <a:srgbClr val="6D6E71"/>
                </a:solidFill>
                <a:cs typeface="Gotham Book"/>
              </a:rPr>
              <a:t> </a:t>
            </a:r>
            <a:r>
              <a:rPr lang="fr-FR" sz="600">
                <a:solidFill>
                  <a:srgbClr val="6D6E71"/>
                </a:solidFill>
                <a:cs typeface="Gotham Book"/>
              </a:rPr>
              <a:t>(0)2 40 35 32</a:t>
            </a:r>
            <a:r>
              <a:rPr lang="fr-FR" sz="600" spc="-5">
                <a:solidFill>
                  <a:srgbClr val="6D6E71"/>
                </a:solidFill>
                <a:cs typeface="Gotham Book"/>
              </a:rPr>
              <a:t> </a:t>
            </a:r>
            <a:r>
              <a:rPr lang="fr-FR" sz="600" spc="-35">
                <a:solidFill>
                  <a:srgbClr val="6D6E71"/>
                </a:solidFill>
                <a:cs typeface="Gotham Book"/>
              </a:rPr>
              <a:t>32</a:t>
            </a:r>
            <a:endParaRPr lang="fr-FR" sz="600">
              <a:cs typeface="Gotham Book"/>
            </a:endParaRPr>
          </a:p>
        </p:txBody>
      </p:sp>
      <p:grpSp>
        <p:nvGrpSpPr>
          <p:cNvPr id="138" name="Groupe 137">
            <a:extLst>
              <a:ext uri="{FF2B5EF4-FFF2-40B4-BE49-F238E27FC236}">
                <a16:creationId xmlns:a16="http://schemas.microsoft.com/office/drawing/2014/main" id="{B0314CF6-B2C9-60A7-0D8F-53B51A0141CC}"/>
              </a:ext>
            </a:extLst>
          </p:cNvPr>
          <p:cNvGrpSpPr/>
          <p:nvPr/>
        </p:nvGrpSpPr>
        <p:grpSpPr>
          <a:xfrm>
            <a:off x="2070260" y="4529980"/>
            <a:ext cx="1345234" cy="2044293"/>
            <a:chOff x="4030767" y="1293366"/>
            <a:chExt cx="1345234" cy="2044293"/>
          </a:xfrm>
        </p:grpSpPr>
        <p:sp>
          <p:nvSpPr>
            <p:cNvPr id="44" name="object 3">
              <a:extLst>
                <a:ext uri="{FF2B5EF4-FFF2-40B4-BE49-F238E27FC236}">
                  <a16:creationId xmlns:a16="http://schemas.microsoft.com/office/drawing/2014/main" id="{86209F1F-E6F7-E97B-E715-BA5EBD01A7F0}"/>
                </a:ext>
              </a:extLst>
            </p:cNvPr>
            <p:cNvSpPr txBox="1"/>
            <p:nvPr/>
          </p:nvSpPr>
          <p:spPr>
            <a:xfrm>
              <a:off x="4252764" y="2235271"/>
              <a:ext cx="901240" cy="428322"/>
            </a:xfrm>
            <a:prstGeom prst="rect">
              <a:avLst/>
            </a:prstGeom>
          </p:spPr>
          <p:txBody>
            <a:bodyPr vert="horz" wrap="square" lIns="0" tIns="12700" rIns="0" bIns="0" rtlCol="0">
              <a:spAutoFit/>
            </a:bodyPr>
            <a:lstStyle/>
            <a:p>
              <a:pPr algn="ctr">
                <a:lnSpc>
                  <a:spcPct val="100000"/>
                </a:lnSpc>
              </a:pPr>
              <a:r>
                <a:rPr lang="fr-FR" sz="1600" b="1" spc="10">
                  <a:solidFill>
                    <a:srgbClr val="F5A243"/>
                  </a:solidFill>
                  <a:latin typeface="Arial" panose="020B0604020202020204" pitchFamily="34" charset="0"/>
                  <a:cs typeface="Arial" panose="020B0604020202020204" pitchFamily="34" charset="0"/>
                </a:rPr>
                <a:t>32</a:t>
              </a:r>
              <a:r>
                <a:rPr lang="fr-FR" sz="1100" b="1" spc="10">
                  <a:solidFill>
                    <a:srgbClr val="F5A243"/>
                  </a:solidFill>
                  <a:latin typeface="Arial" panose="020B0604020202020204" pitchFamily="34" charset="0"/>
                  <a:cs typeface="Arial" panose="020B0604020202020204" pitchFamily="34" charset="0"/>
                </a:rPr>
                <a:t> </a:t>
              </a:r>
              <a:r>
                <a:rPr lang="fr-FR" sz="1100" spc="-10">
                  <a:solidFill>
                    <a:srgbClr val="F5A243"/>
                  </a:solidFill>
                  <a:latin typeface="Arial" panose="020B0604020202020204" pitchFamily="34" charset="0"/>
                  <a:cs typeface="Arial" panose="020B0604020202020204" pitchFamily="34" charset="0"/>
                </a:rPr>
                <a:t>collaborateurs</a:t>
              </a:r>
              <a:endParaRPr lang="fr-FR" sz="1100">
                <a:solidFill>
                  <a:srgbClr val="F5A243"/>
                </a:solidFill>
                <a:latin typeface="Arial" panose="020B0604020202020204" pitchFamily="34" charset="0"/>
                <a:cs typeface="Arial" panose="020B0604020202020204" pitchFamily="34" charset="0"/>
              </a:endParaRPr>
            </a:p>
          </p:txBody>
        </p:sp>
        <p:sp>
          <p:nvSpPr>
            <p:cNvPr id="46" name="Rectangle: Rounded Corners 38">
              <a:extLst>
                <a:ext uri="{FF2B5EF4-FFF2-40B4-BE49-F238E27FC236}">
                  <a16:creationId xmlns:a16="http://schemas.microsoft.com/office/drawing/2014/main" id="{1FD85250-7604-8A38-4B4B-9764E3D8E30B}"/>
                </a:ext>
              </a:extLst>
            </p:cNvPr>
            <p:cNvSpPr/>
            <p:nvPr/>
          </p:nvSpPr>
          <p:spPr>
            <a:xfrm>
              <a:off x="4030767" y="1293366"/>
              <a:ext cx="1345234" cy="179853"/>
            </a:xfrm>
            <a:prstGeom prst="roundRect">
              <a:avLst>
                <a:gd name="adj" fmla="val 50000"/>
              </a:avLst>
            </a:prstGeom>
            <a:solidFill>
              <a:schemeClr val="bg1"/>
            </a:solidFill>
            <a:ln>
              <a:solidFill>
                <a:srgbClr val="F5A2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err="1">
                  <a:solidFill>
                    <a:schemeClr val="tx1"/>
                  </a:solidFill>
                </a:rPr>
                <a:t>Royaume</a:t>
              </a:r>
              <a:r>
                <a:rPr lang="en-US" sz="1050" b="1">
                  <a:solidFill>
                    <a:schemeClr val="tx1"/>
                  </a:solidFill>
                </a:rPr>
                <a:t>-Uni</a:t>
              </a:r>
            </a:p>
          </p:txBody>
        </p:sp>
        <p:sp>
          <p:nvSpPr>
            <p:cNvPr id="49" name="object 28">
              <a:extLst>
                <a:ext uri="{FF2B5EF4-FFF2-40B4-BE49-F238E27FC236}">
                  <a16:creationId xmlns:a16="http://schemas.microsoft.com/office/drawing/2014/main" id="{2C7A95C5-ABA5-23F0-7B06-9A19991CC65F}"/>
                </a:ext>
              </a:extLst>
            </p:cNvPr>
            <p:cNvSpPr txBox="1"/>
            <p:nvPr/>
          </p:nvSpPr>
          <p:spPr>
            <a:xfrm>
              <a:off x="4140386" y="2757372"/>
              <a:ext cx="1125995" cy="580287"/>
            </a:xfrm>
            <a:prstGeom prst="rect">
              <a:avLst/>
            </a:prstGeom>
          </p:spPr>
          <p:txBody>
            <a:bodyPr vert="horz" wrap="square" lIns="0" tIns="51435" rIns="0" bIns="0" rtlCol="0">
              <a:spAutoFit/>
            </a:bodyPr>
            <a:lstStyle/>
            <a:p>
              <a:pPr marL="22225" algn="ctr">
                <a:lnSpc>
                  <a:spcPct val="100000"/>
                </a:lnSpc>
                <a:spcBef>
                  <a:spcPts val="405"/>
                </a:spcBef>
              </a:pPr>
              <a:r>
                <a:rPr lang="fr-FR" sz="700" b="1" spc="-20">
                  <a:solidFill>
                    <a:srgbClr val="F5A243"/>
                  </a:solidFill>
                  <a:cs typeface="Gotham"/>
                </a:rPr>
                <a:t>Londres</a:t>
              </a:r>
              <a:endParaRPr lang="fr-FR" sz="700" b="1">
                <a:solidFill>
                  <a:srgbClr val="F5A243"/>
                </a:solidFill>
                <a:cs typeface="Gotham"/>
              </a:endParaRPr>
            </a:p>
            <a:p>
              <a:pPr marL="22225" algn="ctr">
                <a:lnSpc>
                  <a:spcPct val="100000"/>
                </a:lnSpc>
                <a:spcBef>
                  <a:spcPts val="405"/>
                </a:spcBef>
              </a:pPr>
              <a:r>
                <a:rPr lang="fr-FR" sz="600" spc="-10">
                  <a:solidFill>
                    <a:srgbClr val="6D6E71"/>
                  </a:solidFill>
                  <a:cs typeface="Gotham Book"/>
                </a:rPr>
                <a:t>One Canada Square, Level39,</a:t>
              </a:r>
              <a:br>
                <a:rPr lang="fr-FR" sz="600" spc="-10">
                  <a:solidFill>
                    <a:srgbClr val="6D6E71"/>
                  </a:solidFill>
                  <a:cs typeface="Gotham Book"/>
                </a:rPr>
              </a:br>
              <a:r>
                <a:rPr lang="fr-FR" sz="600" spc="-10">
                  <a:solidFill>
                    <a:srgbClr val="6D6E71"/>
                  </a:solidFill>
                  <a:cs typeface="Gotham Book"/>
                </a:rPr>
                <a:t>Canary Wharf,</a:t>
              </a:r>
              <a:br>
                <a:rPr lang="fr-FR" sz="600" spc="-10">
                  <a:solidFill>
                    <a:srgbClr val="6D6E71"/>
                  </a:solidFill>
                  <a:cs typeface="Gotham Book"/>
                </a:rPr>
              </a:br>
              <a:r>
                <a:rPr lang="fr-FR" sz="600" spc="-10">
                  <a:solidFill>
                    <a:srgbClr val="6D6E71"/>
                  </a:solidFill>
                  <a:cs typeface="Gotham Book"/>
                </a:rPr>
                <a:t>London E14 5AB</a:t>
              </a:r>
              <a:br>
                <a:rPr lang="fr-FR" sz="600" spc="-10">
                  <a:solidFill>
                    <a:srgbClr val="6D6E71"/>
                  </a:solidFill>
                  <a:cs typeface="Gotham Book"/>
                </a:rPr>
              </a:br>
              <a:r>
                <a:rPr lang="fr-FR" sz="600">
                  <a:solidFill>
                    <a:srgbClr val="6D6E71"/>
                  </a:solidFill>
                  <a:cs typeface="Gotham Book"/>
                </a:rPr>
                <a:t>+44 </a:t>
              </a:r>
              <a:r>
                <a:rPr lang="fr-FR" sz="600" spc="-10">
                  <a:solidFill>
                    <a:srgbClr val="6D6E71"/>
                  </a:solidFill>
                  <a:cs typeface="Gotham Book"/>
                </a:rPr>
                <a:t>(0)245060180</a:t>
              </a:r>
              <a:endParaRPr lang="fr-FR" sz="600">
                <a:cs typeface="Gotham Book"/>
              </a:endParaRPr>
            </a:p>
          </p:txBody>
        </p:sp>
        <p:pic>
          <p:nvPicPr>
            <p:cNvPr id="52" name="Graphique 51">
              <a:extLst>
                <a:ext uri="{FF2B5EF4-FFF2-40B4-BE49-F238E27FC236}">
                  <a16:creationId xmlns:a16="http://schemas.microsoft.com/office/drawing/2014/main" id="{58040506-AE1B-4D8F-382E-1833EC14EC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89582" y="1684735"/>
              <a:ext cx="952500" cy="457200"/>
            </a:xfrm>
            <a:prstGeom prst="rect">
              <a:avLst/>
            </a:prstGeom>
          </p:spPr>
        </p:pic>
        <p:cxnSp>
          <p:nvCxnSpPr>
            <p:cNvPr id="100" name="Connecteur droit 99">
              <a:extLst>
                <a:ext uri="{FF2B5EF4-FFF2-40B4-BE49-F238E27FC236}">
                  <a16:creationId xmlns:a16="http://schemas.microsoft.com/office/drawing/2014/main" id="{9452DBA8-D3DC-B10A-8DF4-6A48D6C2D767}"/>
                </a:ext>
              </a:extLst>
            </p:cNvPr>
            <p:cNvCxnSpPr/>
            <p:nvPr/>
          </p:nvCxnSpPr>
          <p:spPr>
            <a:xfrm>
              <a:off x="4189582" y="2141935"/>
              <a:ext cx="964422" cy="0"/>
            </a:xfrm>
            <a:prstGeom prst="line">
              <a:avLst/>
            </a:prstGeom>
            <a:ln w="38100">
              <a:solidFill>
                <a:srgbClr val="F5A243"/>
              </a:solidFill>
            </a:ln>
          </p:spPr>
          <p:style>
            <a:lnRef idx="1">
              <a:schemeClr val="accent1"/>
            </a:lnRef>
            <a:fillRef idx="0">
              <a:schemeClr val="accent1"/>
            </a:fillRef>
            <a:effectRef idx="0">
              <a:schemeClr val="accent1"/>
            </a:effectRef>
            <a:fontRef idx="minor">
              <a:schemeClr val="tx1"/>
            </a:fontRef>
          </p:style>
        </p:cxnSp>
      </p:grpSp>
      <p:cxnSp>
        <p:nvCxnSpPr>
          <p:cNvPr id="103" name="Connecteur droit 102">
            <a:extLst>
              <a:ext uri="{FF2B5EF4-FFF2-40B4-BE49-F238E27FC236}">
                <a16:creationId xmlns:a16="http://schemas.microsoft.com/office/drawing/2014/main" id="{C40DD33B-DEC1-5D8E-4C7A-542604355CB2}"/>
              </a:ext>
            </a:extLst>
          </p:cNvPr>
          <p:cNvCxnSpPr/>
          <p:nvPr/>
        </p:nvCxnSpPr>
        <p:spPr>
          <a:xfrm>
            <a:off x="1087907" y="2069189"/>
            <a:ext cx="964422" cy="0"/>
          </a:xfrm>
          <a:prstGeom prst="line">
            <a:avLst/>
          </a:prstGeom>
          <a:ln w="38100">
            <a:solidFill>
              <a:srgbClr val="F5A243"/>
            </a:solidFill>
          </a:ln>
        </p:spPr>
        <p:style>
          <a:lnRef idx="1">
            <a:schemeClr val="accent1"/>
          </a:lnRef>
          <a:fillRef idx="0">
            <a:schemeClr val="accent1"/>
          </a:fillRef>
          <a:effectRef idx="0">
            <a:schemeClr val="accent1"/>
          </a:effectRef>
          <a:fontRef idx="minor">
            <a:schemeClr val="tx1"/>
          </a:fontRef>
        </p:style>
      </p:cxnSp>
      <p:sp>
        <p:nvSpPr>
          <p:cNvPr id="107" name="Rectangle: Rounded Corners 38">
            <a:extLst>
              <a:ext uri="{FF2B5EF4-FFF2-40B4-BE49-F238E27FC236}">
                <a16:creationId xmlns:a16="http://schemas.microsoft.com/office/drawing/2014/main" id="{5B2F53F9-D71F-D286-2FD3-0150DCFA349C}"/>
              </a:ext>
            </a:extLst>
          </p:cNvPr>
          <p:cNvSpPr/>
          <p:nvPr/>
        </p:nvSpPr>
        <p:spPr>
          <a:xfrm>
            <a:off x="9984752" y="1085421"/>
            <a:ext cx="1115188" cy="189489"/>
          </a:xfrm>
          <a:prstGeom prst="roundRect">
            <a:avLst>
              <a:gd name="adj" fmla="val 50000"/>
            </a:avLst>
          </a:prstGeom>
          <a:solidFill>
            <a:schemeClr val="bg1"/>
          </a:solidFill>
          <a:ln>
            <a:solidFill>
              <a:srgbClr val="F5A2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rPr>
              <a:t>Portugal</a:t>
            </a:r>
          </a:p>
        </p:txBody>
      </p:sp>
      <p:grpSp>
        <p:nvGrpSpPr>
          <p:cNvPr id="118" name="Groupe 117">
            <a:extLst>
              <a:ext uri="{FF2B5EF4-FFF2-40B4-BE49-F238E27FC236}">
                <a16:creationId xmlns:a16="http://schemas.microsoft.com/office/drawing/2014/main" id="{DF5C96BA-2750-D709-7F81-CA8979B79D1B}"/>
              </a:ext>
            </a:extLst>
          </p:cNvPr>
          <p:cNvGrpSpPr/>
          <p:nvPr/>
        </p:nvGrpSpPr>
        <p:grpSpPr>
          <a:xfrm>
            <a:off x="9772661" y="1411224"/>
            <a:ext cx="1461973" cy="524763"/>
            <a:chOff x="8781362" y="1612533"/>
            <a:chExt cx="1461973" cy="524763"/>
          </a:xfrm>
        </p:grpSpPr>
        <p:pic>
          <p:nvPicPr>
            <p:cNvPr id="106" name="Graphique 105">
              <a:extLst>
                <a:ext uri="{FF2B5EF4-FFF2-40B4-BE49-F238E27FC236}">
                  <a16:creationId xmlns:a16="http://schemas.microsoft.com/office/drawing/2014/main" id="{30FABFEF-74C9-0FC0-FB48-9A83D61627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71108" y="1612533"/>
              <a:ext cx="1282480" cy="512992"/>
            </a:xfrm>
            <a:prstGeom prst="rect">
              <a:avLst/>
            </a:prstGeom>
          </p:spPr>
        </p:pic>
        <p:cxnSp>
          <p:nvCxnSpPr>
            <p:cNvPr id="116" name="Connecteur droit 115">
              <a:extLst>
                <a:ext uri="{FF2B5EF4-FFF2-40B4-BE49-F238E27FC236}">
                  <a16:creationId xmlns:a16="http://schemas.microsoft.com/office/drawing/2014/main" id="{B9C22825-BB2A-41D9-CBD8-0A4001201607}"/>
                </a:ext>
              </a:extLst>
            </p:cNvPr>
            <p:cNvCxnSpPr>
              <a:cxnSpLocks/>
            </p:cNvCxnSpPr>
            <p:nvPr/>
          </p:nvCxnSpPr>
          <p:spPr>
            <a:xfrm>
              <a:off x="8781362" y="2137296"/>
              <a:ext cx="1461973" cy="0"/>
            </a:xfrm>
            <a:prstGeom prst="line">
              <a:avLst/>
            </a:prstGeom>
            <a:ln w="38100">
              <a:solidFill>
                <a:srgbClr val="F5A243"/>
              </a:solidFill>
            </a:ln>
          </p:spPr>
          <p:style>
            <a:lnRef idx="1">
              <a:schemeClr val="accent1"/>
            </a:lnRef>
            <a:fillRef idx="0">
              <a:schemeClr val="accent1"/>
            </a:fillRef>
            <a:effectRef idx="0">
              <a:schemeClr val="accent1"/>
            </a:effectRef>
            <a:fontRef idx="minor">
              <a:schemeClr val="tx1"/>
            </a:fontRef>
          </p:style>
        </p:cxnSp>
      </p:grpSp>
      <p:sp>
        <p:nvSpPr>
          <p:cNvPr id="119" name="object 3">
            <a:extLst>
              <a:ext uri="{FF2B5EF4-FFF2-40B4-BE49-F238E27FC236}">
                <a16:creationId xmlns:a16="http://schemas.microsoft.com/office/drawing/2014/main" id="{CBD4C242-B018-AA07-C875-CE777150AA59}"/>
              </a:ext>
            </a:extLst>
          </p:cNvPr>
          <p:cNvSpPr txBox="1"/>
          <p:nvPr/>
        </p:nvSpPr>
        <p:spPr>
          <a:xfrm>
            <a:off x="9787736" y="2040412"/>
            <a:ext cx="1461972" cy="259045"/>
          </a:xfrm>
          <a:prstGeom prst="rect">
            <a:avLst/>
          </a:prstGeom>
        </p:spPr>
        <p:txBody>
          <a:bodyPr vert="horz" wrap="square" lIns="0" tIns="12700" rIns="0" bIns="0" rtlCol="0">
            <a:spAutoFit/>
          </a:bodyPr>
          <a:lstStyle/>
          <a:p>
            <a:pPr algn="ctr">
              <a:lnSpc>
                <a:spcPct val="100000"/>
              </a:lnSpc>
            </a:pPr>
            <a:r>
              <a:rPr lang="fr-FR" sz="1600" b="1" spc="10">
                <a:solidFill>
                  <a:srgbClr val="F5A243"/>
                </a:solidFill>
                <a:latin typeface="Arial" panose="020B0604020202020204" pitchFamily="34" charset="0"/>
                <a:cs typeface="Arial" panose="020B0604020202020204" pitchFamily="34" charset="0"/>
              </a:rPr>
              <a:t>1518</a:t>
            </a:r>
            <a:r>
              <a:rPr lang="fr-FR" sz="1100" b="1" spc="10">
                <a:solidFill>
                  <a:srgbClr val="F5A243"/>
                </a:solidFill>
                <a:latin typeface="Arial" panose="020B0604020202020204" pitchFamily="34" charset="0"/>
                <a:cs typeface="Arial" panose="020B0604020202020204" pitchFamily="34" charset="0"/>
              </a:rPr>
              <a:t> </a:t>
            </a:r>
            <a:r>
              <a:rPr lang="fr-FR" sz="1100" spc="-10">
                <a:solidFill>
                  <a:srgbClr val="F5A243"/>
                </a:solidFill>
                <a:latin typeface="Arial" panose="020B0604020202020204" pitchFamily="34" charset="0"/>
                <a:cs typeface="Arial" panose="020B0604020202020204" pitchFamily="34" charset="0"/>
              </a:rPr>
              <a:t>collaborateurs</a:t>
            </a:r>
            <a:endParaRPr lang="fr-FR" sz="1100">
              <a:solidFill>
                <a:srgbClr val="F5A243"/>
              </a:solidFill>
              <a:latin typeface="Arial" panose="020B0604020202020204" pitchFamily="34" charset="0"/>
              <a:cs typeface="Arial" panose="020B0604020202020204" pitchFamily="34" charset="0"/>
            </a:endParaRPr>
          </a:p>
        </p:txBody>
      </p:sp>
      <p:sp>
        <p:nvSpPr>
          <p:cNvPr id="129" name="object 40">
            <a:extLst>
              <a:ext uri="{FF2B5EF4-FFF2-40B4-BE49-F238E27FC236}">
                <a16:creationId xmlns:a16="http://schemas.microsoft.com/office/drawing/2014/main" id="{CE7C3EC0-FC58-54C5-EA73-59DF87432AE3}"/>
              </a:ext>
            </a:extLst>
          </p:cNvPr>
          <p:cNvSpPr txBox="1"/>
          <p:nvPr/>
        </p:nvSpPr>
        <p:spPr>
          <a:xfrm>
            <a:off x="9189840" y="2359724"/>
            <a:ext cx="1235710" cy="171201"/>
          </a:xfrm>
          <a:prstGeom prst="rect">
            <a:avLst/>
          </a:prstGeom>
        </p:spPr>
        <p:txBody>
          <a:bodyPr vert="horz" wrap="square" lIns="0" tIns="62865" rIns="0" bIns="0" rtlCol="0">
            <a:spAutoFit/>
          </a:bodyPr>
          <a:lstStyle/>
          <a:p>
            <a:pPr algn="ctr">
              <a:lnSpc>
                <a:spcPct val="100000"/>
              </a:lnSpc>
              <a:spcBef>
                <a:spcPts val="495"/>
              </a:spcBef>
            </a:pPr>
            <a:r>
              <a:rPr lang="fr-FR" sz="700" b="1" spc="-10" err="1">
                <a:solidFill>
                  <a:srgbClr val="F5A243"/>
                </a:solidFill>
                <a:cs typeface="Gotham"/>
              </a:rPr>
              <a:t>Lisbonne</a:t>
            </a:r>
            <a:endParaRPr lang="fr-FR" sz="700">
              <a:solidFill>
                <a:srgbClr val="F5A243"/>
              </a:solidFill>
              <a:cs typeface="Gotham"/>
            </a:endParaRPr>
          </a:p>
        </p:txBody>
      </p:sp>
      <p:sp>
        <p:nvSpPr>
          <p:cNvPr id="130" name="object 44">
            <a:extLst>
              <a:ext uri="{FF2B5EF4-FFF2-40B4-BE49-F238E27FC236}">
                <a16:creationId xmlns:a16="http://schemas.microsoft.com/office/drawing/2014/main" id="{CA34AA45-7C66-C024-F21A-115BA70438E2}"/>
              </a:ext>
            </a:extLst>
          </p:cNvPr>
          <p:cNvSpPr txBox="1"/>
          <p:nvPr/>
        </p:nvSpPr>
        <p:spPr>
          <a:xfrm>
            <a:off x="9337744" y="3180121"/>
            <a:ext cx="1105535" cy="443230"/>
          </a:xfrm>
          <a:prstGeom prst="rect">
            <a:avLst/>
          </a:prstGeom>
        </p:spPr>
        <p:txBody>
          <a:bodyPr vert="horz" wrap="square" lIns="0" tIns="60325" rIns="0" bIns="0" rtlCol="0">
            <a:spAutoFit/>
          </a:bodyPr>
          <a:lstStyle/>
          <a:p>
            <a:pPr algn="ctr">
              <a:lnSpc>
                <a:spcPct val="100000"/>
              </a:lnSpc>
              <a:spcBef>
                <a:spcPts val="475"/>
              </a:spcBef>
            </a:pPr>
            <a:r>
              <a:rPr lang="fr-FR" sz="600" b="1">
                <a:solidFill>
                  <a:srgbClr val="6D6E71"/>
                </a:solidFill>
                <a:cs typeface="Gotham"/>
              </a:rPr>
              <a:t>Lisbonne </a:t>
            </a:r>
            <a:r>
              <a:rPr lang="fr-FR" sz="600" b="1" spc="-25">
                <a:solidFill>
                  <a:srgbClr val="6D6E71"/>
                </a:solidFill>
                <a:cs typeface="Gotham"/>
              </a:rPr>
              <a:t>II</a:t>
            </a:r>
            <a:endParaRPr lang="fr-FR" sz="600">
              <a:cs typeface="Gotham"/>
            </a:endParaRPr>
          </a:p>
          <a:p>
            <a:pPr marL="12700" marR="5080" algn="ctr">
              <a:lnSpc>
                <a:spcPts val="1100"/>
              </a:lnSpc>
              <a:spcBef>
                <a:spcPts val="90"/>
              </a:spcBef>
            </a:pPr>
            <a:r>
              <a:rPr lang="fr-FR" sz="600">
                <a:solidFill>
                  <a:srgbClr val="6D6E71"/>
                </a:solidFill>
                <a:cs typeface="Gotham Book"/>
              </a:rPr>
              <a:t>Rua</a:t>
            </a:r>
            <a:r>
              <a:rPr lang="fr-FR" sz="600" spc="-15">
                <a:solidFill>
                  <a:srgbClr val="6D6E71"/>
                </a:solidFill>
                <a:cs typeface="Gotham Book"/>
              </a:rPr>
              <a:t> </a:t>
            </a:r>
            <a:r>
              <a:rPr lang="fr-FR" sz="600">
                <a:solidFill>
                  <a:srgbClr val="6D6E71"/>
                </a:solidFill>
                <a:cs typeface="Gotham Book"/>
              </a:rPr>
              <a:t>Julieta</a:t>
            </a:r>
            <a:r>
              <a:rPr lang="fr-FR" sz="600" spc="-10">
                <a:solidFill>
                  <a:srgbClr val="6D6E71"/>
                </a:solidFill>
                <a:cs typeface="Gotham Book"/>
              </a:rPr>
              <a:t> </a:t>
            </a:r>
            <a:r>
              <a:rPr lang="fr-FR" sz="600">
                <a:solidFill>
                  <a:srgbClr val="6D6E71"/>
                </a:solidFill>
                <a:cs typeface="Gotham Book"/>
              </a:rPr>
              <a:t>Ferrão,</a:t>
            </a:r>
            <a:r>
              <a:rPr lang="fr-FR" sz="600" spc="-10">
                <a:solidFill>
                  <a:srgbClr val="6D6E71"/>
                </a:solidFill>
                <a:cs typeface="Gotham Book"/>
              </a:rPr>
              <a:t> </a:t>
            </a:r>
            <a:r>
              <a:rPr lang="fr-FR" sz="600">
                <a:solidFill>
                  <a:srgbClr val="6D6E71"/>
                </a:solidFill>
                <a:cs typeface="Gotham Book"/>
              </a:rPr>
              <a:t>nº10</a:t>
            </a:r>
            <a:r>
              <a:rPr lang="fr-FR" sz="600" spc="-10">
                <a:solidFill>
                  <a:srgbClr val="6D6E71"/>
                </a:solidFill>
                <a:cs typeface="Gotham Book"/>
              </a:rPr>
              <a:t> </a:t>
            </a:r>
            <a:r>
              <a:rPr lang="fr-FR" sz="600">
                <a:solidFill>
                  <a:srgbClr val="6D6E71"/>
                </a:solidFill>
                <a:cs typeface="Gotham Book"/>
              </a:rPr>
              <a:t>–</a:t>
            </a:r>
            <a:r>
              <a:rPr lang="fr-FR" sz="600" spc="-10">
                <a:solidFill>
                  <a:srgbClr val="6D6E71"/>
                </a:solidFill>
                <a:cs typeface="Gotham Book"/>
              </a:rPr>
              <a:t> </a:t>
            </a:r>
            <a:r>
              <a:rPr lang="fr-FR" sz="600" spc="-20">
                <a:solidFill>
                  <a:srgbClr val="6D6E71"/>
                </a:solidFill>
                <a:cs typeface="Gotham Book"/>
              </a:rPr>
              <a:t>11º,</a:t>
            </a:r>
            <a:r>
              <a:rPr lang="fr-FR" sz="600" spc="500">
                <a:solidFill>
                  <a:srgbClr val="6D6E71"/>
                </a:solidFill>
                <a:cs typeface="Gotham Book"/>
              </a:rPr>
              <a:t> </a:t>
            </a:r>
            <a:r>
              <a:rPr lang="fr-FR" sz="600">
                <a:solidFill>
                  <a:srgbClr val="6D6E71"/>
                </a:solidFill>
                <a:cs typeface="Gotham Book"/>
              </a:rPr>
              <a:t>1600-316 </a:t>
            </a:r>
            <a:r>
              <a:rPr lang="fr-FR" sz="600" spc="-10">
                <a:solidFill>
                  <a:srgbClr val="6D6E71"/>
                </a:solidFill>
                <a:cs typeface="Gotham Book"/>
              </a:rPr>
              <a:t>Lisboa</a:t>
            </a:r>
            <a:endParaRPr lang="fr-FR" sz="600">
              <a:cs typeface="Gotham Book"/>
            </a:endParaRPr>
          </a:p>
        </p:txBody>
      </p:sp>
      <p:sp>
        <p:nvSpPr>
          <p:cNvPr id="131" name="object 50">
            <a:extLst>
              <a:ext uri="{FF2B5EF4-FFF2-40B4-BE49-F238E27FC236}">
                <a16:creationId xmlns:a16="http://schemas.microsoft.com/office/drawing/2014/main" id="{15FCDDED-B633-A7A9-CFDD-6FD4BCAE09AD}"/>
              </a:ext>
            </a:extLst>
          </p:cNvPr>
          <p:cNvSpPr txBox="1"/>
          <p:nvPr/>
        </p:nvSpPr>
        <p:spPr>
          <a:xfrm>
            <a:off x="10632019" y="2402822"/>
            <a:ext cx="1205230" cy="505908"/>
          </a:xfrm>
          <a:prstGeom prst="rect">
            <a:avLst/>
          </a:prstGeom>
        </p:spPr>
        <p:txBody>
          <a:bodyPr vert="horz" wrap="square" lIns="0" tIns="51435" rIns="0" bIns="0" rtlCol="0">
            <a:spAutoFit/>
          </a:bodyPr>
          <a:lstStyle/>
          <a:p>
            <a:pPr marL="22860" algn="ctr">
              <a:lnSpc>
                <a:spcPct val="100000"/>
              </a:lnSpc>
              <a:spcBef>
                <a:spcPts val="405"/>
              </a:spcBef>
            </a:pPr>
            <a:r>
              <a:rPr lang="fr-FR" sz="700" b="1" spc="-10">
                <a:solidFill>
                  <a:srgbClr val="F5A243"/>
                </a:solidFill>
                <a:cs typeface="Gotham"/>
              </a:rPr>
              <a:t>Porto</a:t>
            </a:r>
            <a:endParaRPr lang="fr-FR" sz="700">
              <a:solidFill>
                <a:srgbClr val="F5A243"/>
              </a:solidFill>
              <a:cs typeface="Gotham"/>
            </a:endParaRPr>
          </a:p>
          <a:p>
            <a:pPr marL="12700" marR="5080" algn="ctr">
              <a:lnSpc>
                <a:spcPts val="700"/>
              </a:lnSpc>
              <a:spcBef>
                <a:spcPts val="300"/>
              </a:spcBef>
            </a:pPr>
            <a:r>
              <a:rPr lang="fr-FR" sz="600">
                <a:solidFill>
                  <a:srgbClr val="6D6E71"/>
                </a:solidFill>
                <a:cs typeface="Gotham Book"/>
              </a:rPr>
              <a:t>Avenida</a:t>
            </a:r>
            <a:r>
              <a:rPr lang="fr-FR" sz="600" spc="-5">
                <a:solidFill>
                  <a:srgbClr val="6D6E71"/>
                </a:solidFill>
                <a:cs typeface="Gotham Book"/>
              </a:rPr>
              <a:t> </a:t>
            </a:r>
            <a:r>
              <a:rPr lang="fr-FR" sz="600">
                <a:solidFill>
                  <a:srgbClr val="6D6E71"/>
                </a:solidFill>
                <a:cs typeface="Gotham Book"/>
              </a:rPr>
              <a:t>da</a:t>
            </a:r>
            <a:r>
              <a:rPr lang="fr-FR" sz="600" spc="-5">
                <a:solidFill>
                  <a:srgbClr val="6D6E71"/>
                </a:solidFill>
                <a:cs typeface="Gotham Book"/>
              </a:rPr>
              <a:t> </a:t>
            </a:r>
            <a:r>
              <a:rPr lang="fr-FR" sz="600">
                <a:solidFill>
                  <a:srgbClr val="6D6E71"/>
                </a:solidFill>
                <a:cs typeface="Gotham Book"/>
              </a:rPr>
              <a:t>Boavista,</a:t>
            </a:r>
            <a:r>
              <a:rPr lang="fr-FR" sz="600" spc="-5">
                <a:solidFill>
                  <a:srgbClr val="6D6E71"/>
                </a:solidFill>
                <a:cs typeface="Gotham Book"/>
              </a:rPr>
              <a:t> </a:t>
            </a:r>
            <a:r>
              <a:rPr lang="fr-FR" sz="600" spc="-10">
                <a:solidFill>
                  <a:srgbClr val="6D6E71"/>
                </a:solidFill>
                <a:cs typeface="Gotham Book"/>
              </a:rPr>
              <a:t>nº1180-</a:t>
            </a:r>
            <a:r>
              <a:rPr lang="fr-FR" sz="600" spc="-25">
                <a:solidFill>
                  <a:srgbClr val="6D6E71"/>
                </a:solidFill>
                <a:cs typeface="Gotham Book"/>
              </a:rPr>
              <a:t>3º,</a:t>
            </a:r>
            <a:r>
              <a:rPr lang="fr-FR" sz="600" spc="500">
                <a:solidFill>
                  <a:srgbClr val="6D6E71"/>
                </a:solidFill>
                <a:cs typeface="Gotham Book"/>
              </a:rPr>
              <a:t> </a:t>
            </a:r>
            <a:r>
              <a:rPr lang="fr-FR" sz="600">
                <a:solidFill>
                  <a:srgbClr val="6D6E71"/>
                </a:solidFill>
                <a:cs typeface="Gotham Book"/>
              </a:rPr>
              <a:t>4100-113 </a:t>
            </a:r>
            <a:r>
              <a:rPr lang="fr-FR" sz="600" spc="-10">
                <a:solidFill>
                  <a:srgbClr val="6D6E71"/>
                </a:solidFill>
                <a:cs typeface="Gotham Book"/>
              </a:rPr>
              <a:t>Porto</a:t>
            </a:r>
          </a:p>
          <a:p>
            <a:pPr marL="12700" marR="5080" algn="ctr">
              <a:lnSpc>
                <a:spcPts val="700"/>
              </a:lnSpc>
              <a:spcBef>
                <a:spcPts val="300"/>
              </a:spcBef>
            </a:pPr>
            <a:r>
              <a:rPr lang="fr-FR" sz="600">
                <a:solidFill>
                  <a:srgbClr val="6D6E71"/>
                </a:solidFill>
                <a:cs typeface="Gotham Book"/>
              </a:rPr>
              <a:t>+351</a:t>
            </a:r>
            <a:r>
              <a:rPr lang="fr-FR" sz="600" spc="-5">
                <a:solidFill>
                  <a:srgbClr val="6D6E71"/>
                </a:solidFill>
                <a:cs typeface="Gotham Book"/>
              </a:rPr>
              <a:t> </a:t>
            </a:r>
            <a:r>
              <a:rPr lang="fr-FR" sz="600">
                <a:solidFill>
                  <a:srgbClr val="6D6E71"/>
                </a:solidFill>
                <a:cs typeface="Gotham Book"/>
              </a:rPr>
              <a:t>220</a:t>
            </a:r>
            <a:r>
              <a:rPr lang="fr-FR" sz="600" spc="-5">
                <a:solidFill>
                  <a:srgbClr val="6D6E71"/>
                </a:solidFill>
                <a:cs typeface="Gotham Book"/>
              </a:rPr>
              <a:t> </a:t>
            </a:r>
            <a:r>
              <a:rPr lang="fr-FR" sz="600">
                <a:solidFill>
                  <a:srgbClr val="6D6E71"/>
                </a:solidFill>
                <a:cs typeface="Gotham Book"/>
              </a:rPr>
              <a:t>999</a:t>
            </a:r>
            <a:r>
              <a:rPr lang="fr-FR" sz="600" spc="-5">
                <a:solidFill>
                  <a:srgbClr val="6D6E71"/>
                </a:solidFill>
                <a:cs typeface="Gotham Book"/>
              </a:rPr>
              <a:t> </a:t>
            </a:r>
            <a:r>
              <a:rPr lang="fr-FR" sz="600" spc="-25">
                <a:solidFill>
                  <a:srgbClr val="6D6E71"/>
                </a:solidFill>
                <a:cs typeface="Gotham Book"/>
              </a:rPr>
              <a:t>158</a:t>
            </a:r>
            <a:endParaRPr lang="fr-FR" sz="600">
              <a:cs typeface="Gotham Book"/>
            </a:endParaRPr>
          </a:p>
        </p:txBody>
      </p:sp>
      <p:grpSp>
        <p:nvGrpSpPr>
          <p:cNvPr id="155" name="Groupe 154">
            <a:extLst>
              <a:ext uri="{FF2B5EF4-FFF2-40B4-BE49-F238E27FC236}">
                <a16:creationId xmlns:a16="http://schemas.microsoft.com/office/drawing/2014/main" id="{9A79A01F-8D00-BD31-5E64-776A4899444F}"/>
              </a:ext>
            </a:extLst>
          </p:cNvPr>
          <p:cNvGrpSpPr/>
          <p:nvPr/>
        </p:nvGrpSpPr>
        <p:grpSpPr>
          <a:xfrm>
            <a:off x="4543397" y="1065245"/>
            <a:ext cx="3095875" cy="2026842"/>
            <a:chOff x="3979563" y="1279921"/>
            <a:chExt cx="3095875" cy="2026842"/>
          </a:xfrm>
        </p:grpSpPr>
        <p:grpSp>
          <p:nvGrpSpPr>
            <p:cNvPr id="151" name="Groupe 150">
              <a:extLst>
                <a:ext uri="{FF2B5EF4-FFF2-40B4-BE49-F238E27FC236}">
                  <a16:creationId xmlns:a16="http://schemas.microsoft.com/office/drawing/2014/main" id="{8D5EA6B0-CED4-F1C5-96CD-6DA757F32F07}"/>
                </a:ext>
              </a:extLst>
            </p:cNvPr>
            <p:cNvGrpSpPr/>
            <p:nvPr/>
          </p:nvGrpSpPr>
          <p:grpSpPr>
            <a:xfrm>
              <a:off x="4884457" y="1279921"/>
              <a:ext cx="1270278" cy="1375045"/>
              <a:chOff x="4935341" y="1269657"/>
              <a:chExt cx="1270278" cy="1375045"/>
            </a:xfrm>
          </p:grpSpPr>
          <p:pic>
            <p:nvPicPr>
              <p:cNvPr id="105" name="Graphique 104">
                <a:extLst>
                  <a:ext uri="{FF2B5EF4-FFF2-40B4-BE49-F238E27FC236}">
                    <a16:creationId xmlns:a16="http://schemas.microsoft.com/office/drawing/2014/main" id="{3D61A0F6-DAEB-8D6B-7688-89346FC59C4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82144" y="1559385"/>
                <a:ext cx="1013856" cy="565100"/>
              </a:xfrm>
              <a:prstGeom prst="rect">
                <a:avLst/>
              </a:prstGeom>
            </p:spPr>
          </p:pic>
          <p:sp>
            <p:nvSpPr>
              <p:cNvPr id="108" name="Rectangle: Rounded Corners 38">
                <a:extLst>
                  <a:ext uri="{FF2B5EF4-FFF2-40B4-BE49-F238E27FC236}">
                    <a16:creationId xmlns:a16="http://schemas.microsoft.com/office/drawing/2014/main" id="{2082C99F-0553-D627-68D4-D47D1DAE933D}"/>
                  </a:ext>
                </a:extLst>
              </p:cNvPr>
              <p:cNvSpPr/>
              <p:nvPr/>
            </p:nvSpPr>
            <p:spPr>
              <a:xfrm>
                <a:off x="5063498" y="1269657"/>
                <a:ext cx="1013856" cy="189489"/>
              </a:xfrm>
              <a:prstGeom prst="roundRect">
                <a:avLst>
                  <a:gd name="adj" fmla="val 50000"/>
                </a:avLst>
              </a:prstGeom>
              <a:solidFill>
                <a:schemeClr val="bg1"/>
              </a:solidFill>
              <a:ln>
                <a:solidFill>
                  <a:srgbClr val="F5A2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err="1">
                    <a:solidFill>
                      <a:schemeClr val="tx1"/>
                    </a:solidFill>
                  </a:rPr>
                  <a:t>Espagne</a:t>
                </a:r>
                <a:endParaRPr lang="en-US" sz="1100" b="1">
                  <a:solidFill>
                    <a:schemeClr val="tx1"/>
                  </a:solidFill>
                </a:endParaRPr>
              </a:p>
            </p:txBody>
          </p:sp>
          <p:sp>
            <p:nvSpPr>
              <p:cNvPr id="110" name="object 3">
                <a:extLst>
                  <a:ext uri="{FF2B5EF4-FFF2-40B4-BE49-F238E27FC236}">
                    <a16:creationId xmlns:a16="http://schemas.microsoft.com/office/drawing/2014/main" id="{F2997EB8-86C8-A75A-CE83-0EC1ED1B4E95}"/>
                  </a:ext>
                </a:extLst>
              </p:cNvPr>
              <p:cNvSpPr txBox="1"/>
              <p:nvPr/>
            </p:nvSpPr>
            <p:spPr>
              <a:xfrm>
                <a:off x="5141943" y="2216380"/>
                <a:ext cx="901240" cy="428322"/>
              </a:xfrm>
              <a:prstGeom prst="rect">
                <a:avLst/>
              </a:prstGeom>
            </p:spPr>
            <p:txBody>
              <a:bodyPr vert="horz" wrap="square" lIns="0" tIns="12700" rIns="0" bIns="0" rtlCol="0">
                <a:spAutoFit/>
              </a:bodyPr>
              <a:lstStyle/>
              <a:p>
                <a:pPr algn="ctr">
                  <a:lnSpc>
                    <a:spcPct val="100000"/>
                  </a:lnSpc>
                </a:pPr>
                <a:r>
                  <a:rPr lang="fr-FR" sz="1600" b="1" spc="10">
                    <a:solidFill>
                      <a:srgbClr val="F5A243"/>
                    </a:solidFill>
                    <a:cs typeface="Arial" panose="020B0604020202020204" pitchFamily="34" charset="0"/>
                  </a:rPr>
                  <a:t>1018 </a:t>
                </a:r>
                <a:r>
                  <a:rPr lang="fr-FR" sz="1100" spc="-10">
                    <a:solidFill>
                      <a:srgbClr val="F5A243"/>
                    </a:solidFill>
                    <a:cs typeface="Arial" panose="020B0604020202020204" pitchFamily="34" charset="0"/>
                  </a:rPr>
                  <a:t>collaborateurs</a:t>
                </a:r>
                <a:endParaRPr lang="fr-FR" sz="1600">
                  <a:solidFill>
                    <a:srgbClr val="F5A243"/>
                  </a:solidFill>
                  <a:cs typeface="Arial" panose="020B0604020202020204" pitchFamily="34" charset="0"/>
                </a:endParaRPr>
              </a:p>
            </p:txBody>
          </p:sp>
          <p:cxnSp>
            <p:nvCxnSpPr>
              <p:cNvPr id="122" name="Connecteur droit 121">
                <a:extLst>
                  <a:ext uri="{FF2B5EF4-FFF2-40B4-BE49-F238E27FC236}">
                    <a16:creationId xmlns:a16="http://schemas.microsoft.com/office/drawing/2014/main" id="{723B4A27-F509-D284-48C8-B02B6D29610B}"/>
                  </a:ext>
                </a:extLst>
              </p:cNvPr>
              <p:cNvCxnSpPr>
                <a:cxnSpLocks/>
              </p:cNvCxnSpPr>
              <p:nvPr/>
            </p:nvCxnSpPr>
            <p:spPr>
              <a:xfrm>
                <a:off x="4935341" y="2121840"/>
                <a:ext cx="1270278" cy="0"/>
              </a:xfrm>
              <a:prstGeom prst="line">
                <a:avLst/>
              </a:prstGeom>
              <a:ln w="38100">
                <a:solidFill>
                  <a:srgbClr val="F5A243"/>
                </a:solidFill>
              </a:ln>
            </p:spPr>
            <p:style>
              <a:lnRef idx="1">
                <a:schemeClr val="accent1"/>
              </a:lnRef>
              <a:fillRef idx="0">
                <a:schemeClr val="accent1"/>
              </a:fillRef>
              <a:effectRef idx="0">
                <a:schemeClr val="accent1"/>
              </a:effectRef>
              <a:fontRef idx="minor">
                <a:schemeClr val="tx1"/>
              </a:fontRef>
            </p:style>
          </p:cxnSp>
        </p:grpSp>
        <p:sp>
          <p:nvSpPr>
            <p:cNvPr id="134" name="object 41">
              <a:extLst>
                <a:ext uri="{FF2B5EF4-FFF2-40B4-BE49-F238E27FC236}">
                  <a16:creationId xmlns:a16="http://schemas.microsoft.com/office/drawing/2014/main" id="{EA7E38AE-5B35-80FB-EA81-E3CF157BE8C4}"/>
                </a:ext>
              </a:extLst>
            </p:cNvPr>
            <p:cNvSpPr txBox="1"/>
            <p:nvPr/>
          </p:nvSpPr>
          <p:spPr>
            <a:xfrm>
              <a:off x="3979563" y="2756835"/>
              <a:ext cx="887730" cy="505908"/>
            </a:xfrm>
            <a:prstGeom prst="rect">
              <a:avLst/>
            </a:prstGeom>
          </p:spPr>
          <p:txBody>
            <a:bodyPr vert="horz" wrap="square" lIns="0" tIns="51435" rIns="0" bIns="0" rtlCol="0">
              <a:spAutoFit/>
            </a:bodyPr>
            <a:lstStyle/>
            <a:p>
              <a:pPr algn="ctr">
                <a:lnSpc>
                  <a:spcPct val="100000"/>
                </a:lnSpc>
                <a:spcBef>
                  <a:spcPts val="405"/>
                </a:spcBef>
              </a:pPr>
              <a:r>
                <a:rPr sz="700" b="1" spc="-10">
                  <a:solidFill>
                    <a:srgbClr val="F5A243"/>
                  </a:solidFill>
                  <a:cs typeface="Gotham"/>
                </a:rPr>
                <a:t>Madrid</a:t>
              </a:r>
              <a:endParaRPr sz="700">
                <a:solidFill>
                  <a:srgbClr val="F5A243"/>
                </a:solidFill>
                <a:cs typeface="Gotham"/>
              </a:endParaRPr>
            </a:p>
            <a:p>
              <a:pPr marL="12700" marR="5080" algn="ctr">
                <a:lnSpc>
                  <a:spcPts val="700"/>
                </a:lnSpc>
                <a:spcBef>
                  <a:spcPts val="300"/>
                </a:spcBef>
              </a:pPr>
              <a:r>
                <a:rPr sz="600">
                  <a:solidFill>
                    <a:srgbClr val="6D6E71"/>
                  </a:solidFill>
                  <a:cs typeface="Gotham Book"/>
                </a:rPr>
                <a:t>2a</a:t>
              </a:r>
              <a:r>
                <a:rPr sz="600" spc="-10">
                  <a:solidFill>
                    <a:srgbClr val="6D6E71"/>
                  </a:solidFill>
                  <a:cs typeface="Gotham Book"/>
                </a:rPr>
                <a:t> </a:t>
              </a:r>
              <a:r>
                <a:rPr sz="600">
                  <a:solidFill>
                    <a:srgbClr val="6D6E71"/>
                  </a:solidFill>
                  <a:cs typeface="Gotham Book"/>
                </a:rPr>
                <a:t>pl.</a:t>
              </a:r>
              <a:r>
                <a:rPr sz="600" spc="-10">
                  <a:solidFill>
                    <a:srgbClr val="6D6E71"/>
                  </a:solidFill>
                  <a:cs typeface="Gotham Book"/>
                </a:rPr>
                <a:t> </a:t>
              </a:r>
              <a:r>
                <a:rPr sz="600">
                  <a:solidFill>
                    <a:srgbClr val="6D6E71"/>
                  </a:solidFill>
                  <a:cs typeface="Gotham Book"/>
                </a:rPr>
                <a:t>Dr.</a:t>
              </a:r>
              <a:r>
                <a:rPr sz="600" spc="-10">
                  <a:solidFill>
                    <a:srgbClr val="6D6E71"/>
                  </a:solidFill>
                  <a:cs typeface="Gotham Book"/>
                </a:rPr>
                <a:t> Zamenhof,</a:t>
              </a:r>
              <a:r>
                <a:rPr lang="fr-FR" sz="600" spc="-10">
                  <a:solidFill>
                    <a:srgbClr val="6D6E71"/>
                  </a:solidFill>
                  <a:cs typeface="Gotham Book"/>
                </a:rPr>
                <a:t> </a:t>
              </a:r>
            </a:p>
            <a:p>
              <a:pPr marL="12700" marR="5080" algn="ctr">
                <a:lnSpc>
                  <a:spcPts val="700"/>
                </a:lnSpc>
                <a:spcBef>
                  <a:spcPts val="300"/>
                </a:spcBef>
              </a:pPr>
              <a:r>
                <a:rPr sz="600">
                  <a:solidFill>
                    <a:srgbClr val="6D6E71"/>
                  </a:solidFill>
                  <a:cs typeface="Gotham Book"/>
                </a:rPr>
                <a:t>36</a:t>
              </a:r>
              <a:r>
                <a:rPr sz="600" spc="-20">
                  <a:solidFill>
                    <a:srgbClr val="6D6E71"/>
                  </a:solidFill>
                  <a:cs typeface="Gotham Book"/>
                </a:rPr>
                <a:t> </a:t>
              </a:r>
              <a:r>
                <a:rPr sz="600">
                  <a:solidFill>
                    <a:srgbClr val="6D6E71"/>
                  </a:solidFill>
                  <a:cs typeface="Gotham Book"/>
                </a:rPr>
                <a:t>Dupl.</a:t>
              </a:r>
              <a:r>
                <a:rPr sz="600" spc="-15">
                  <a:solidFill>
                    <a:srgbClr val="6D6E71"/>
                  </a:solidFill>
                  <a:cs typeface="Gotham Book"/>
                </a:rPr>
                <a:t> </a:t>
              </a:r>
              <a:r>
                <a:rPr sz="600">
                  <a:solidFill>
                    <a:srgbClr val="6D6E71"/>
                  </a:solidFill>
                  <a:cs typeface="Gotham Book"/>
                </a:rPr>
                <a:t>28027</a:t>
              </a:r>
              <a:r>
                <a:rPr sz="600" spc="-20">
                  <a:solidFill>
                    <a:srgbClr val="6D6E71"/>
                  </a:solidFill>
                  <a:cs typeface="Gotham Book"/>
                </a:rPr>
                <a:t> </a:t>
              </a:r>
              <a:r>
                <a:rPr sz="600" spc="-10">
                  <a:solidFill>
                    <a:srgbClr val="6D6E71"/>
                  </a:solidFill>
                  <a:cs typeface="Gotham Book"/>
                </a:rPr>
                <a:t>Madrid</a:t>
              </a:r>
              <a:endParaRPr sz="600">
                <a:cs typeface="Gotham Book"/>
              </a:endParaRPr>
            </a:p>
            <a:p>
              <a:pPr algn="ctr">
                <a:lnSpc>
                  <a:spcPts val="680"/>
                </a:lnSpc>
              </a:pPr>
              <a:r>
                <a:rPr sz="600">
                  <a:solidFill>
                    <a:srgbClr val="6D6E71"/>
                  </a:solidFill>
                  <a:cs typeface="Gotham Book"/>
                </a:rPr>
                <a:t>+34</a:t>
              </a:r>
              <a:r>
                <a:rPr sz="600" spc="-5">
                  <a:solidFill>
                    <a:srgbClr val="6D6E71"/>
                  </a:solidFill>
                  <a:cs typeface="Gotham Book"/>
                </a:rPr>
                <a:t> </a:t>
              </a:r>
              <a:r>
                <a:rPr sz="600">
                  <a:solidFill>
                    <a:srgbClr val="6D6E71"/>
                  </a:solidFill>
                  <a:cs typeface="Gotham Book"/>
                </a:rPr>
                <a:t>(0)9 13</a:t>
              </a:r>
              <a:r>
                <a:rPr sz="600" spc="-5">
                  <a:solidFill>
                    <a:srgbClr val="6D6E71"/>
                  </a:solidFill>
                  <a:cs typeface="Gotham Book"/>
                </a:rPr>
                <a:t> </a:t>
              </a:r>
              <a:r>
                <a:rPr sz="600">
                  <a:solidFill>
                    <a:srgbClr val="6D6E71"/>
                  </a:solidFill>
                  <a:cs typeface="Gotham Book"/>
                </a:rPr>
                <a:t>27 69 </a:t>
              </a:r>
              <a:r>
                <a:rPr sz="600" spc="-25">
                  <a:solidFill>
                    <a:srgbClr val="6D6E71"/>
                  </a:solidFill>
                  <a:cs typeface="Gotham Book"/>
                </a:rPr>
                <a:t>69</a:t>
              </a:r>
              <a:endParaRPr sz="600">
                <a:cs typeface="Gotham Book"/>
              </a:endParaRPr>
            </a:p>
          </p:txBody>
        </p:sp>
        <p:sp>
          <p:nvSpPr>
            <p:cNvPr id="135" name="object 45">
              <a:extLst>
                <a:ext uri="{FF2B5EF4-FFF2-40B4-BE49-F238E27FC236}">
                  <a16:creationId xmlns:a16="http://schemas.microsoft.com/office/drawing/2014/main" id="{C571CA13-49F3-D240-2B85-DCE9EA892F09}"/>
                </a:ext>
              </a:extLst>
            </p:cNvPr>
            <p:cNvSpPr txBox="1"/>
            <p:nvPr/>
          </p:nvSpPr>
          <p:spPr>
            <a:xfrm>
              <a:off x="5069031" y="2756834"/>
              <a:ext cx="947419" cy="473709"/>
            </a:xfrm>
            <a:prstGeom prst="rect">
              <a:avLst/>
            </a:prstGeom>
          </p:spPr>
          <p:txBody>
            <a:bodyPr vert="horz" wrap="square" lIns="0" tIns="51435" rIns="0" bIns="0" rtlCol="0">
              <a:spAutoFit/>
            </a:bodyPr>
            <a:lstStyle/>
            <a:p>
              <a:pPr algn="ctr">
                <a:lnSpc>
                  <a:spcPct val="100000"/>
                </a:lnSpc>
                <a:spcBef>
                  <a:spcPts val="405"/>
                </a:spcBef>
              </a:pPr>
              <a:r>
                <a:rPr sz="700" b="1" spc="-10">
                  <a:solidFill>
                    <a:srgbClr val="F5A243"/>
                  </a:solidFill>
                  <a:cs typeface="Gotham"/>
                </a:rPr>
                <a:t>Valladolid</a:t>
              </a:r>
              <a:endParaRPr sz="700">
                <a:solidFill>
                  <a:srgbClr val="F5A243"/>
                </a:solidFill>
                <a:cs typeface="Gotham"/>
              </a:endParaRPr>
            </a:p>
            <a:p>
              <a:pPr marL="12700" marR="5080" algn="ctr">
                <a:lnSpc>
                  <a:spcPts val="700"/>
                </a:lnSpc>
                <a:spcBef>
                  <a:spcPts val="300"/>
                </a:spcBef>
              </a:pPr>
              <a:r>
                <a:rPr sz="600" err="1">
                  <a:solidFill>
                    <a:srgbClr val="6D6E71"/>
                  </a:solidFill>
                  <a:cs typeface="Gotham Book"/>
                </a:rPr>
                <a:t>Ediﬁcio</a:t>
              </a:r>
              <a:r>
                <a:rPr sz="600" spc="-15">
                  <a:solidFill>
                    <a:srgbClr val="6D6E71"/>
                  </a:solidFill>
                  <a:cs typeface="Gotham Book"/>
                </a:rPr>
                <a:t> </a:t>
              </a:r>
              <a:r>
                <a:rPr sz="600">
                  <a:solidFill>
                    <a:srgbClr val="6D6E71"/>
                  </a:solidFill>
                  <a:cs typeface="Gotham Book"/>
                </a:rPr>
                <a:t>Centro</a:t>
              </a:r>
              <a:r>
                <a:rPr sz="600" spc="-10">
                  <a:solidFill>
                    <a:srgbClr val="6D6E71"/>
                  </a:solidFill>
                  <a:cs typeface="Gotham Book"/>
                </a:rPr>
                <a:t> </a:t>
              </a:r>
              <a:r>
                <a:rPr sz="600">
                  <a:solidFill>
                    <a:srgbClr val="6D6E71"/>
                  </a:solidFill>
                  <a:cs typeface="Gotham Book"/>
                </a:rPr>
                <a:t>204-</a:t>
              </a:r>
              <a:r>
                <a:rPr sz="600" spc="-25">
                  <a:solidFill>
                    <a:srgbClr val="6D6E71"/>
                  </a:solidFill>
                  <a:cs typeface="Gotham Book"/>
                </a:rPr>
                <a:t>208</a:t>
              </a:r>
              <a:r>
                <a:rPr sz="600" spc="500">
                  <a:solidFill>
                    <a:srgbClr val="6D6E71"/>
                  </a:solidFill>
                  <a:cs typeface="Gotham Book"/>
                </a:rPr>
                <a:t> </a:t>
              </a:r>
              <a:r>
                <a:rPr sz="600">
                  <a:solidFill>
                    <a:srgbClr val="6D6E71"/>
                  </a:solidFill>
                  <a:cs typeface="Gotham Book"/>
                </a:rPr>
                <a:t>Parque </a:t>
              </a:r>
              <a:r>
                <a:rPr sz="600" spc="-10" err="1">
                  <a:solidFill>
                    <a:srgbClr val="6D6E71"/>
                  </a:solidFill>
                  <a:cs typeface="Gotham Book"/>
                </a:rPr>
                <a:t>Tecnologico</a:t>
              </a:r>
              <a:r>
                <a:rPr sz="600" spc="500">
                  <a:solidFill>
                    <a:srgbClr val="6D6E71"/>
                  </a:solidFill>
                  <a:cs typeface="Gotham Book"/>
                </a:rPr>
                <a:t> </a:t>
              </a:r>
              <a:r>
                <a:rPr sz="600" err="1">
                  <a:solidFill>
                    <a:srgbClr val="6D6E71"/>
                  </a:solidFill>
                  <a:cs typeface="Gotham Book"/>
                </a:rPr>
                <a:t>Boecillo</a:t>
              </a:r>
              <a:r>
                <a:rPr sz="600" spc="-15">
                  <a:solidFill>
                    <a:srgbClr val="6D6E71"/>
                  </a:solidFill>
                  <a:cs typeface="Gotham Book"/>
                </a:rPr>
                <a:t> </a:t>
              </a:r>
              <a:r>
                <a:rPr sz="600">
                  <a:solidFill>
                    <a:srgbClr val="6D6E71"/>
                  </a:solidFill>
                  <a:cs typeface="Gotham Book"/>
                </a:rPr>
                <a:t>47151</a:t>
              </a:r>
              <a:r>
                <a:rPr sz="600" spc="-10">
                  <a:solidFill>
                    <a:srgbClr val="6D6E71"/>
                  </a:solidFill>
                  <a:cs typeface="Gotham Book"/>
                </a:rPr>
                <a:t> Valladolid</a:t>
              </a:r>
              <a:endParaRPr sz="600">
                <a:cs typeface="Gotham Book"/>
              </a:endParaRPr>
            </a:p>
          </p:txBody>
        </p:sp>
        <p:sp>
          <p:nvSpPr>
            <p:cNvPr id="136" name="object 51">
              <a:extLst>
                <a:ext uri="{FF2B5EF4-FFF2-40B4-BE49-F238E27FC236}">
                  <a16:creationId xmlns:a16="http://schemas.microsoft.com/office/drawing/2014/main" id="{DDA5839E-E136-472A-891B-B803C55C6F62}"/>
                </a:ext>
              </a:extLst>
            </p:cNvPr>
            <p:cNvSpPr txBox="1"/>
            <p:nvPr/>
          </p:nvSpPr>
          <p:spPr>
            <a:xfrm>
              <a:off x="6218188" y="2744153"/>
              <a:ext cx="857250" cy="562610"/>
            </a:xfrm>
            <a:prstGeom prst="rect">
              <a:avLst/>
            </a:prstGeom>
          </p:spPr>
          <p:txBody>
            <a:bodyPr vert="horz" wrap="square" lIns="0" tIns="51435" rIns="0" bIns="0" rtlCol="0">
              <a:spAutoFit/>
            </a:bodyPr>
            <a:lstStyle/>
            <a:p>
              <a:pPr algn="ctr">
                <a:lnSpc>
                  <a:spcPct val="100000"/>
                </a:lnSpc>
                <a:spcBef>
                  <a:spcPts val="405"/>
                </a:spcBef>
              </a:pPr>
              <a:r>
                <a:rPr sz="700" b="1" spc="-10" err="1">
                  <a:solidFill>
                    <a:srgbClr val="F5A243"/>
                  </a:solidFill>
                  <a:cs typeface="Gotham"/>
                </a:rPr>
                <a:t>Barcelone</a:t>
              </a:r>
              <a:endParaRPr sz="700">
                <a:solidFill>
                  <a:srgbClr val="F5A243"/>
                </a:solidFill>
                <a:cs typeface="Gotham"/>
              </a:endParaRPr>
            </a:p>
            <a:p>
              <a:pPr marL="101600" marR="93980" algn="ctr">
                <a:lnSpc>
                  <a:spcPts val="700"/>
                </a:lnSpc>
                <a:spcBef>
                  <a:spcPts val="300"/>
                </a:spcBef>
              </a:pPr>
              <a:r>
                <a:rPr sz="600">
                  <a:solidFill>
                    <a:srgbClr val="6D6E71"/>
                  </a:solidFill>
                  <a:cs typeface="Gotham Book"/>
                </a:rPr>
                <a:t>Ronda</a:t>
              </a:r>
              <a:r>
                <a:rPr sz="600" spc="-20">
                  <a:solidFill>
                    <a:srgbClr val="6D6E71"/>
                  </a:solidFill>
                  <a:cs typeface="Gotham Book"/>
                </a:rPr>
                <a:t> </a:t>
              </a:r>
              <a:r>
                <a:rPr sz="600">
                  <a:solidFill>
                    <a:srgbClr val="6D6E71"/>
                  </a:solidFill>
                  <a:cs typeface="Gotham Book"/>
                </a:rPr>
                <a:t>Sant</a:t>
              </a:r>
              <a:r>
                <a:rPr sz="600" spc="-15">
                  <a:solidFill>
                    <a:srgbClr val="6D6E71"/>
                  </a:solidFill>
                  <a:cs typeface="Gotham Book"/>
                </a:rPr>
                <a:t> </a:t>
              </a:r>
              <a:r>
                <a:rPr sz="600" spc="-10" err="1">
                  <a:solidFill>
                    <a:srgbClr val="6D6E71"/>
                  </a:solidFill>
                  <a:cs typeface="Gotham Book"/>
                </a:rPr>
                <a:t>pere</a:t>
              </a:r>
              <a:r>
                <a:rPr sz="600" spc="-10">
                  <a:solidFill>
                    <a:srgbClr val="6D6E71"/>
                  </a:solidFill>
                  <a:cs typeface="Gotham Book"/>
                </a:rPr>
                <a:t>,</a:t>
              </a:r>
              <a:r>
                <a:rPr sz="600" spc="500">
                  <a:solidFill>
                    <a:srgbClr val="6D6E71"/>
                  </a:solidFill>
                  <a:cs typeface="Gotham Book"/>
                </a:rPr>
                <a:t> </a:t>
              </a:r>
              <a:r>
                <a:rPr sz="600">
                  <a:solidFill>
                    <a:srgbClr val="6D6E71"/>
                  </a:solidFill>
                  <a:cs typeface="Gotham Book"/>
                </a:rPr>
                <a:t>52 3a </a:t>
              </a:r>
              <a:r>
                <a:rPr sz="600" spc="-10">
                  <a:solidFill>
                    <a:srgbClr val="6D6E71"/>
                  </a:solidFill>
                  <a:cs typeface="Gotham Book"/>
                </a:rPr>
                <a:t>planta,</a:t>
              </a:r>
              <a:endParaRPr sz="600">
                <a:cs typeface="Gotham Book"/>
              </a:endParaRPr>
            </a:p>
            <a:p>
              <a:pPr algn="ctr">
                <a:lnSpc>
                  <a:spcPts val="670"/>
                </a:lnSpc>
              </a:pPr>
              <a:r>
                <a:rPr sz="600">
                  <a:solidFill>
                    <a:srgbClr val="6D6E71"/>
                  </a:solidFill>
                  <a:cs typeface="Gotham Book"/>
                </a:rPr>
                <a:t>08010 </a:t>
              </a:r>
              <a:r>
                <a:rPr sz="600" spc="-10">
                  <a:solidFill>
                    <a:srgbClr val="6D6E71"/>
                  </a:solidFill>
                  <a:cs typeface="Gotham Book"/>
                </a:rPr>
                <a:t>Barcelona</a:t>
              </a:r>
              <a:endParaRPr sz="600">
                <a:cs typeface="Gotham Book"/>
              </a:endParaRPr>
            </a:p>
            <a:p>
              <a:pPr algn="ctr">
                <a:lnSpc>
                  <a:spcPts val="710"/>
                </a:lnSpc>
              </a:pPr>
              <a:r>
                <a:rPr sz="600">
                  <a:solidFill>
                    <a:srgbClr val="6D6E71"/>
                  </a:solidFill>
                  <a:cs typeface="Gotham Book"/>
                </a:rPr>
                <a:t>+34 (0)9 34 45</a:t>
              </a:r>
              <a:r>
                <a:rPr sz="600" spc="5">
                  <a:solidFill>
                    <a:srgbClr val="6D6E71"/>
                  </a:solidFill>
                  <a:cs typeface="Gotham Book"/>
                </a:rPr>
                <a:t> </a:t>
              </a:r>
              <a:r>
                <a:rPr sz="600">
                  <a:solidFill>
                    <a:srgbClr val="6D6E71"/>
                  </a:solidFill>
                  <a:cs typeface="Gotham Book"/>
                </a:rPr>
                <a:t>68 </a:t>
              </a:r>
              <a:r>
                <a:rPr sz="600" spc="-25">
                  <a:solidFill>
                    <a:srgbClr val="6D6E71"/>
                  </a:solidFill>
                  <a:cs typeface="Gotham Book"/>
                </a:rPr>
                <a:t>00</a:t>
              </a:r>
              <a:endParaRPr sz="600">
                <a:cs typeface="Gotham Book"/>
              </a:endParaRPr>
            </a:p>
          </p:txBody>
        </p:sp>
      </p:grpSp>
      <p:sp>
        <p:nvSpPr>
          <p:cNvPr id="154" name="object 44">
            <a:extLst>
              <a:ext uri="{FF2B5EF4-FFF2-40B4-BE49-F238E27FC236}">
                <a16:creationId xmlns:a16="http://schemas.microsoft.com/office/drawing/2014/main" id="{0CE480A5-EBD4-FFAD-DE89-46A7160E2F33}"/>
              </a:ext>
            </a:extLst>
          </p:cNvPr>
          <p:cNvSpPr txBox="1"/>
          <p:nvPr/>
        </p:nvSpPr>
        <p:spPr>
          <a:xfrm>
            <a:off x="9286004" y="2556563"/>
            <a:ext cx="1105535" cy="563616"/>
          </a:xfrm>
          <a:prstGeom prst="rect">
            <a:avLst/>
          </a:prstGeom>
        </p:spPr>
        <p:txBody>
          <a:bodyPr vert="horz" wrap="square" lIns="0" tIns="60325" rIns="0" bIns="0" rtlCol="0">
            <a:spAutoFit/>
          </a:bodyPr>
          <a:lstStyle/>
          <a:p>
            <a:pPr algn="ctr">
              <a:lnSpc>
                <a:spcPct val="100000"/>
              </a:lnSpc>
              <a:spcBef>
                <a:spcPts val="340"/>
              </a:spcBef>
            </a:pPr>
            <a:r>
              <a:rPr lang="fr-FR" sz="600" b="1" spc="-10" err="1">
                <a:solidFill>
                  <a:srgbClr val="6D6E71"/>
                </a:solidFill>
                <a:cs typeface="Gotham"/>
              </a:rPr>
              <a:t>Headquarters</a:t>
            </a:r>
            <a:endParaRPr lang="fr-FR" sz="600">
              <a:cs typeface="Gotham"/>
            </a:endParaRPr>
          </a:p>
          <a:p>
            <a:pPr marL="12700" marR="5080" algn="ctr">
              <a:lnSpc>
                <a:spcPts val="700"/>
              </a:lnSpc>
              <a:spcBef>
                <a:spcPts val="405"/>
              </a:spcBef>
            </a:pPr>
            <a:r>
              <a:rPr lang="fr-FR" sz="600" err="1">
                <a:solidFill>
                  <a:srgbClr val="6D6E71"/>
                </a:solidFill>
                <a:cs typeface="Gotham Book"/>
              </a:rPr>
              <a:t>Edifício</a:t>
            </a:r>
            <a:r>
              <a:rPr lang="fr-FR" sz="600" spc="-15">
                <a:solidFill>
                  <a:srgbClr val="6D6E71"/>
                </a:solidFill>
                <a:cs typeface="Gotham Book"/>
              </a:rPr>
              <a:t> </a:t>
            </a:r>
            <a:r>
              <a:rPr lang="fr-FR" sz="600">
                <a:solidFill>
                  <a:srgbClr val="6D6E71"/>
                </a:solidFill>
                <a:cs typeface="Gotham Book"/>
              </a:rPr>
              <a:t>Duque</a:t>
            </a:r>
            <a:r>
              <a:rPr lang="fr-FR" sz="600" spc="-15">
                <a:solidFill>
                  <a:srgbClr val="6D6E71"/>
                </a:solidFill>
                <a:cs typeface="Gotham Book"/>
              </a:rPr>
              <a:t> </a:t>
            </a:r>
            <a:r>
              <a:rPr lang="fr-FR" sz="600">
                <a:solidFill>
                  <a:srgbClr val="6D6E71"/>
                </a:solidFill>
                <a:cs typeface="Gotham Book"/>
              </a:rPr>
              <a:t>de</a:t>
            </a:r>
            <a:r>
              <a:rPr lang="fr-FR" sz="600" spc="-15">
                <a:solidFill>
                  <a:srgbClr val="6D6E71"/>
                </a:solidFill>
                <a:cs typeface="Gotham Book"/>
              </a:rPr>
              <a:t> </a:t>
            </a:r>
            <a:r>
              <a:rPr lang="fr-FR" sz="600" spc="-10">
                <a:solidFill>
                  <a:srgbClr val="6D6E71"/>
                </a:solidFill>
                <a:cs typeface="Gotham Book"/>
              </a:rPr>
              <a:t>Ávila,</a:t>
            </a:r>
            <a:r>
              <a:rPr lang="fr-FR" sz="600" spc="500">
                <a:solidFill>
                  <a:srgbClr val="6D6E71"/>
                </a:solidFill>
                <a:cs typeface="Gotham Book"/>
              </a:rPr>
              <a:t> </a:t>
            </a:r>
            <a:r>
              <a:rPr lang="fr-FR" sz="600">
                <a:solidFill>
                  <a:srgbClr val="6D6E71"/>
                </a:solidFill>
                <a:cs typeface="Gotham Book"/>
              </a:rPr>
              <a:t>Avenida</a:t>
            </a:r>
            <a:r>
              <a:rPr lang="fr-FR" sz="600" spc="-15">
                <a:solidFill>
                  <a:srgbClr val="6D6E71"/>
                </a:solidFill>
                <a:cs typeface="Gotham Book"/>
              </a:rPr>
              <a:t> </a:t>
            </a:r>
            <a:r>
              <a:rPr lang="fr-FR" sz="600">
                <a:solidFill>
                  <a:srgbClr val="6D6E71"/>
                </a:solidFill>
                <a:cs typeface="Gotham Book"/>
              </a:rPr>
              <a:t>Duque</a:t>
            </a:r>
            <a:r>
              <a:rPr lang="fr-FR" sz="600" spc="-10">
                <a:solidFill>
                  <a:srgbClr val="6D6E71"/>
                </a:solidFill>
                <a:cs typeface="Gotham Book"/>
              </a:rPr>
              <a:t> </a:t>
            </a:r>
            <a:r>
              <a:rPr lang="fr-FR" sz="600">
                <a:solidFill>
                  <a:srgbClr val="6D6E71"/>
                </a:solidFill>
                <a:cs typeface="Gotham Book"/>
              </a:rPr>
              <a:t>de</a:t>
            </a:r>
            <a:r>
              <a:rPr lang="fr-FR" sz="600" spc="-15">
                <a:solidFill>
                  <a:srgbClr val="6D6E71"/>
                </a:solidFill>
                <a:cs typeface="Gotham Book"/>
              </a:rPr>
              <a:t> </a:t>
            </a:r>
            <a:r>
              <a:rPr lang="fr-FR" sz="600">
                <a:solidFill>
                  <a:srgbClr val="6D6E71"/>
                </a:solidFill>
                <a:cs typeface="Gotham Book"/>
              </a:rPr>
              <a:t>Ávila,</a:t>
            </a:r>
            <a:r>
              <a:rPr lang="fr-FR" sz="600" spc="-10">
                <a:solidFill>
                  <a:srgbClr val="6D6E71"/>
                </a:solidFill>
                <a:cs typeface="Gotham Book"/>
              </a:rPr>
              <a:t> </a:t>
            </a:r>
            <a:r>
              <a:rPr lang="fr-FR" sz="600">
                <a:solidFill>
                  <a:srgbClr val="6D6E71"/>
                </a:solidFill>
                <a:cs typeface="Gotham Book"/>
              </a:rPr>
              <a:t>nº</a:t>
            </a:r>
            <a:r>
              <a:rPr lang="fr-FR" sz="600" spc="-15">
                <a:solidFill>
                  <a:srgbClr val="6D6E71"/>
                </a:solidFill>
                <a:cs typeface="Gotham Book"/>
              </a:rPr>
              <a:t> </a:t>
            </a:r>
            <a:r>
              <a:rPr lang="fr-FR" sz="600">
                <a:solidFill>
                  <a:srgbClr val="6D6E71"/>
                </a:solidFill>
                <a:cs typeface="Gotham Book"/>
              </a:rPr>
              <a:t>46</a:t>
            </a:r>
            <a:r>
              <a:rPr lang="fr-FR" sz="600" spc="-10">
                <a:solidFill>
                  <a:srgbClr val="6D6E71"/>
                </a:solidFill>
                <a:cs typeface="Gotham Book"/>
              </a:rPr>
              <a:t> </a:t>
            </a:r>
            <a:r>
              <a:rPr lang="fr-FR" sz="600" spc="-50">
                <a:solidFill>
                  <a:srgbClr val="6D6E71"/>
                </a:solidFill>
                <a:cs typeface="Gotham Book"/>
              </a:rPr>
              <a:t>-</a:t>
            </a:r>
            <a:r>
              <a:rPr lang="fr-FR" sz="600" spc="500">
                <a:solidFill>
                  <a:srgbClr val="6D6E71"/>
                </a:solidFill>
                <a:cs typeface="Gotham Book"/>
              </a:rPr>
              <a:t> </a:t>
            </a:r>
            <a:r>
              <a:rPr lang="fr-FR" sz="600">
                <a:solidFill>
                  <a:srgbClr val="6D6E71"/>
                </a:solidFill>
                <a:cs typeface="Gotham Book"/>
              </a:rPr>
              <a:t>7ºC,</a:t>
            </a:r>
            <a:r>
              <a:rPr lang="fr-FR" sz="600" spc="-10">
                <a:solidFill>
                  <a:srgbClr val="6D6E71"/>
                </a:solidFill>
                <a:cs typeface="Gotham Book"/>
              </a:rPr>
              <a:t> </a:t>
            </a:r>
            <a:r>
              <a:rPr lang="fr-FR" sz="600">
                <a:solidFill>
                  <a:srgbClr val="6D6E71"/>
                </a:solidFill>
                <a:cs typeface="Gotham Book"/>
              </a:rPr>
              <a:t>1050-083</a:t>
            </a:r>
            <a:r>
              <a:rPr lang="fr-FR" sz="600" spc="-5">
                <a:solidFill>
                  <a:srgbClr val="6D6E71"/>
                </a:solidFill>
                <a:cs typeface="Gotham Book"/>
              </a:rPr>
              <a:t> </a:t>
            </a:r>
            <a:r>
              <a:rPr lang="fr-FR" sz="600" spc="-10">
                <a:solidFill>
                  <a:srgbClr val="6D6E71"/>
                </a:solidFill>
                <a:cs typeface="Gotham Book"/>
              </a:rPr>
              <a:t>Lisboa</a:t>
            </a:r>
            <a:endParaRPr lang="fr-FR" sz="600">
              <a:cs typeface="Gotham Book"/>
            </a:endParaRPr>
          </a:p>
          <a:p>
            <a:pPr marL="22225" algn="ctr">
              <a:lnSpc>
                <a:spcPts val="680"/>
              </a:lnSpc>
            </a:pPr>
            <a:r>
              <a:rPr lang="fr-FR" sz="600">
                <a:solidFill>
                  <a:srgbClr val="6D6E71"/>
                </a:solidFill>
                <a:cs typeface="Gotham Book"/>
              </a:rPr>
              <a:t>+351 211 928 </a:t>
            </a:r>
            <a:r>
              <a:rPr lang="fr-FR" sz="600" spc="-25">
                <a:solidFill>
                  <a:srgbClr val="6D6E71"/>
                </a:solidFill>
                <a:cs typeface="Gotham Book"/>
              </a:rPr>
              <a:t>417</a:t>
            </a:r>
            <a:endParaRPr lang="fr-FR" sz="600">
              <a:cs typeface="Gotham Book"/>
            </a:endParaRPr>
          </a:p>
        </p:txBody>
      </p:sp>
      <p:grpSp>
        <p:nvGrpSpPr>
          <p:cNvPr id="159" name="Groupe 158">
            <a:extLst>
              <a:ext uri="{FF2B5EF4-FFF2-40B4-BE49-F238E27FC236}">
                <a16:creationId xmlns:a16="http://schemas.microsoft.com/office/drawing/2014/main" id="{C026EDBE-1CA0-EEA3-763F-0E421F7796BD}"/>
              </a:ext>
            </a:extLst>
          </p:cNvPr>
          <p:cNvGrpSpPr/>
          <p:nvPr/>
        </p:nvGrpSpPr>
        <p:grpSpPr>
          <a:xfrm>
            <a:off x="9318707" y="4088122"/>
            <a:ext cx="2447277" cy="2377675"/>
            <a:chOff x="9318707" y="4185141"/>
            <a:chExt cx="2447277" cy="2377675"/>
          </a:xfrm>
        </p:grpSpPr>
        <p:grpSp>
          <p:nvGrpSpPr>
            <p:cNvPr id="137" name="Groupe 136">
              <a:extLst>
                <a:ext uri="{FF2B5EF4-FFF2-40B4-BE49-F238E27FC236}">
                  <a16:creationId xmlns:a16="http://schemas.microsoft.com/office/drawing/2014/main" id="{519D5199-5D08-DC6D-4576-0DDE2DE1FF42}"/>
                </a:ext>
              </a:extLst>
            </p:cNvPr>
            <p:cNvGrpSpPr/>
            <p:nvPr/>
          </p:nvGrpSpPr>
          <p:grpSpPr>
            <a:xfrm>
              <a:off x="9318707" y="4185141"/>
              <a:ext cx="2447277" cy="1963019"/>
              <a:chOff x="6015429" y="1277698"/>
              <a:chExt cx="2447277" cy="1963019"/>
            </a:xfrm>
          </p:grpSpPr>
          <p:sp>
            <p:nvSpPr>
              <p:cNvPr id="58" name="object 3">
                <a:extLst>
                  <a:ext uri="{FF2B5EF4-FFF2-40B4-BE49-F238E27FC236}">
                    <a16:creationId xmlns:a16="http://schemas.microsoft.com/office/drawing/2014/main" id="{2FC8E142-040D-6D32-7F2D-247602D59F93}"/>
                  </a:ext>
                </a:extLst>
              </p:cNvPr>
              <p:cNvSpPr txBox="1"/>
              <p:nvPr/>
            </p:nvSpPr>
            <p:spPr>
              <a:xfrm>
                <a:off x="6015430" y="2215480"/>
                <a:ext cx="2447276" cy="259045"/>
              </a:xfrm>
              <a:prstGeom prst="rect">
                <a:avLst/>
              </a:prstGeom>
            </p:spPr>
            <p:txBody>
              <a:bodyPr vert="horz" wrap="square" lIns="0" tIns="12700" rIns="0" bIns="0" rtlCol="0">
                <a:spAutoFit/>
              </a:bodyPr>
              <a:lstStyle/>
              <a:p>
                <a:pPr algn="ctr">
                  <a:lnSpc>
                    <a:spcPct val="100000"/>
                  </a:lnSpc>
                </a:pPr>
                <a:r>
                  <a:rPr lang="fr-FR" sz="1600" b="1" spc="10">
                    <a:solidFill>
                      <a:srgbClr val="F5A243"/>
                    </a:solidFill>
                    <a:cs typeface="Arial" panose="020B0604020202020204" pitchFamily="34" charset="0"/>
                  </a:rPr>
                  <a:t>216</a:t>
                </a:r>
                <a:r>
                  <a:rPr lang="fr-FR" sz="1100" b="1" spc="10">
                    <a:solidFill>
                      <a:srgbClr val="F5A243"/>
                    </a:solidFill>
                    <a:cs typeface="Arial" panose="020B0604020202020204" pitchFamily="34" charset="0"/>
                  </a:rPr>
                  <a:t> </a:t>
                </a:r>
                <a:r>
                  <a:rPr lang="fr-FR" sz="1100" spc="-10">
                    <a:solidFill>
                      <a:srgbClr val="F5A243"/>
                    </a:solidFill>
                    <a:cs typeface="Arial" panose="020B0604020202020204" pitchFamily="34" charset="0"/>
                  </a:rPr>
                  <a:t>collaborateurs</a:t>
                </a:r>
                <a:endParaRPr lang="fr-FR" sz="1100">
                  <a:solidFill>
                    <a:srgbClr val="F5A243"/>
                  </a:solidFill>
                  <a:cs typeface="Arial" panose="020B0604020202020204" pitchFamily="34" charset="0"/>
                </a:endParaRPr>
              </a:p>
            </p:txBody>
          </p:sp>
          <p:sp>
            <p:nvSpPr>
              <p:cNvPr id="60" name="object 28">
                <a:extLst>
                  <a:ext uri="{FF2B5EF4-FFF2-40B4-BE49-F238E27FC236}">
                    <a16:creationId xmlns:a16="http://schemas.microsoft.com/office/drawing/2014/main" id="{34A207BD-0319-CDA1-EA7F-AB6BA1CE1D1B}"/>
                  </a:ext>
                </a:extLst>
              </p:cNvPr>
              <p:cNvSpPr txBox="1"/>
              <p:nvPr/>
            </p:nvSpPr>
            <p:spPr>
              <a:xfrm>
                <a:off x="6015429" y="2552708"/>
                <a:ext cx="1125995" cy="688009"/>
              </a:xfrm>
              <a:prstGeom prst="rect">
                <a:avLst/>
              </a:prstGeom>
            </p:spPr>
            <p:txBody>
              <a:bodyPr vert="horz" wrap="square" lIns="0" tIns="51435" rIns="0" bIns="0" rtlCol="0">
                <a:spAutoFit/>
              </a:bodyPr>
              <a:lstStyle/>
              <a:p>
                <a:pPr marL="22225" algn="ctr">
                  <a:lnSpc>
                    <a:spcPct val="100000"/>
                  </a:lnSpc>
                  <a:spcBef>
                    <a:spcPts val="405"/>
                  </a:spcBef>
                </a:pPr>
                <a:r>
                  <a:rPr lang="fr-FR" sz="700" b="1" spc="-20">
                    <a:solidFill>
                      <a:srgbClr val="F5A243"/>
                    </a:solidFill>
                    <a:cs typeface="Gotham"/>
                  </a:rPr>
                  <a:t>Bruxelles</a:t>
                </a:r>
                <a:endParaRPr lang="fr-FR" sz="700" b="1">
                  <a:solidFill>
                    <a:srgbClr val="F5A243"/>
                  </a:solidFill>
                  <a:cs typeface="Gotham"/>
                </a:endParaRPr>
              </a:p>
              <a:p>
                <a:pPr marL="54610" marR="5080" indent="-42545" algn="ctr">
                  <a:lnSpc>
                    <a:spcPts val="700"/>
                  </a:lnSpc>
                  <a:spcBef>
                    <a:spcPts val="140"/>
                  </a:spcBef>
                </a:pPr>
                <a:r>
                  <a:rPr lang="fr-FR" sz="600">
                    <a:solidFill>
                      <a:srgbClr val="6D6E71"/>
                    </a:solidFill>
                    <a:cs typeface="Gotham Book"/>
                  </a:rPr>
                  <a:t>Boulevard </a:t>
                </a:r>
                <a:r>
                  <a:rPr lang="fr-FR" sz="600" err="1">
                    <a:solidFill>
                      <a:srgbClr val="6D6E71"/>
                    </a:solidFill>
                    <a:cs typeface="Gotham Book"/>
                  </a:rPr>
                  <a:t>Paepsem</a:t>
                </a:r>
                <a:r>
                  <a:rPr lang="fr-FR" sz="600">
                    <a:solidFill>
                      <a:srgbClr val="6D6E71"/>
                    </a:solidFill>
                    <a:cs typeface="Gotham Book"/>
                  </a:rPr>
                  <a:t> </a:t>
                </a:r>
                <a:r>
                  <a:rPr lang="fr-FR" sz="600" err="1">
                    <a:solidFill>
                      <a:srgbClr val="6D6E71"/>
                    </a:solidFill>
                    <a:cs typeface="Gotham Book"/>
                  </a:rPr>
                  <a:t>Paapsemlaan</a:t>
                </a:r>
                <a:r>
                  <a:rPr lang="fr-FR" sz="600" spc="-40">
                    <a:solidFill>
                      <a:srgbClr val="6D6E71"/>
                    </a:solidFill>
                    <a:cs typeface="Gotham Book"/>
                  </a:rPr>
                  <a:t> </a:t>
                </a:r>
                <a:r>
                  <a:rPr lang="fr-FR" sz="600" spc="-10">
                    <a:solidFill>
                      <a:srgbClr val="6D6E71"/>
                    </a:solidFill>
                    <a:cs typeface="Gotham Book"/>
                  </a:rPr>
                  <a:t>11B/8</a:t>
                </a:r>
                <a:r>
                  <a:rPr lang="fr-FR" sz="600" spc="500">
                    <a:solidFill>
                      <a:srgbClr val="6D6E71"/>
                    </a:solidFill>
                    <a:cs typeface="Gotham Book"/>
                  </a:rPr>
                  <a:t> </a:t>
                </a:r>
              </a:p>
              <a:p>
                <a:pPr marL="54610" marR="5080" indent="-42545" algn="ctr">
                  <a:lnSpc>
                    <a:spcPts val="700"/>
                  </a:lnSpc>
                  <a:spcBef>
                    <a:spcPts val="140"/>
                  </a:spcBef>
                </a:pPr>
                <a:r>
                  <a:rPr lang="fr-FR" sz="600" spc="-10">
                    <a:solidFill>
                      <a:srgbClr val="6D6E71"/>
                    </a:solidFill>
                    <a:cs typeface="Gotham Book"/>
                  </a:rPr>
                  <a:t>B-</a:t>
                </a:r>
                <a:r>
                  <a:rPr lang="fr-FR" sz="600">
                    <a:solidFill>
                      <a:srgbClr val="6D6E71"/>
                    </a:solidFill>
                    <a:cs typeface="Gotham Book"/>
                  </a:rPr>
                  <a:t>1070</a:t>
                </a:r>
                <a:r>
                  <a:rPr lang="fr-FR" sz="600" spc="-5">
                    <a:solidFill>
                      <a:srgbClr val="6D6E71"/>
                    </a:solidFill>
                    <a:cs typeface="Gotham Book"/>
                  </a:rPr>
                  <a:t> </a:t>
                </a:r>
                <a:r>
                  <a:rPr lang="fr-FR" sz="600" spc="-10">
                    <a:solidFill>
                      <a:srgbClr val="6D6E71"/>
                    </a:solidFill>
                    <a:cs typeface="Gotham Book"/>
                  </a:rPr>
                  <a:t>Bruxelles</a:t>
                </a:r>
                <a:endParaRPr lang="fr-FR" sz="600">
                  <a:cs typeface="Gotham Book"/>
                </a:endParaRPr>
              </a:p>
              <a:p>
                <a:pPr marL="42545" algn="ctr">
                  <a:lnSpc>
                    <a:spcPts val="680"/>
                  </a:lnSpc>
                </a:pPr>
                <a:r>
                  <a:rPr lang="fr-FR" sz="600">
                    <a:solidFill>
                      <a:srgbClr val="6D6E71"/>
                    </a:solidFill>
                    <a:cs typeface="Gotham Book"/>
                  </a:rPr>
                  <a:t>+32</a:t>
                </a:r>
                <a:r>
                  <a:rPr lang="fr-FR" sz="600" spc="-5">
                    <a:solidFill>
                      <a:srgbClr val="6D6E71"/>
                    </a:solidFill>
                    <a:cs typeface="Gotham Book"/>
                  </a:rPr>
                  <a:t> </a:t>
                </a:r>
                <a:r>
                  <a:rPr lang="fr-FR" sz="600">
                    <a:solidFill>
                      <a:srgbClr val="6D6E71"/>
                    </a:solidFill>
                    <a:cs typeface="Gotham Book"/>
                  </a:rPr>
                  <a:t>(0)2 609</a:t>
                </a:r>
                <a:r>
                  <a:rPr lang="fr-FR" sz="600" spc="-5">
                    <a:solidFill>
                      <a:srgbClr val="6D6E71"/>
                    </a:solidFill>
                    <a:cs typeface="Gotham Book"/>
                  </a:rPr>
                  <a:t> </a:t>
                </a:r>
                <a:r>
                  <a:rPr lang="fr-FR" sz="600">
                    <a:solidFill>
                      <a:srgbClr val="6D6E71"/>
                    </a:solidFill>
                    <a:cs typeface="Gotham Book"/>
                  </a:rPr>
                  <a:t>11 </a:t>
                </a:r>
                <a:r>
                  <a:rPr lang="fr-FR" sz="600" spc="-25">
                    <a:solidFill>
                      <a:srgbClr val="6D6E71"/>
                    </a:solidFill>
                    <a:cs typeface="Gotham Book"/>
                  </a:rPr>
                  <a:t>11</a:t>
                </a:r>
                <a:endParaRPr lang="fr-FR" sz="600">
                  <a:cs typeface="Gotham Book"/>
                </a:endParaRPr>
              </a:p>
              <a:p>
                <a:pPr marL="22225" algn="ctr">
                  <a:lnSpc>
                    <a:spcPct val="100000"/>
                  </a:lnSpc>
                  <a:spcBef>
                    <a:spcPts val="405"/>
                  </a:spcBef>
                </a:pPr>
                <a:endParaRPr lang="fr-FR" sz="600">
                  <a:cs typeface="Gotham Book"/>
                </a:endParaRPr>
              </a:p>
            </p:txBody>
          </p:sp>
          <p:sp>
            <p:nvSpPr>
              <p:cNvPr id="89" name="Rectangle: Rounded Corners 38">
                <a:extLst>
                  <a:ext uri="{FF2B5EF4-FFF2-40B4-BE49-F238E27FC236}">
                    <a16:creationId xmlns:a16="http://schemas.microsoft.com/office/drawing/2014/main" id="{AFF2615B-24A4-A61E-4885-FBB5297D1E43}"/>
                  </a:ext>
                </a:extLst>
              </p:cNvPr>
              <p:cNvSpPr/>
              <p:nvPr/>
            </p:nvSpPr>
            <p:spPr>
              <a:xfrm>
                <a:off x="6015429" y="1277698"/>
                <a:ext cx="2447277" cy="179852"/>
              </a:xfrm>
              <a:prstGeom prst="roundRect">
                <a:avLst>
                  <a:gd name="adj" fmla="val 50000"/>
                </a:avLst>
              </a:prstGeom>
              <a:solidFill>
                <a:schemeClr val="bg1"/>
              </a:solidFill>
              <a:ln>
                <a:solidFill>
                  <a:srgbClr val="F5A2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Belgique et Luxembourg</a:t>
                </a:r>
              </a:p>
            </p:txBody>
          </p:sp>
          <p:pic>
            <p:nvPicPr>
              <p:cNvPr id="96" name="Image 95">
                <a:extLst>
                  <a:ext uri="{FF2B5EF4-FFF2-40B4-BE49-F238E27FC236}">
                    <a16:creationId xmlns:a16="http://schemas.microsoft.com/office/drawing/2014/main" id="{AB2D914A-151B-6A8A-CBE7-CADF91890B6D}"/>
                  </a:ext>
                </a:extLst>
              </p:cNvPr>
              <p:cNvPicPr>
                <a:picLocks noChangeAspect="1"/>
              </p:cNvPicPr>
              <p:nvPr/>
            </p:nvPicPr>
            <p:blipFill>
              <a:blip r:embed="rId11">
                <a:duotone>
                  <a:prstClr val="black"/>
                  <a:schemeClr val="tx2">
                    <a:tint val="45000"/>
                    <a:satMod val="400000"/>
                  </a:schemeClr>
                </a:duotone>
              </a:blip>
              <a:stretch>
                <a:fillRect/>
              </a:stretch>
            </p:blipFill>
            <p:spPr>
              <a:xfrm>
                <a:off x="6277353" y="1571129"/>
                <a:ext cx="791994" cy="554396"/>
              </a:xfrm>
              <a:prstGeom prst="rect">
                <a:avLst/>
              </a:prstGeom>
            </p:spPr>
          </p:pic>
          <p:pic>
            <p:nvPicPr>
              <p:cNvPr id="97" name="Image 96">
                <a:extLst>
                  <a:ext uri="{FF2B5EF4-FFF2-40B4-BE49-F238E27FC236}">
                    <a16:creationId xmlns:a16="http://schemas.microsoft.com/office/drawing/2014/main" id="{12E9C589-3C3D-14B9-312D-31C14A43A04D}"/>
                  </a:ext>
                </a:extLst>
              </p:cNvPr>
              <p:cNvPicPr>
                <a:picLocks noChangeAspect="1"/>
              </p:cNvPicPr>
              <p:nvPr/>
            </p:nvPicPr>
            <p:blipFill>
              <a:blip r:embed="rId12">
                <a:duotone>
                  <a:prstClr val="black"/>
                  <a:schemeClr val="tx2">
                    <a:tint val="45000"/>
                    <a:satMod val="400000"/>
                  </a:schemeClr>
                </a:duotone>
              </a:blip>
              <a:stretch>
                <a:fillRect/>
              </a:stretch>
            </p:blipFill>
            <p:spPr>
              <a:xfrm>
                <a:off x="7305604" y="1677683"/>
                <a:ext cx="806116" cy="447842"/>
              </a:xfrm>
              <a:prstGeom prst="rect">
                <a:avLst/>
              </a:prstGeom>
            </p:spPr>
          </p:pic>
          <p:cxnSp>
            <p:nvCxnSpPr>
              <p:cNvPr id="101" name="Connecteur droit 100">
                <a:extLst>
                  <a:ext uri="{FF2B5EF4-FFF2-40B4-BE49-F238E27FC236}">
                    <a16:creationId xmlns:a16="http://schemas.microsoft.com/office/drawing/2014/main" id="{59832D53-3FAF-7136-2905-DC6E19E2C0E5}"/>
                  </a:ext>
                </a:extLst>
              </p:cNvPr>
              <p:cNvCxnSpPr>
                <a:cxnSpLocks/>
              </p:cNvCxnSpPr>
              <p:nvPr/>
            </p:nvCxnSpPr>
            <p:spPr>
              <a:xfrm>
                <a:off x="6079258" y="2137296"/>
                <a:ext cx="2356710" cy="0"/>
              </a:xfrm>
              <a:prstGeom prst="line">
                <a:avLst/>
              </a:prstGeom>
              <a:ln w="38100">
                <a:solidFill>
                  <a:srgbClr val="F5A243"/>
                </a:solidFill>
              </a:ln>
            </p:spPr>
            <p:style>
              <a:lnRef idx="1">
                <a:schemeClr val="accent1"/>
              </a:lnRef>
              <a:fillRef idx="0">
                <a:schemeClr val="accent1"/>
              </a:fillRef>
              <a:effectRef idx="0">
                <a:schemeClr val="accent1"/>
              </a:effectRef>
              <a:fontRef idx="minor">
                <a:schemeClr val="tx1"/>
              </a:fontRef>
            </p:style>
          </p:cxnSp>
          <p:sp>
            <p:nvSpPr>
              <p:cNvPr id="120" name="object 28">
                <a:extLst>
                  <a:ext uri="{FF2B5EF4-FFF2-40B4-BE49-F238E27FC236}">
                    <a16:creationId xmlns:a16="http://schemas.microsoft.com/office/drawing/2014/main" id="{011111D7-568E-7681-066C-FDE847DA09CA}"/>
                  </a:ext>
                </a:extLst>
              </p:cNvPr>
              <p:cNvSpPr txBox="1"/>
              <p:nvPr/>
            </p:nvSpPr>
            <p:spPr>
              <a:xfrm>
                <a:off x="7309973" y="2552708"/>
                <a:ext cx="1125995" cy="585417"/>
              </a:xfrm>
              <a:prstGeom prst="rect">
                <a:avLst/>
              </a:prstGeom>
            </p:spPr>
            <p:txBody>
              <a:bodyPr vert="horz" wrap="square" lIns="0" tIns="51435" rIns="0" bIns="0" rtlCol="0">
                <a:spAutoFit/>
              </a:bodyPr>
              <a:lstStyle/>
              <a:p>
                <a:pPr marL="22225" algn="ctr">
                  <a:lnSpc>
                    <a:spcPct val="100000"/>
                  </a:lnSpc>
                  <a:spcBef>
                    <a:spcPts val="405"/>
                  </a:spcBef>
                </a:pPr>
                <a:r>
                  <a:rPr lang="fr-FR" sz="700" b="1" spc="-20">
                    <a:solidFill>
                      <a:srgbClr val="F5A243"/>
                    </a:solidFill>
                    <a:cs typeface="Gotham"/>
                  </a:rPr>
                  <a:t>Luxembourg</a:t>
                </a:r>
                <a:endParaRPr lang="fr-FR" sz="700" b="1">
                  <a:solidFill>
                    <a:srgbClr val="F5A243"/>
                  </a:solidFill>
                  <a:cs typeface="Gotham"/>
                </a:endParaRPr>
              </a:p>
              <a:p>
                <a:pPr marL="57785" algn="ctr">
                  <a:lnSpc>
                    <a:spcPts val="710"/>
                  </a:lnSpc>
                  <a:spcBef>
                    <a:spcPts val="100"/>
                  </a:spcBef>
                </a:pPr>
                <a:r>
                  <a:rPr lang="fr-FR" sz="600">
                    <a:solidFill>
                      <a:srgbClr val="6D6E71"/>
                    </a:solidFill>
                    <a:cs typeface="Gotham Book"/>
                  </a:rPr>
                  <a:t>L-8308 </a:t>
                </a:r>
                <a:r>
                  <a:rPr lang="fr-FR" sz="600" spc="-10">
                    <a:solidFill>
                      <a:srgbClr val="6D6E71"/>
                    </a:solidFill>
                    <a:cs typeface="Gotham Book"/>
                  </a:rPr>
                  <a:t>Capellen</a:t>
                </a:r>
                <a:endParaRPr lang="fr-FR" sz="600">
                  <a:cs typeface="Gotham Book"/>
                </a:endParaRPr>
              </a:p>
              <a:p>
                <a:pPr marL="12700" algn="ctr">
                  <a:lnSpc>
                    <a:spcPts val="710"/>
                  </a:lnSpc>
                </a:pPr>
                <a:r>
                  <a:rPr lang="fr-FR" sz="600">
                    <a:solidFill>
                      <a:srgbClr val="6D6E71"/>
                    </a:solidFill>
                    <a:cs typeface="Gotham Book"/>
                  </a:rPr>
                  <a:t>+35</a:t>
                </a:r>
                <a:r>
                  <a:rPr lang="fr-FR" sz="600" spc="-10">
                    <a:solidFill>
                      <a:srgbClr val="6D6E71"/>
                    </a:solidFill>
                    <a:cs typeface="Gotham Book"/>
                  </a:rPr>
                  <a:t> </a:t>
                </a:r>
                <a:r>
                  <a:rPr lang="fr-FR" sz="600">
                    <a:solidFill>
                      <a:srgbClr val="6D6E71"/>
                    </a:solidFill>
                    <a:cs typeface="Gotham Book"/>
                  </a:rPr>
                  <a:t>(0)2</a:t>
                </a:r>
                <a:r>
                  <a:rPr lang="fr-FR" sz="600" spc="-5">
                    <a:solidFill>
                      <a:srgbClr val="6D6E71"/>
                    </a:solidFill>
                    <a:cs typeface="Gotham Book"/>
                  </a:rPr>
                  <a:t> </a:t>
                </a:r>
              </a:p>
              <a:p>
                <a:pPr marL="12700" algn="ctr">
                  <a:lnSpc>
                    <a:spcPts val="710"/>
                  </a:lnSpc>
                </a:pPr>
                <a:r>
                  <a:rPr lang="fr-FR" sz="600">
                    <a:solidFill>
                      <a:srgbClr val="6D6E71"/>
                    </a:solidFill>
                    <a:cs typeface="Gotham Book"/>
                  </a:rPr>
                  <a:t>2Bruxelles99</a:t>
                </a:r>
                <a:r>
                  <a:rPr lang="fr-FR" sz="600" spc="-5">
                    <a:solidFill>
                      <a:srgbClr val="6D6E71"/>
                    </a:solidFill>
                    <a:cs typeface="Gotham Book"/>
                  </a:rPr>
                  <a:t> </a:t>
                </a:r>
                <a:r>
                  <a:rPr lang="fr-FR" sz="600">
                    <a:solidFill>
                      <a:srgbClr val="6D6E71"/>
                    </a:solidFill>
                    <a:cs typeface="Gotham Book"/>
                  </a:rPr>
                  <a:t>25</a:t>
                </a:r>
                <a:r>
                  <a:rPr lang="fr-FR" sz="600" spc="-5">
                    <a:solidFill>
                      <a:srgbClr val="6D6E71"/>
                    </a:solidFill>
                    <a:cs typeface="Gotham Book"/>
                  </a:rPr>
                  <a:t> </a:t>
                </a:r>
                <a:r>
                  <a:rPr lang="fr-FR" sz="600" spc="-25">
                    <a:solidFill>
                      <a:srgbClr val="6D6E71"/>
                    </a:solidFill>
                    <a:cs typeface="Gotham Book"/>
                  </a:rPr>
                  <a:t>01</a:t>
                </a:r>
                <a:endParaRPr lang="fr-FR" sz="600">
                  <a:cs typeface="Gotham Book"/>
                </a:endParaRPr>
              </a:p>
              <a:p>
                <a:pPr marL="22225" algn="ctr">
                  <a:lnSpc>
                    <a:spcPct val="100000"/>
                  </a:lnSpc>
                  <a:spcBef>
                    <a:spcPts val="405"/>
                  </a:spcBef>
                </a:pPr>
                <a:endParaRPr lang="fr-FR" sz="600">
                  <a:cs typeface="Gotham Book"/>
                </a:endParaRPr>
              </a:p>
            </p:txBody>
          </p:sp>
        </p:grpSp>
        <p:sp>
          <p:nvSpPr>
            <p:cNvPr id="158" name="object 29">
              <a:extLst>
                <a:ext uri="{FF2B5EF4-FFF2-40B4-BE49-F238E27FC236}">
                  <a16:creationId xmlns:a16="http://schemas.microsoft.com/office/drawing/2014/main" id="{07D30862-A40A-F319-DAAF-1551C6D8FE50}"/>
                </a:ext>
              </a:extLst>
            </p:cNvPr>
            <p:cNvSpPr txBox="1"/>
            <p:nvPr/>
          </p:nvSpPr>
          <p:spPr>
            <a:xfrm>
              <a:off x="9328936" y="6095380"/>
              <a:ext cx="1107440" cy="467436"/>
            </a:xfrm>
            <a:prstGeom prst="rect">
              <a:avLst/>
            </a:prstGeom>
          </p:spPr>
          <p:txBody>
            <a:bodyPr vert="horz" wrap="square" lIns="0" tIns="51435" rIns="0" bIns="0" rtlCol="0">
              <a:spAutoFit/>
            </a:bodyPr>
            <a:lstStyle/>
            <a:p>
              <a:pPr algn="ctr">
                <a:lnSpc>
                  <a:spcPct val="100000"/>
                </a:lnSpc>
                <a:spcBef>
                  <a:spcPts val="405"/>
                </a:spcBef>
              </a:pPr>
              <a:r>
                <a:rPr sz="700" b="1" spc="-10">
                  <a:solidFill>
                    <a:srgbClr val="F5A243"/>
                  </a:solidFill>
                  <a:cs typeface="Gotham"/>
                </a:rPr>
                <a:t>Belgrade</a:t>
              </a:r>
              <a:endParaRPr sz="700">
                <a:solidFill>
                  <a:srgbClr val="F5A243"/>
                </a:solidFill>
                <a:cs typeface="Gotham"/>
              </a:endParaRPr>
            </a:p>
            <a:p>
              <a:pPr marL="12700" marR="5080" algn="ctr">
                <a:lnSpc>
                  <a:spcPts val="700"/>
                </a:lnSpc>
                <a:spcBef>
                  <a:spcPts val="300"/>
                </a:spcBef>
              </a:pPr>
              <a:r>
                <a:rPr sz="600">
                  <a:solidFill>
                    <a:srgbClr val="6D6E71"/>
                  </a:solidFill>
                  <a:cs typeface="Gotham Book"/>
                </a:rPr>
                <a:t>Route</a:t>
              </a:r>
              <a:r>
                <a:rPr sz="600" spc="30">
                  <a:solidFill>
                    <a:srgbClr val="6D6E71"/>
                  </a:solidFill>
                  <a:cs typeface="Gotham Book"/>
                </a:rPr>
                <a:t> </a:t>
              </a:r>
              <a:r>
                <a:rPr sz="600">
                  <a:solidFill>
                    <a:srgbClr val="6D6E71"/>
                  </a:solidFill>
                  <a:cs typeface="Gotham Book"/>
                </a:rPr>
                <a:t>de</a:t>
              </a:r>
              <a:r>
                <a:rPr sz="600" spc="35">
                  <a:solidFill>
                    <a:srgbClr val="6D6E71"/>
                  </a:solidFill>
                  <a:cs typeface="Gotham Book"/>
                </a:rPr>
                <a:t> </a:t>
              </a:r>
              <a:r>
                <a:rPr sz="600" spc="-10">
                  <a:solidFill>
                    <a:srgbClr val="6D6E71"/>
                  </a:solidFill>
                  <a:cs typeface="Gotham Book"/>
                </a:rPr>
                <a:t>Louvain-La-Neuve,</a:t>
              </a:r>
              <a:r>
                <a:rPr sz="600" spc="500">
                  <a:solidFill>
                    <a:srgbClr val="6D6E71"/>
                  </a:solidFill>
                  <a:cs typeface="Gotham Book"/>
                </a:rPr>
                <a:t> </a:t>
              </a:r>
              <a:r>
                <a:rPr sz="600">
                  <a:solidFill>
                    <a:srgbClr val="6D6E71"/>
                  </a:solidFill>
                  <a:cs typeface="Gotham Book"/>
                </a:rPr>
                <a:t>4 boîte </a:t>
              </a:r>
              <a:r>
                <a:rPr sz="600" spc="-25">
                  <a:solidFill>
                    <a:srgbClr val="6D6E71"/>
                  </a:solidFill>
                  <a:cs typeface="Gotham Book"/>
                </a:rPr>
                <a:t>32</a:t>
              </a:r>
              <a:endParaRPr sz="600">
                <a:cs typeface="Gotham Book"/>
              </a:endParaRPr>
            </a:p>
            <a:p>
              <a:pPr algn="ctr">
                <a:lnSpc>
                  <a:spcPts val="680"/>
                </a:lnSpc>
              </a:pPr>
              <a:r>
                <a:rPr sz="600">
                  <a:solidFill>
                    <a:srgbClr val="6D6E71"/>
                  </a:solidFill>
                  <a:cs typeface="Gotham Book"/>
                </a:rPr>
                <a:t>B-5001 </a:t>
              </a:r>
              <a:r>
                <a:rPr sz="600" spc="-10">
                  <a:solidFill>
                    <a:srgbClr val="6D6E71"/>
                  </a:solidFill>
                  <a:cs typeface="Gotham Book"/>
                </a:rPr>
                <a:t>Belgrade</a:t>
              </a:r>
              <a:endParaRPr sz="600">
                <a:cs typeface="Gotham Book"/>
              </a:endParaRPr>
            </a:p>
          </p:txBody>
        </p:sp>
      </p:grpSp>
      <p:grpSp>
        <p:nvGrpSpPr>
          <p:cNvPr id="3" name="Groupe 2">
            <a:extLst>
              <a:ext uri="{FF2B5EF4-FFF2-40B4-BE49-F238E27FC236}">
                <a16:creationId xmlns:a16="http://schemas.microsoft.com/office/drawing/2014/main" id="{16D4F81A-8508-81B3-3F5A-D7B5BF72A430}"/>
              </a:ext>
            </a:extLst>
          </p:cNvPr>
          <p:cNvGrpSpPr/>
          <p:nvPr/>
        </p:nvGrpSpPr>
        <p:grpSpPr>
          <a:xfrm>
            <a:off x="-11216" y="6115941"/>
            <a:ext cx="455090" cy="455090"/>
            <a:chOff x="-11216" y="6115941"/>
            <a:chExt cx="455090" cy="455090"/>
          </a:xfrm>
        </p:grpSpPr>
        <p:sp>
          <p:nvSpPr>
            <p:cNvPr id="4" name="Larme 3">
              <a:hlinkClick r:id="rId13" action="ppaction://hlinksldjump"/>
              <a:extLst>
                <a:ext uri="{FF2B5EF4-FFF2-40B4-BE49-F238E27FC236}">
                  <a16:creationId xmlns:a16="http://schemas.microsoft.com/office/drawing/2014/main" id="{9025D63F-DBCB-A1E0-BF57-EA6EFE6D536A}"/>
                </a:ext>
              </a:extLst>
            </p:cNvPr>
            <p:cNvSpPr/>
            <p:nvPr/>
          </p:nvSpPr>
          <p:spPr>
            <a:xfrm rot="10613972">
              <a:off x="-11216" y="6115941"/>
              <a:ext cx="455090" cy="455090"/>
            </a:xfrm>
            <a:prstGeom prst="teardrop">
              <a:avLst/>
            </a:prstGeom>
            <a:solidFill>
              <a:srgbClr val="E84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Arial" panose="020B0604020202020204" pitchFamily="34" charset="0"/>
                <a:cs typeface="Arial" panose="020B0604020202020204" pitchFamily="34" charset="0"/>
              </a:endParaRPr>
            </a:p>
          </p:txBody>
        </p:sp>
        <p:pic>
          <p:nvPicPr>
            <p:cNvPr id="5" name="Graphique 4">
              <a:extLst>
                <a:ext uri="{FF2B5EF4-FFF2-40B4-BE49-F238E27FC236}">
                  <a16:creationId xmlns:a16="http://schemas.microsoft.com/office/drawing/2014/main" id="{EEE97B3E-2F55-DBBB-54C0-D257DE09BE1C}"/>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rot="10800000">
              <a:off x="125583" y="6210535"/>
              <a:ext cx="156092" cy="265901"/>
            </a:xfrm>
            <a:prstGeom prst="rect">
              <a:avLst/>
            </a:prstGeom>
          </p:spPr>
        </p:pic>
      </p:grpSp>
      <p:sp>
        <p:nvSpPr>
          <p:cNvPr id="7" name="ZoneTexte 6">
            <a:extLst>
              <a:ext uri="{FF2B5EF4-FFF2-40B4-BE49-F238E27FC236}">
                <a16:creationId xmlns:a16="http://schemas.microsoft.com/office/drawing/2014/main" id="{3C8045ED-F807-AD8E-BAB0-812CDDA7A0B6}"/>
              </a:ext>
            </a:extLst>
          </p:cNvPr>
          <p:cNvSpPr txBox="1"/>
          <p:nvPr/>
        </p:nvSpPr>
        <p:spPr>
          <a:xfrm>
            <a:off x="437421" y="2516954"/>
            <a:ext cx="1481145" cy="200055"/>
          </a:xfrm>
          <a:prstGeom prst="rect">
            <a:avLst/>
          </a:prstGeom>
          <a:noFill/>
        </p:spPr>
        <p:txBody>
          <a:bodyPr wrap="square">
            <a:spAutoFit/>
          </a:bodyPr>
          <a:lstStyle/>
          <a:p>
            <a:pPr algn="ctr">
              <a:lnSpc>
                <a:spcPct val="100000"/>
              </a:lnSpc>
              <a:spcBef>
                <a:spcPts val="405"/>
              </a:spcBef>
            </a:pPr>
            <a:r>
              <a:rPr lang="fr-FR" sz="700" b="1" spc="-10">
                <a:solidFill>
                  <a:srgbClr val="F5A243"/>
                </a:solidFill>
                <a:cs typeface="Gotham"/>
              </a:rPr>
              <a:t>Paris </a:t>
            </a:r>
          </a:p>
        </p:txBody>
      </p:sp>
      <p:sp>
        <p:nvSpPr>
          <p:cNvPr id="8" name="object 27">
            <a:extLst>
              <a:ext uri="{FF2B5EF4-FFF2-40B4-BE49-F238E27FC236}">
                <a16:creationId xmlns:a16="http://schemas.microsoft.com/office/drawing/2014/main" id="{1C5926D2-3F1F-5245-FCB0-228AD81077D7}"/>
              </a:ext>
            </a:extLst>
          </p:cNvPr>
          <p:cNvSpPr txBox="1"/>
          <p:nvPr/>
        </p:nvSpPr>
        <p:spPr>
          <a:xfrm>
            <a:off x="1164295" y="2633183"/>
            <a:ext cx="942479" cy="326371"/>
          </a:xfrm>
          <a:prstGeom prst="rect">
            <a:avLst/>
          </a:prstGeom>
        </p:spPr>
        <p:txBody>
          <a:bodyPr vert="horz" wrap="square" lIns="0" tIns="51435" rIns="0" bIns="0" rtlCol="0">
            <a:spAutoFit/>
          </a:bodyPr>
          <a:lstStyle/>
          <a:p>
            <a:pPr algn="ctr">
              <a:lnSpc>
                <a:spcPct val="100000"/>
              </a:lnSpc>
              <a:spcBef>
                <a:spcPts val="405"/>
              </a:spcBef>
            </a:pPr>
            <a:br>
              <a:rPr lang="fr-FR" sz="600" spc="-10">
                <a:solidFill>
                  <a:srgbClr val="6D6E71"/>
                </a:solidFill>
                <a:latin typeface="Arial" panose="020B0604020202020204" pitchFamily="34" charset="0"/>
                <a:cs typeface="Arial" panose="020B0604020202020204" pitchFamily="34" charset="0"/>
              </a:rPr>
            </a:br>
            <a:endParaRPr lang="fr-FR" sz="600">
              <a:latin typeface="Arial" panose="020B0604020202020204" pitchFamily="34" charset="0"/>
              <a:cs typeface="Arial" panose="020B0604020202020204" pitchFamily="34" charset="0"/>
            </a:endParaRPr>
          </a:p>
          <a:p>
            <a:pPr algn="ctr">
              <a:lnSpc>
                <a:spcPts val="680"/>
              </a:lnSpc>
            </a:pPr>
            <a:endParaRPr lang="fr-FR" sz="600">
              <a:latin typeface="Arial" panose="020B0604020202020204" pitchFamily="34" charset="0"/>
              <a:cs typeface="Arial" panose="020B0604020202020204" pitchFamily="34" charset="0"/>
            </a:endParaRPr>
          </a:p>
        </p:txBody>
      </p:sp>
      <p:grpSp>
        <p:nvGrpSpPr>
          <p:cNvPr id="10" name="Groupe 9">
            <a:extLst>
              <a:ext uri="{FF2B5EF4-FFF2-40B4-BE49-F238E27FC236}">
                <a16:creationId xmlns:a16="http://schemas.microsoft.com/office/drawing/2014/main" id="{BE225776-27E3-44D1-B1DB-B55C28322E81}"/>
              </a:ext>
            </a:extLst>
          </p:cNvPr>
          <p:cNvGrpSpPr/>
          <p:nvPr/>
        </p:nvGrpSpPr>
        <p:grpSpPr>
          <a:xfrm>
            <a:off x="4745771" y="3714172"/>
            <a:ext cx="3230164" cy="2810068"/>
            <a:chOff x="4745771" y="3714172"/>
            <a:chExt cx="3230164" cy="2810068"/>
          </a:xfrm>
        </p:grpSpPr>
        <p:sp>
          <p:nvSpPr>
            <p:cNvPr id="109" name="Rectangle: Rounded Corners 38">
              <a:extLst>
                <a:ext uri="{FF2B5EF4-FFF2-40B4-BE49-F238E27FC236}">
                  <a16:creationId xmlns:a16="http://schemas.microsoft.com/office/drawing/2014/main" id="{39D18E8D-F09F-C0EA-3E56-BBA1BE8E8792}"/>
                </a:ext>
              </a:extLst>
            </p:cNvPr>
            <p:cNvSpPr/>
            <p:nvPr/>
          </p:nvSpPr>
          <p:spPr>
            <a:xfrm>
              <a:off x="5771020" y="3714172"/>
              <a:ext cx="761445" cy="189489"/>
            </a:xfrm>
            <a:prstGeom prst="roundRect">
              <a:avLst>
                <a:gd name="adj" fmla="val 50000"/>
              </a:avLst>
            </a:prstGeom>
            <a:solidFill>
              <a:schemeClr val="bg1"/>
            </a:solidFill>
            <a:ln>
              <a:solidFill>
                <a:srgbClr val="F5A2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rial" panose="020B0604020202020204" pitchFamily="34" charset="0"/>
                  <a:cs typeface="Arial" panose="020B0604020202020204" pitchFamily="34" charset="0"/>
                </a:rPr>
                <a:t>Italie</a:t>
              </a:r>
            </a:p>
          </p:txBody>
        </p:sp>
        <p:grpSp>
          <p:nvGrpSpPr>
            <p:cNvPr id="9" name="Groupe 8">
              <a:extLst>
                <a:ext uri="{FF2B5EF4-FFF2-40B4-BE49-F238E27FC236}">
                  <a16:creationId xmlns:a16="http://schemas.microsoft.com/office/drawing/2014/main" id="{FF0DDC9D-D335-D7DF-831B-5A056A988924}"/>
                </a:ext>
              </a:extLst>
            </p:cNvPr>
            <p:cNvGrpSpPr/>
            <p:nvPr/>
          </p:nvGrpSpPr>
          <p:grpSpPr>
            <a:xfrm>
              <a:off x="4745771" y="4081615"/>
              <a:ext cx="3230164" cy="2442625"/>
              <a:chOff x="4745771" y="4081615"/>
              <a:chExt cx="3230164" cy="2442625"/>
            </a:xfrm>
          </p:grpSpPr>
          <p:pic>
            <p:nvPicPr>
              <p:cNvPr id="104" name="Graphique 103">
                <a:extLst>
                  <a:ext uri="{FF2B5EF4-FFF2-40B4-BE49-F238E27FC236}">
                    <a16:creationId xmlns:a16="http://schemas.microsoft.com/office/drawing/2014/main" id="{B048626A-FC83-1516-A217-E70345C5DE4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657044" y="4081615"/>
                <a:ext cx="1125995" cy="465411"/>
              </a:xfrm>
              <a:prstGeom prst="rect">
                <a:avLst/>
              </a:prstGeom>
            </p:spPr>
          </p:pic>
          <p:cxnSp>
            <p:nvCxnSpPr>
              <p:cNvPr id="123" name="Connecteur droit 122">
                <a:extLst>
                  <a:ext uri="{FF2B5EF4-FFF2-40B4-BE49-F238E27FC236}">
                    <a16:creationId xmlns:a16="http://schemas.microsoft.com/office/drawing/2014/main" id="{74CF0E58-EE2C-FF13-4666-0E21E1AC3E47}"/>
                  </a:ext>
                </a:extLst>
              </p:cNvPr>
              <p:cNvCxnSpPr>
                <a:cxnSpLocks/>
              </p:cNvCxnSpPr>
              <p:nvPr/>
            </p:nvCxnSpPr>
            <p:spPr>
              <a:xfrm>
                <a:off x="5611003" y="4558971"/>
                <a:ext cx="1218076" cy="0"/>
              </a:xfrm>
              <a:prstGeom prst="line">
                <a:avLst/>
              </a:prstGeom>
              <a:ln w="38100">
                <a:solidFill>
                  <a:srgbClr val="F5A243"/>
                </a:solidFill>
              </a:ln>
            </p:spPr>
            <p:style>
              <a:lnRef idx="1">
                <a:schemeClr val="accent1"/>
              </a:lnRef>
              <a:fillRef idx="0">
                <a:schemeClr val="accent1"/>
              </a:fillRef>
              <a:effectRef idx="0">
                <a:schemeClr val="accent1"/>
              </a:effectRef>
              <a:fontRef idx="minor">
                <a:schemeClr val="tx1"/>
              </a:fontRef>
            </p:style>
          </p:cxnSp>
          <p:sp>
            <p:nvSpPr>
              <p:cNvPr id="127" name="object 3">
                <a:extLst>
                  <a:ext uri="{FF2B5EF4-FFF2-40B4-BE49-F238E27FC236}">
                    <a16:creationId xmlns:a16="http://schemas.microsoft.com/office/drawing/2014/main" id="{85AEAE5F-AAA3-29F2-C878-A5D6129E6024}"/>
                  </a:ext>
                </a:extLst>
              </p:cNvPr>
              <p:cNvSpPr txBox="1"/>
              <p:nvPr/>
            </p:nvSpPr>
            <p:spPr>
              <a:xfrm>
                <a:off x="5530676" y="4654150"/>
                <a:ext cx="1454377" cy="259045"/>
              </a:xfrm>
              <a:prstGeom prst="rect">
                <a:avLst/>
              </a:prstGeom>
            </p:spPr>
            <p:txBody>
              <a:bodyPr vert="horz" wrap="square" lIns="0" tIns="12700" rIns="0" bIns="0" rtlCol="0">
                <a:spAutoFit/>
              </a:bodyPr>
              <a:lstStyle/>
              <a:p>
                <a:pPr algn="ctr">
                  <a:lnSpc>
                    <a:spcPct val="100000"/>
                  </a:lnSpc>
                </a:pPr>
                <a:r>
                  <a:rPr lang="fr-FR" sz="1600" b="1" spc="10">
                    <a:solidFill>
                      <a:srgbClr val="F5A243"/>
                    </a:solidFill>
                    <a:latin typeface="Arial" panose="020B0604020202020204" pitchFamily="34" charset="0"/>
                    <a:cs typeface="Arial" panose="020B0604020202020204" pitchFamily="34" charset="0"/>
                  </a:rPr>
                  <a:t>2 061 </a:t>
                </a:r>
                <a:r>
                  <a:rPr lang="fr-FR" sz="1100" spc="-10">
                    <a:solidFill>
                      <a:srgbClr val="F5A243"/>
                    </a:solidFill>
                    <a:latin typeface="Arial" panose="020B0604020202020204" pitchFamily="34" charset="0"/>
                    <a:cs typeface="Arial" panose="020B0604020202020204" pitchFamily="34" charset="0"/>
                  </a:rPr>
                  <a:t>collaborateurs</a:t>
                </a:r>
                <a:endParaRPr lang="fr-FR" sz="1600">
                  <a:solidFill>
                    <a:srgbClr val="F5A243"/>
                  </a:solidFill>
                  <a:latin typeface="Arial" panose="020B0604020202020204" pitchFamily="34" charset="0"/>
                  <a:cs typeface="Arial" panose="020B0604020202020204" pitchFamily="34" charset="0"/>
                </a:endParaRPr>
              </a:p>
            </p:txBody>
          </p:sp>
          <p:sp>
            <p:nvSpPr>
              <p:cNvPr id="140" name="object 37">
                <a:extLst>
                  <a:ext uri="{FF2B5EF4-FFF2-40B4-BE49-F238E27FC236}">
                    <a16:creationId xmlns:a16="http://schemas.microsoft.com/office/drawing/2014/main" id="{88E7F2EE-05DC-E2C2-0A71-EA01184F52C2}"/>
                  </a:ext>
                </a:extLst>
              </p:cNvPr>
              <p:cNvSpPr txBox="1"/>
              <p:nvPr/>
            </p:nvSpPr>
            <p:spPr>
              <a:xfrm>
                <a:off x="4788807" y="5025267"/>
                <a:ext cx="836294" cy="384810"/>
              </a:xfrm>
              <a:prstGeom prst="rect">
                <a:avLst/>
              </a:prstGeom>
            </p:spPr>
            <p:txBody>
              <a:bodyPr vert="horz" wrap="square" lIns="0" tIns="51435" rIns="0" bIns="0" rtlCol="0">
                <a:spAutoFit/>
              </a:bodyPr>
              <a:lstStyle/>
              <a:p>
                <a:pPr algn="ctr">
                  <a:lnSpc>
                    <a:spcPct val="100000"/>
                  </a:lnSpc>
                  <a:spcBef>
                    <a:spcPts val="405"/>
                  </a:spcBef>
                </a:pPr>
                <a:r>
                  <a:rPr sz="700" b="1" spc="-10" err="1">
                    <a:solidFill>
                      <a:srgbClr val="F5A243"/>
                    </a:solidFill>
                    <a:cs typeface="Gotham"/>
                  </a:rPr>
                  <a:t>Bologne</a:t>
                </a:r>
                <a:endParaRPr sz="700">
                  <a:solidFill>
                    <a:srgbClr val="F5A243"/>
                  </a:solidFill>
                  <a:cs typeface="Gotham"/>
                </a:endParaRPr>
              </a:p>
              <a:p>
                <a:pPr marL="12700" marR="5080" algn="ctr">
                  <a:lnSpc>
                    <a:spcPts val="700"/>
                  </a:lnSpc>
                  <a:spcBef>
                    <a:spcPts val="300"/>
                  </a:spcBef>
                </a:pPr>
                <a:r>
                  <a:rPr sz="600">
                    <a:solidFill>
                      <a:srgbClr val="6D6E71"/>
                    </a:solidFill>
                    <a:cs typeface="Gotham Book"/>
                  </a:rPr>
                  <a:t>Via</a:t>
                </a:r>
                <a:r>
                  <a:rPr sz="600" spc="-20">
                    <a:solidFill>
                      <a:srgbClr val="6D6E71"/>
                    </a:solidFill>
                    <a:cs typeface="Gotham Book"/>
                  </a:rPr>
                  <a:t> </a:t>
                </a:r>
                <a:r>
                  <a:rPr sz="600" err="1">
                    <a:solidFill>
                      <a:srgbClr val="6D6E71"/>
                    </a:solidFill>
                    <a:cs typeface="Gotham Book"/>
                  </a:rPr>
                  <a:t>Natalino</a:t>
                </a:r>
                <a:r>
                  <a:rPr sz="600" spc="-15">
                    <a:solidFill>
                      <a:srgbClr val="6D6E71"/>
                    </a:solidFill>
                    <a:cs typeface="Gotham Book"/>
                  </a:rPr>
                  <a:t> </a:t>
                </a:r>
                <a:r>
                  <a:rPr sz="600" spc="-10" err="1">
                    <a:solidFill>
                      <a:srgbClr val="6D6E71"/>
                    </a:solidFill>
                    <a:cs typeface="Gotham Book"/>
                  </a:rPr>
                  <a:t>Corazza</a:t>
                </a:r>
                <a:r>
                  <a:rPr sz="600" spc="-10">
                    <a:solidFill>
                      <a:srgbClr val="6D6E71"/>
                    </a:solidFill>
                    <a:cs typeface="Gotham Book"/>
                  </a:rPr>
                  <a:t>,</a:t>
                </a:r>
                <a:r>
                  <a:rPr sz="600" spc="500">
                    <a:solidFill>
                      <a:srgbClr val="6D6E71"/>
                    </a:solidFill>
                    <a:cs typeface="Gotham Book"/>
                  </a:rPr>
                  <a:t> </a:t>
                </a:r>
                <a:r>
                  <a:rPr sz="600">
                    <a:solidFill>
                      <a:srgbClr val="6D6E71"/>
                    </a:solidFill>
                    <a:cs typeface="Gotham Book"/>
                  </a:rPr>
                  <a:t>7/6,</a:t>
                </a:r>
                <a:r>
                  <a:rPr sz="600" spc="-10">
                    <a:solidFill>
                      <a:srgbClr val="6D6E71"/>
                    </a:solidFill>
                    <a:cs typeface="Gotham Book"/>
                  </a:rPr>
                  <a:t> </a:t>
                </a:r>
                <a:r>
                  <a:rPr sz="600">
                    <a:solidFill>
                      <a:srgbClr val="6D6E71"/>
                    </a:solidFill>
                    <a:cs typeface="Gotham Book"/>
                  </a:rPr>
                  <a:t>40128</a:t>
                </a:r>
                <a:r>
                  <a:rPr sz="600" spc="-5">
                    <a:solidFill>
                      <a:srgbClr val="6D6E71"/>
                    </a:solidFill>
                    <a:cs typeface="Gotham Book"/>
                  </a:rPr>
                  <a:t> </a:t>
                </a:r>
                <a:r>
                  <a:rPr sz="600" spc="-10" err="1">
                    <a:solidFill>
                      <a:srgbClr val="6D6E71"/>
                    </a:solidFill>
                    <a:cs typeface="Gotham Book"/>
                  </a:rPr>
                  <a:t>Bologne</a:t>
                </a:r>
                <a:endParaRPr sz="600">
                  <a:cs typeface="Gotham Book"/>
                </a:endParaRPr>
              </a:p>
            </p:txBody>
          </p:sp>
          <p:sp>
            <p:nvSpPr>
              <p:cNvPr id="141" name="object 38">
                <a:extLst>
                  <a:ext uri="{FF2B5EF4-FFF2-40B4-BE49-F238E27FC236}">
                    <a16:creationId xmlns:a16="http://schemas.microsoft.com/office/drawing/2014/main" id="{28ECE9B4-E48D-FC63-D4E6-8D36FE770999}"/>
                  </a:ext>
                </a:extLst>
              </p:cNvPr>
              <p:cNvSpPr txBox="1"/>
              <p:nvPr/>
            </p:nvSpPr>
            <p:spPr>
              <a:xfrm>
                <a:off x="5898672" y="5013312"/>
                <a:ext cx="709313" cy="382797"/>
              </a:xfrm>
              <a:prstGeom prst="rect">
                <a:avLst/>
              </a:prstGeom>
            </p:spPr>
            <p:txBody>
              <a:bodyPr vert="horz" wrap="square" lIns="0" tIns="51435" rIns="0" bIns="0" rtlCol="0">
                <a:spAutoFit/>
              </a:bodyPr>
              <a:lstStyle/>
              <a:p>
                <a:pPr marL="22860" algn="ctr">
                  <a:lnSpc>
                    <a:spcPct val="100000"/>
                  </a:lnSpc>
                  <a:spcBef>
                    <a:spcPts val="405"/>
                  </a:spcBef>
                </a:pPr>
                <a:r>
                  <a:rPr sz="700" b="1" spc="-10">
                    <a:solidFill>
                      <a:srgbClr val="F5A243"/>
                    </a:solidFill>
                    <a:cs typeface="Gotham"/>
                  </a:rPr>
                  <a:t>Milan</a:t>
                </a:r>
                <a:endParaRPr sz="700">
                  <a:solidFill>
                    <a:srgbClr val="F5A243"/>
                  </a:solidFill>
                  <a:cs typeface="Gotham"/>
                </a:endParaRPr>
              </a:p>
              <a:p>
                <a:pPr algn="ctr">
                  <a:lnSpc>
                    <a:spcPct val="100000"/>
                  </a:lnSpc>
                  <a:spcBef>
                    <a:spcPts val="260"/>
                  </a:spcBef>
                </a:pPr>
                <a:r>
                  <a:rPr sz="600">
                    <a:solidFill>
                      <a:srgbClr val="6D6E71"/>
                    </a:solidFill>
                    <a:cs typeface="Gotham Book"/>
                  </a:rPr>
                  <a:t>Via</a:t>
                </a:r>
                <a:r>
                  <a:rPr sz="600" spc="-5">
                    <a:solidFill>
                      <a:srgbClr val="6D6E71"/>
                    </a:solidFill>
                    <a:cs typeface="Gotham Book"/>
                  </a:rPr>
                  <a:t> </a:t>
                </a:r>
                <a:r>
                  <a:rPr sz="600">
                    <a:solidFill>
                      <a:srgbClr val="6D6E71"/>
                    </a:solidFill>
                    <a:cs typeface="Gotham Book"/>
                  </a:rPr>
                  <a:t>Giotto</a:t>
                </a:r>
                <a:r>
                  <a:rPr sz="600" spc="-5">
                    <a:solidFill>
                      <a:srgbClr val="6D6E71"/>
                    </a:solidFill>
                    <a:cs typeface="Gotham Book"/>
                  </a:rPr>
                  <a:t> </a:t>
                </a:r>
                <a:r>
                  <a:rPr sz="600" spc="-25">
                    <a:solidFill>
                      <a:srgbClr val="6D6E71"/>
                    </a:solidFill>
                    <a:cs typeface="Gotham Book"/>
                  </a:rPr>
                  <a:t>36,</a:t>
                </a:r>
                <a:r>
                  <a:rPr lang="fr-FR" sz="600" spc="-25">
                    <a:cs typeface="Gotham Book"/>
                  </a:rPr>
                  <a:t> </a:t>
                </a:r>
                <a:br>
                  <a:rPr lang="fr-FR" sz="600" spc="-25">
                    <a:cs typeface="Gotham Book"/>
                  </a:rPr>
                </a:br>
                <a:r>
                  <a:rPr sz="600">
                    <a:solidFill>
                      <a:srgbClr val="6D6E71"/>
                    </a:solidFill>
                    <a:cs typeface="Gotham Book"/>
                  </a:rPr>
                  <a:t>Cap </a:t>
                </a:r>
                <a:r>
                  <a:rPr sz="600" spc="-10">
                    <a:solidFill>
                      <a:srgbClr val="6D6E71"/>
                    </a:solidFill>
                    <a:cs typeface="Gotham Book"/>
                  </a:rPr>
                  <a:t>20145</a:t>
                </a:r>
                <a:endParaRPr sz="600">
                  <a:cs typeface="Gotham Book"/>
                </a:endParaRPr>
              </a:p>
            </p:txBody>
          </p:sp>
          <p:sp>
            <p:nvSpPr>
              <p:cNvPr id="142" name="object 39">
                <a:extLst>
                  <a:ext uri="{FF2B5EF4-FFF2-40B4-BE49-F238E27FC236}">
                    <a16:creationId xmlns:a16="http://schemas.microsoft.com/office/drawing/2014/main" id="{A783534C-EE05-E2F4-F736-0F29AA230F72}"/>
                  </a:ext>
                </a:extLst>
              </p:cNvPr>
              <p:cNvSpPr txBox="1"/>
              <p:nvPr/>
            </p:nvSpPr>
            <p:spPr>
              <a:xfrm>
                <a:off x="6706570" y="5025267"/>
                <a:ext cx="1269365" cy="384810"/>
              </a:xfrm>
              <a:prstGeom prst="rect">
                <a:avLst/>
              </a:prstGeom>
            </p:spPr>
            <p:txBody>
              <a:bodyPr vert="horz" wrap="square" lIns="0" tIns="51435" rIns="0" bIns="0" rtlCol="0">
                <a:spAutoFit/>
              </a:bodyPr>
              <a:lstStyle/>
              <a:p>
                <a:pPr marL="22225" algn="ctr">
                  <a:lnSpc>
                    <a:spcPct val="100000"/>
                  </a:lnSpc>
                  <a:spcBef>
                    <a:spcPts val="405"/>
                  </a:spcBef>
                </a:pPr>
                <a:r>
                  <a:rPr sz="700" b="1">
                    <a:solidFill>
                      <a:srgbClr val="F5A243"/>
                    </a:solidFill>
                    <a:cs typeface="Gotham"/>
                  </a:rPr>
                  <a:t>Reggio </a:t>
                </a:r>
                <a:r>
                  <a:rPr sz="700" b="1" spc="-10">
                    <a:solidFill>
                      <a:srgbClr val="F5A243"/>
                    </a:solidFill>
                    <a:cs typeface="Gotham"/>
                  </a:rPr>
                  <a:t>Calabria</a:t>
                </a:r>
                <a:endParaRPr sz="700">
                  <a:solidFill>
                    <a:srgbClr val="F5A243"/>
                  </a:solidFill>
                  <a:cs typeface="Gotham"/>
                </a:endParaRPr>
              </a:p>
              <a:p>
                <a:pPr marL="12065" marR="5080" algn="ctr">
                  <a:lnSpc>
                    <a:spcPts val="700"/>
                  </a:lnSpc>
                  <a:spcBef>
                    <a:spcPts val="300"/>
                  </a:spcBef>
                </a:pPr>
                <a:r>
                  <a:rPr sz="600">
                    <a:solidFill>
                      <a:srgbClr val="6D6E71"/>
                    </a:solidFill>
                    <a:cs typeface="Gotham Book"/>
                  </a:rPr>
                  <a:t>Via</a:t>
                </a:r>
                <a:r>
                  <a:rPr sz="600" spc="-15">
                    <a:solidFill>
                      <a:srgbClr val="6D6E71"/>
                    </a:solidFill>
                    <a:cs typeface="Gotham Book"/>
                  </a:rPr>
                  <a:t> </a:t>
                </a:r>
                <a:r>
                  <a:rPr sz="600" err="1">
                    <a:solidFill>
                      <a:srgbClr val="6D6E71"/>
                    </a:solidFill>
                    <a:cs typeface="Gotham Book"/>
                  </a:rPr>
                  <a:t>Graziella</a:t>
                </a:r>
                <a:r>
                  <a:rPr sz="600">
                    <a:solidFill>
                      <a:srgbClr val="6D6E71"/>
                    </a:solidFill>
                    <a:cs typeface="Gotham Book"/>
                  </a:rPr>
                  <a:t>,</a:t>
                </a:r>
                <a:r>
                  <a:rPr sz="600" spc="-10">
                    <a:solidFill>
                      <a:srgbClr val="6D6E71"/>
                    </a:solidFill>
                    <a:cs typeface="Gotham Book"/>
                  </a:rPr>
                  <a:t> </a:t>
                </a:r>
                <a:r>
                  <a:rPr sz="600" err="1">
                    <a:solidFill>
                      <a:srgbClr val="6D6E71"/>
                    </a:solidFill>
                    <a:cs typeface="Gotham Book"/>
                  </a:rPr>
                  <a:t>località</a:t>
                </a:r>
                <a:r>
                  <a:rPr sz="600" spc="-15">
                    <a:solidFill>
                      <a:srgbClr val="6D6E71"/>
                    </a:solidFill>
                    <a:cs typeface="Gotham Book"/>
                  </a:rPr>
                  <a:t> </a:t>
                </a:r>
                <a:r>
                  <a:rPr sz="600" err="1">
                    <a:solidFill>
                      <a:srgbClr val="6D6E71"/>
                    </a:solidFill>
                    <a:cs typeface="Gotham Book"/>
                  </a:rPr>
                  <a:t>Feo</a:t>
                </a:r>
                <a:r>
                  <a:rPr sz="600" spc="-10">
                    <a:solidFill>
                      <a:srgbClr val="6D6E71"/>
                    </a:solidFill>
                    <a:cs typeface="Gotham Book"/>
                  </a:rPr>
                  <a:t> </a:t>
                </a:r>
                <a:r>
                  <a:rPr sz="600">
                    <a:solidFill>
                      <a:srgbClr val="6D6E71"/>
                    </a:solidFill>
                    <a:cs typeface="Gotham Book"/>
                  </a:rPr>
                  <a:t>di</a:t>
                </a:r>
                <a:r>
                  <a:rPr sz="600" spc="-10">
                    <a:solidFill>
                      <a:srgbClr val="6D6E71"/>
                    </a:solidFill>
                    <a:cs typeface="Gotham Book"/>
                  </a:rPr>
                  <a:t> Vito,</a:t>
                </a:r>
                <a:r>
                  <a:rPr sz="600" spc="500">
                    <a:solidFill>
                      <a:srgbClr val="6D6E71"/>
                    </a:solidFill>
                    <a:cs typeface="Gotham Book"/>
                  </a:rPr>
                  <a:t> </a:t>
                </a:r>
                <a:r>
                  <a:rPr sz="600">
                    <a:solidFill>
                      <a:srgbClr val="6D6E71"/>
                    </a:solidFill>
                    <a:cs typeface="Gotham Book"/>
                  </a:rPr>
                  <a:t>Cap</a:t>
                </a:r>
                <a:r>
                  <a:rPr sz="600" spc="-10">
                    <a:solidFill>
                      <a:srgbClr val="6D6E71"/>
                    </a:solidFill>
                    <a:cs typeface="Gotham Book"/>
                  </a:rPr>
                  <a:t> </a:t>
                </a:r>
                <a:r>
                  <a:rPr sz="600">
                    <a:solidFill>
                      <a:srgbClr val="6D6E71"/>
                    </a:solidFill>
                    <a:cs typeface="Gotham Book"/>
                  </a:rPr>
                  <a:t>89060,</a:t>
                </a:r>
                <a:r>
                  <a:rPr sz="600" spc="-5">
                    <a:solidFill>
                      <a:srgbClr val="6D6E71"/>
                    </a:solidFill>
                    <a:cs typeface="Gotham Book"/>
                  </a:rPr>
                  <a:t> </a:t>
                </a:r>
                <a:r>
                  <a:rPr sz="600">
                    <a:solidFill>
                      <a:srgbClr val="6D6E71"/>
                    </a:solidFill>
                    <a:cs typeface="Gotham Book"/>
                  </a:rPr>
                  <a:t>Reggio</a:t>
                </a:r>
                <a:r>
                  <a:rPr sz="600" spc="-10">
                    <a:solidFill>
                      <a:srgbClr val="6D6E71"/>
                    </a:solidFill>
                    <a:cs typeface="Gotham Book"/>
                  </a:rPr>
                  <a:t> Calabria</a:t>
                </a:r>
                <a:endParaRPr sz="600">
                  <a:cs typeface="Gotham Book"/>
                </a:endParaRPr>
              </a:p>
            </p:txBody>
          </p:sp>
          <p:sp>
            <p:nvSpPr>
              <p:cNvPr id="144" name="object 43">
                <a:extLst>
                  <a:ext uri="{FF2B5EF4-FFF2-40B4-BE49-F238E27FC236}">
                    <a16:creationId xmlns:a16="http://schemas.microsoft.com/office/drawing/2014/main" id="{911C4A1C-3E8E-EF6B-1744-51562E7719F4}"/>
                  </a:ext>
                </a:extLst>
              </p:cNvPr>
              <p:cNvSpPr txBox="1"/>
              <p:nvPr/>
            </p:nvSpPr>
            <p:spPr>
              <a:xfrm>
                <a:off x="6992892" y="5558597"/>
                <a:ext cx="719455" cy="384810"/>
              </a:xfrm>
              <a:prstGeom prst="rect">
                <a:avLst/>
              </a:prstGeom>
            </p:spPr>
            <p:txBody>
              <a:bodyPr vert="horz" wrap="square" lIns="0" tIns="51435" rIns="0" bIns="0" rtlCol="0">
                <a:spAutoFit/>
              </a:bodyPr>
              <a:lstStyle/>
              <a:p>
                <a:pPr algn="ctr">
                  <a:lnSpc>
                    <a:spcPct val="100000"/>
                  </a:lnSpc>
                  <a:spcBef>
                    <a:spcPts val="405"/>
                  </a:spcBef>
                </a:pPr>
                <a:r>
                  <a:rPr sz="700" b="1" spc="-10">
                    <a:solidFill>
                      <a:srgbClr val="F5A243"/>
                    </a:solidFill>
                    <a:cs typeface="Gotham"/>
                  </a:rPr>
                  <a:t>Padova</a:t>
                </a:r>
                <a:endParaRPr sz="700">
                  <a:solidFill>
                    <a:srgbClr val="F5A243"/>
                  </a:solidFill>
                  <a:cs typeface="Gotham"/>
                </a:endParaRPr>
              </a:p>
              <a:p>
                <a:pPr marL="12065" marR="5080" algn="ctr">
                  <a:lnSpc>
                    <a:spcPts val="700"/>
                  </a:lnSpc>
                  <a:spcBef>
                    <a:spcPts val="300"/>
                  </a:spcBef>
                </a:pPr>
                <a:r>
                  <a:rPr sz="600">
                    <a:solidFill>
                      <a:srgbClr val="6D6E71"/>
                    </a:solidFill>
                    <a:cs typeface="Gotham Book"/>
                  </a:rPr>
                  <a:t>Via</a:t>
                </a:r>
                <a:r>
                  <a:rPr sz="600" spc="-10">
                    <a:solidFill>
                      <a:srgbClr val="6D6E71"/>
                    </a:solidFill>
                    <a:cs typeface="Gotham Book"/>
                  </a:rPr>
                  <a:t> </a:t>
                </a:r>
                <a:r>
                  <a:rPr sz="600">
                    <a:solidFill>
                      <a:srgbClr val="6D6E71"/>
                    </a:solidFill>
                    <a:cs typeface="Gotham Book"/>
                  </a:rPr>
                  <a:t>Ugo</a:t>
                </a:r>
                <a:r>
                  <a:rPr sz="600" spc="-10">
                    <a:solidFill>
                      <a:srgbClr val="6D6E71"/>
                    </a:solidFill>
                    <a:cs typeface="Gotham Book"/>
                  </a:rPr>
                  <a:t> </a:t>
                </a:r>
                <a:r>
                  <a:rPr sz="600">
                    <a:solidFill>
                      <a:srgbClr val="6D6E71"/>
                    </a:solidFill>
                    <a:cs typeface="Gotham Book"/>
                  </a:rPr>
                  <a:t>Bassi</a:t>
                </a:r>
                <a:r>
                  <a:rPr sz="600" spc="-10">
                    <a:solidFill>
                      <a:srgbClr val="6D6E71"/>
                    </a:solidFill>
                    <a:cs typeface="Gotham Book"/>
                  </a:rPr>
                  <a:t> </a:t>
                </a:r>
                <a:r>
                  <a:rPr sz="600" spc="-25">
                    <a:solidFill>
                      <a:srgbClr val="6D6E71"/>
                    </a:solidFill>
                    <a:cs typeface="Gotham Book"/>
                  </a:rPr>
                  <a:t>60,</a:t>
                </a:r>
                <a:r>
                  <a:rPr sz="600" spc="500">
                    <a:solidFill>
                      <a:srgbClr val="6D6E71"/>
                    </a:solidFill>
                    <a:cs typeface="Gotham Book"/>
                  </a:rPr>
                  <a:t> </a:t>
                </a:r>
                <a:r>
                  <a:rPr sz="600">
                    <a:solidFill>
                      <a:srgbClr val="6D6E71"/>
                    </a:solidFill>
                    <a:cs typeface="Gotham Book"/>
                  </a:rPr>
                  <a:t>Cap</a:t>
                </a:r>
                <a:r>
                  <a:rPr sz="600" spc="5">
                    <a:solidFill>
                      <a:srgbClr val="6D6E71"/>
                    </a:solidFill>
                    <a:cs typeface="Gotham Book"/>
                  </a:rPr>
                  <a:t> </a:t>
                </a:r>
                <a:r>
                  <a:rPr sz="600">
                    <a:solidFill>
                      <a:srgbClr val="6D6E71"/>
                    </a:solidFill>
                    <a:cs typeface="Gotham Book"/>
                  </a:rPr>
                  <a:t>35131,</a:t>
                </a:r>
                <a:r>
                  <a:rPr sz="600" spc="10">
                    <a:solidFill>
                      <a:srgbClr val="6D6E71"/>
                    </a:solidFill>
                    <a:cs typeface="Gotham Book"/>
                  </a:rPr>
                  <a:t> </a:t>
                </a:r>
                <a:r>
                  <a:rPr sz="600" spc="-10">
                    <a:solidFill>
                      <a:srgbClr val="6D6E71"/>
                    </a:solidFill>
                    <a:cs typeface="Gotham Book"/>
                  </a:rPr>
                  <a:t>Padova</a:t>
                </a:r>
                <a:endParaRPr sz="600">
                  <a:cs typeface="Gotham Book"/>
                </a:endParaRPr>
              </a:p>
            </p:txBody>
          </p:sp>
          <p:sp>
            <p:nvSpPr>
              <p:cNvPr id="146" name="object 47">
                <a:extLst>
                  <a:ext uri="{FF2B5EF4-FFF2-40B4-BE49-F238E27FC236}">
                    <a16:creationId xmlns:a16="http://schemas.microsoft.com/office/drawing/2014/main" id="{37826473-94F4-FE28-FBFF-86A5CF9F0C10}"/>
                  </a:ext>
                </a:extLst>
              </p:cNvPr>
              <p:cNvSpPr txBox="1"/>
              <p:nvPr/>
            </p:nvSpPr>
            <p:spPr>
              <a:xfrm>
                <a:off x="4745771" y="5972231"/>
                <a:ext cx="887094" cy="383540"/>
              </a:xfrm>
              <a:prstGeom prst="rect">
                <a:avLst/>
              </a:prstGeom>
            </p:spPr>
            <p:txBody>
              <a:bodyPr vert="horz" wrap="square" lIns="0" tIns="17780" rIns="0" bIns="0" rtlCol="0">
                <a:spAutoFit/>
              </a:bodyPr>
              <a:lstStyle/>
              <a:p>
                <a:pPr marL="12700" marR="5080" algn="ctr">
                  <a:lnSpc>
                    <a:spcPts val="700"/>
                  </a:lnSpc>
                  <a:spcBef>
                    <a:spcPts val="140"/>
                  </a:spcBef>
                </a:pPr>
                <a:r>
                  <a:rPr sz="600">
                    <a:solidFill>
                      <a:srgbClr val="6D6E71"/>
                    </a:solidFill>
                    <a:cs typeface="Gotham Book"/>
                  </a:rPr>
                  <a:t>Parco</a:t>
                </a:r>
                <a:r>
                  <a:rPr sz="600" spc="-15">
                    <a:solidFill>
                      <a:srgbClr val="6D6E71"/>
                    </a:solidFill>
                    <a:cs typeface="Gotham Book"/>
                  </a:rPr>
                  <a:t> </a:t>
                </a:r>
                <a:r>
                  <a:rPr sz="600">
                    <a:solidFill>
                      <a:srgbClr val="6D6E71"/>
                    </a:solidFill>
                    <a:cs typeface="Gotham Book"/>
                  </a:rPr>
                  <a:t>De’</a:t>
                </a:r>
                <a:r>
                  <a:rPr sz="600" spc="-10">
                    <a:solidFill>
                      <a:srgbClr val="6D6E71"/>
                    </a:solidFill>
                    <a:cs typeface="Gotham Book"/>
                  </a:rPr>
                  <a:t> </a:t>
                </a:r>
                <a:r>
                  <a:rPr sz="600">
                    <a:solidFill>
                      <a:srgbClr val="6D6E71"/>
                    </a:solidFill>
                    <a:cs typeface="Gotham Book"/>
                  </a:rPr>
                  <a:t>Medici,</a:t>
                </a:r>
                <a:r>
                  <a:rPr sz="600" spc="-10">
                    <a:solidFill>
                      <a:srgbClr val="6D6E71"/>
                    </a:solidFill>
                    <a:cs typeface="Gotham Book"/>
                  </a:rPr>
                  <a:t> </a:t>
                </a:r>
                <a:r>
                  <a:rPr sz="600" spc="-10" err="1">
                    <a:solidFill>
                      <a:srgbClr val="6D6E71"/>
                    </a:solidFill>
                    <a:cs typeface="Gotham Book"/>
                  </a:rPr>
                  <a:t>Viale</a:t>
                </a:r>
                <a:r>
                  <a:rPr sz="600" spc="500">
                    <a:solidFill>
                      <a:srgbClr val="6D6E71"/>
                    </a:solidFill>
                    <a:cs typeface="Gotham Book"/>
                  </a:rPr>
                  <a:t> </a:t>
                </a:r>
                <a:r>
                  <a:rPr sz="600">
                    <a:solidFill>
                      <a:srgbClr val="6D6E71"/>
                    </a:solidFill>
                    <a:cs typeface="Gotham Book"/>
                  </a:rPr>
                  <a:t>Cesare</a:t>
                </a:r>
                <a:r>
                  <a:rPr sz="600" spc="-20">
                    <a:solidFill>
                      <a:srgbClr val="6D6E71"/>
                    </a:solidFill>
                    <a:cs typeface="Gotham Book"/>
                  </a:rPr>
                  <a:t> </a:t>
                </a:r>
                <a:r>
                  <a:rPr sz="600">
                    <a:solidFill>
                      <a:srgbClr val="6D6E71"/>
                    </a:solidFill>
                    <a:cs typeface="Gotham Book"/>
                  </a:rPr>
                  <a:t>Giulio</a:t>
                </a:r>
                <a:r>
                  <a:rPr sz="600" spc="-15">
                    <a:solidFill>
                      <a:srgbClr val="6D6E71"/>
                    </a:solidFill>
                    <a:cs typeface="Gotham Book"/>
                  </a:rPr>
                  <a:t> </a:t>
                </a:r>
                <a:r>
                  <a:rPr sz="600">
                    <a:solidFill>
                      <a:srgbClr val="6D6E71"/>
                    </a:solidFill>
                    <a:cs typeface="Gotham Book"/>
                  </a:rPr>
                  <a:t>Viola</a:t>
                </a:r>
                <a:r>
                  <a:rPr sz="600" spc="-15">
                    <a:solidFill>
                      <a:srgbClr val="6D6E71"/>
                    </a:solidFill>
                    <a:cs typeface="Gotham Book"/>
                  </a:rPr>
                  <a:t> </a:t>
                </a:r>
                <a:r>
                  <a:rPr sz="600" spc="-25">
                    <a:solidFill>
                      <a:srgbClr val="6D6E71"/>
                    </a:solidFill>
                    <a:cs typeface="Gotham Book"/>
                  </a:rPr>
                  <a:t>19,</a:t>
                </a:r>
                <a:r>
                  <a:rPr sz="600" spc="500">
                    <a:solidFill>
                      <a:srgbClr val="6D6E71"/>
                    </a:solidFill>
                    <a:cs typeface="Gotham Book"/>
                  </a:rPr>
                  <a:t> </a:t>
                </a:r>
                <a:r>
                  <a:rPr sz="600">
                    <a:solidFill>
                      <a:srgbClr val="6D6E71"/>
                    </a:solidFill>
                    <a:cs typeface="Gotham Book"/>
                  </a:rPr>
                  <a:t>Torre</a:t>
                </a:r>
                <a:r>
                  <a:rPr sz="600" spc="15">
                    <a:solidFill>
                      <a:srgbClr val="6D6E71"/>
                    </a:solidFill>
                    <a:cs typeface="Gotham Book"/>
                  </a:rPr>
                  <a:t> </a:t>
                </a:r>
                <a:r>
                  <a:rPr sz="600" spc="-25">
                    <a:solidFill>
                      <a:srgbClr val="6D6E71"/>
                    </a:solidFill>
                    <a:cs typeface="Gotham Book"/>
                  </a:rPr>
                  <a:t>C,</a:t>
                </a:r>
                <a:endParaRPr sz="600">
                  <a:cs typeface="Gotham Book"/>
                </a:endParaRPr>
              </a:p>
              <a:p>
                <a:pPr marL="22860" algn="ctr">
                  <a:lnSpc>
                    <a:spcPts val="680"/>
                  </a:lnSpc>
                </a:pPr>
                <a:r>
                  <a:rPr sz="600">
                    <a:solidFill>
                      <a:srgbClr val="6D6E71"/>
                    </a:solidFill>
                    <a:cs typeface="Gotham Book"/>
                  </a:rPr>
                  <a:t>Cap 00148, </a:t>
                </a:r>
                <a:r>
                  <a:rPr sz="600" spc="-20">
                    <a:solidFill>
                      <a:srgbClr val="6D6E71"/>
                    </a:solidFill>
                    <a:cs typeface="Gotham Book"/>
                  </a:rPr>
                  <a:t>Roma</a:t>
                </a:r>
                <a:endParaRPr sz="600">
                  <a:cs typeface="Gotham Book"/>
                </a:endParaRPr>
              </a:p>
            </p:txBody>
          </p:sp>
          <p:sp>
            <p:nvSpPr>
              <p:cNvPr id="147" name="object 48">
                <a:extLst>
                  <a:ext uri="{FF2B5EF4-FFF2-40B4-BE49-F238E27FC236}">
                    <a16:creationId xmlns:a16="http://schemas.microsoft.com/office/drawing/2014/main" id="{A1FA73EA-BC73-9D32-0128-2BC10479946C}"/>
                  </a:ext>
                </a:extLst>
              </p:cNvPr>
              <p:cNvSpPr txBox="1"/>
              <p:nvPr/>
            </p:nvSpPr>
            <p:spPr>
              <a:xfrm>
                <a:off x="5937415" y="6025856"/>
                <a:ext cx="631825" cy="382797"/>
              </a:xfrm>
              <a:prstGeom prst="rect">
                <a:avLst/>
              </a:prstGeom>
            </p:spPr>
            <p:txBody>
              <a:bodyPr vert="horz" wrap="square" lIns="0" tIns="51435" rIns="0" bIns="0" rtlCol="0">
                <a:spAutoFit/>
              </a:bodyPr>
              <a:lstStyle/>
              <a:p>
                <a:pPr marL="15875" algn="ctr">
                  <a:lnSpc>
                    <a:spcPct val="100000"/>
                  </a:lnSpc>
                  <a:spcBef>
                    <a:spcPts val="405"/>
                  </a:spcBef>
                </a:pPr>
                <a:r>
                  <a:rPr sz="700" b="1" err="1">
                    <a:solidFill>
                      <a:srgbClr val="F5A243"/>
                    </a:solidFill>
                    <a:cs typeface="Gotham"/>
                  </a:rPr>
                  <a:t>Acireale</a:t>
                </a:r>
                <a:r>
                  <a:rPr sz="700" b="1">
                    <a:solidFill>
                      <a:srgbClr val="F5A243"/>
                    </a:solidFill>
                    <a:cs typeface="Gotham"/>
                  </a:rPr>
                  <a:t> </a:t>
                </a:r>
                <a:r>
                  <a:rPr sz="700" b="1" spc="-20">
                    <a:solidFill>
                      <a:srgbClr val="F5A243"/>
                    </a:solidFill>
                    <a:cs typeface="Gotham"/>
                  </a:rPr>
                  <a:t>(CT)</a:t>
                </a:r>
                <a:endParaRPr sz="700">
                  <a:solidFill>
                    <a:srgbClr val="F5A243"/>
                  </a:solidFill>
                  <a:cs typeface="Gotham"/>
                </a:endParaRPr>
              </a:p>
              <a:p>
                <a:pPr marL="12700" algn="ctr">
                  <a:spcBef>
                    <a:spcPts val="260"/>
                  </a:spcBef>
                </a:pPr>
                <a:r>
                  <a:rPr sz="600">
                    <a:solidFill>
                      <a:srgbClr val="6D6E71"/>
                    </a:solidFill>
                    <a:cs typeface="Gotham Book"/>
                  </a:rPr>
                  <a:t>Via</a:t>
                </a:r>
                <a:r>
                  <a:rPr sz="600" spc="-20">
                    <a:solidFill>
                      <a:srgbClr val="6D6E71"/>
                    </a:solidFill>
                    <a:cs typeface="Gotham Book"/>
                  </a:rPr>
                  <a:t> </a:t>
                </a:r>
                <a:r>
                  <a:rPr sz="600" err="1">
                    <a:solidFill>
                      <a:srgbClr val="6D6E71"/>
                    </a:solidFill>
                    <a:cs typeface="Gotham Book"/>
                  </a:rPr>
                  <a:t>Sclafani</a:t>
                </a:r>
                <a:r>
                  <a:rPr sz="600" spc="-15">
                    <a:solidFill>
                      <a:srgbClr val="6D6E71"/>
                    </a:solidFill>
                    <a:cs typeface="Gotham Book"/>
                  </a:rPr>
                  <a:t> </a:t>
                </a:r>
                <a:r>
                  <a:rPr sz="600" spc="-25">
                    <a:solidFill>
                      <a:srgbClr val="6D6E71"/>
                    </a:solidFill>
                    <a:cs typeface="Gotham Book"/>
                  </a:rPr>
                  <a:t>40,</a:t>
                </a:r>
                <a:r>
                  <a:rPr lang="fr-FR" sz="600" spc="-25">
                    <a:solidFill>
                      <a:srgbClr val="6D6E71"/>
                    </a:solidFill>
                    <a:cs typeface="Gotham Book"/>
                  </a:rPr>
                  <a:t> </a:t>
                </a:r>
                <a:r>
                  <a:rPr lang="fr-FR" sz="600">
                    <a:solidFill>
                      <a:srgbClr val="6D6E71"/>
                    </a:solidFill>
                    <a:cs typeface="Gotham Book"/>
                  </a:rPr>
                  <a:t>Cap </a:t>
                </a:r>
                <a:r>
                  <a:rPr lang="fr-FR" sz="600" spc="-10">
                    <a:solidFill>
                      <a:srgbClr val="6D6E71"/>
                    </a:solidFill>
                    <a:cs typeface="Gotham Book"/>
                  </a:rPr>
                  <a:t>95024</a:t>
                </a:r>
                <a:endParaRPr lang="fr-FR" sz="600">
                  <a:cs typeface="Gotham Book"/>
                </a:endParaRPr>
              </a:p>
            </p:txBody>
          </p:sp>
          <p:sp>
            <p:nvSpPr>
              <p:cNvPr id="148" name="object 49">
                <a:extLst>
                  <a:ext uri="{FF2B5EF4-FFF2-40B4-BE49-F238E27FC236}">
                    <a16:creationId xmlns:a16="http://schemas.microsoft.com/office/drawing/2014/main" id="{CE8C3068-F04E-F923-0BDB-B4C5727CA815}"/>
                  </a:ext>
                </a:extLst>
              </p:cNvPr>
              <p:cNvSpPr txBox="1"/>
              <p:nvPr/>
            </p:nvSpPr>
            <p:spPr>
              <a:xfrm>
                <a:off x="6806697" y="6050531"/>
                <a:ext cx="1091565" cy="473709"/>
              </a:xfrm>
              <a:prstGeom prst="rect">
                <a:avLst/>
              </a:prstGeom>
            </p:spPr>
            <p:txBody>
              <a:bodyPr vert="horz" wrap="square" lIns="0" tIns="51435" rIns="0" bIns="0" rtlCol="0">
                <a:spAutoFit/>
              </a:bodyPr>
              <a:lstStyle/>
              <a:p>
                <a:pPr algn="ctr">
                  <a:lnSpc>
                    <a:spcPct val="100000"/>
                  </a:lnSpc>
                  <a:spcBef>
                    <a:spcPts val="405"/>
                  </a:spcBef>
                </a:pPr>
                <a:r>
                  <a:rPr sz="700" b="1" spc="-10">
                    <a:solidFill>
                      <a:srgbClr val="F5A243"/>
                    </a:solidFill>
                    <a:cs typeface="Gotham"/>
                  </a:rPr>
                  <a:t>Naples</a:t>
                </a:r>
                <a:endParaRPr sz="700">
                  <a:solidFill>
                    <a:srgbClr val="F5A243"/>
                  </a:solidFill>
                  <a:cs typeface="Gotham"/>
                </a:endParaRPr>
              </a:p>
              <a:p>
                <a:pPr marL="12065" marR="5080" algn="ctr">
                  <a:lnSpc>
                    <a:spcPts val="700"/>
                  </a:lnSpc>
                  <a:spcBef>
                    <a:spcPts val="300"/>
                  </a:spcBef>
                </a:pPr>
                <a:r>
                  <a:rPr sz="600">
                    <a:solidFill>
                      <a:srgbClr val="6D6E71"/>
                    </a:solidFill>
                    <a:cs typeface="Gotham Book"/>
                  </a:rPr>
                  <a:t>Via</a:t>
                </a:r>
                <a:r>
                  <a:rPr sz="600" spc="-20">
                    <a:solidFill>
                      <a:srgbClr val="6D6E71"/>
                    </a:solidFill>
                    <a:cs typeface="Gotham Book"/>
                  </a:rPr>
                  <a:t> </a:t>
                </a:r>
                <a:r>
                  <a:rPr sz="600">
                    <a:solidFill>
                      <a:srgbClr val="6D6E71"/>
                    </a:solidFill>
                    <a:cs typeface="Gotham Book"/>
                  </a:rPr>
                  <a:t>Giovanni</a:t>
                </a:r>
                <a:r>
                  <a:rPr sz="600" spc="-20">
                    <a:solidFill>
                      <a:srgbClr val="6D6E71"/>
                    </a:solidFill>
                    <a:cs typeface="Gotham Book"/>
                  </a:rPr>
                  <a:t> </a:t>
                </a:r>
                <a:r>
                  <a:rPr sz="600" err="1">
                    <a:solidFill>
                      <a:srgbClr val="6D6E71"/>
                    </a:solidFill>
                    <a:cs typeface="Gotham Book"/>
                  </a:rPr>
                  <a:t>Porzio</a:t>
                </a:r>
                <a:r>
                  <a:rPr sz="600">
                    <a:solidFill>
                      <a:srgbClr val="6D6E71"/>
                    </a:solidFill>
                    <a:cs typeface="Gotham Book"/>
                  </a:rPr>
                  <a:t>,</a:t>
                </a:r>
                <a:r>
                  <a:rPr sz="600" spc="-20">
                    <a:solidFill>
                      <a:srgbClr val="6D6E71"/>
                    </a:solidFill>
                    <a:cs typeface="Gotham Book"/>
                  </a:rPr>
                  <a:t> </a:t>
                </a:r>
                <a:r>
                  <a:rPr sz="600" spc="-50">
                    <a:solidFill>
                      <a:srgbClr val="6D6E71"/>
                    </a:solidFill>
                    <a:cs typeface="Gotham Book"/>
                  </a:rPr>
                  <a:t>4</a:t>
                </a:r>
                <a:br>
                  <a:rPr lang="fr-FR" sz="600" spc="500">
                    <a:solidFill>
                      <a:srgbClr val="6D6E71"/>
                    </a:solidFill>
                    <a:cs typeface="Gotham Book"/>
                  </a:rPr>
                </a:br>
                <a:r>
                  <a:rPr sz="600">
                    <a:solidFill>
                      <a:srgbClr val="6D6E71"/>
                    </a:solidFill>
                    <a:cs typeface="Gotham Book"/>
                  </a:rPr>
                  <a:t>Centro</a:t>
                </a:r>
                <a:r>
                  <a:rPr sz="600" spc="-15">
                    <a:solidFill>
                      <a:srgbClr val="6D6E71"/>
                    </a:solidFill>
                    <a:cs typeface="Gotham Book"/>
                  </a:rPr>
                  <a:t> </a:t>
                </a:r>
                <a:r>
                  <a:rPr sz="600" err="1">
                    <a:solidFill>
                      <a:srgbClr val="6D6E71"/>
                    </a:solidFill>
                    <a:cs typeface="Gotham Book"/>
                  </a:rPr>
                  <a:t>Direzionale</a:t>
                </a:r>
                <a:r>
                  <a:rPr sz="600" spc="-15">
                    <a:solidFill>
                      <a:srgbClr val="6D6E71"/>
                    </a:solidFill>
                    <a:cs typeface="Gotham Book"/>
                  </a:rPr>
                  <a:t> </a:t>
                </a:r>
                <a:r>
                  <a:rPr sz="600">
                    <a:solidFill>
                      <a:srgbClr val="6D6E71"/>
                    </a:solidFill>
                    <a:cs typeface="Gotham Book"/>
                  </a:rPr>
                  <a:t>di</a:t>
                </a:r>
                <a:r>
                  <a:rPr sz="600" spc="-15">
                    <a:solidFill>
                      <a:srgbClr val="6D6E71"/>
                    </a:solidFill>
                    <a:cs typeface="Gotham Book"/>
                  </a:rPr>
                  <a:t> </a:t>
                </a:r>
                <a:r>
                  <a:rPr sz="600" spc="-10">
                    <a:solidFill>
                      <a:srgbClr val="6D6E71"/>
                    </a:solidFill>
                    <a:cs typeface="Gotham Book"/>
                  </a:rPr>
                  <a:t>Napoli</a:t>
                </a:r>
                <a:r>
                  <a:rPr lang="fr-FR" sz="600" spc="500">
                    <a:solidFill>
                      <a:srgbClr val="6D6E71"/>
                    </a:solidFill>
                    <a:cs typeface="Gotham Book"/>
                  </a:rPr>
                  <a:t> </a:t>
                </a:r>
                <a:r>
                  <a:rPr lang="fr-FR" sz="600">
                    <a:solidFill>
                      <a:srgbClr val="6D6E71"/>
                    </a:solidFill>
                    <a:cs typeface="Gotham Book"/>
                  </a:rPr>
                  <a:t>I</a:t>
                </a:r>
                <a:r>
                  <a:rPr sz="600">
                    <a:solidFill>
                      <a:srgbClr val="6D6E71"/>
                    </a:solidFill>
                    <a:cs typeface="Gotham Book"/>
                  </a:rPr>
                  <a:t>sola</a:t>
                </a:r>
                <a:r>
                  <a:rPr sz="600" spc="-10">
                    <a:solidFill>
                      <a:srgbClr val="6D6E71"/>
                    </a:solidFill>
                    <a:cs typeface="Gotham Book"/>
                  </a:rPr>
                  <a:t> </a:t>
                </a:r>
                <a:r>
                  <a:rPr sz="600">
                    <a:solidFill>
                      <a:srgbClr val="6D6E71"/>
                    </a:solidFill>
                    <a:cs typeface="Gotham Book"/>
                  </a:rPr>
                  <a:t>G/1,</a:t>
                </a:r>
                <a:r>
                  <a:rPr sz="600" spc="-10">
                    <a:solidFill>
                      <a:srgbClr val="6D6E71"/>
                    </a:solidFill>
                    <a:cs typeface="Gotham Book"/>
                  </a:rPr>
                  <a:t> </a:t>
                </a:r>
                <a:r>
                  <a:rPr sz="600">
                    <a:solidFill>
                      <a:srgbClr val="6D6E71"/>
                    </a:solidFill>
                    <a:cs typeface="Gotham Book"/>
                  </a:rPr>
                  <a:t>Cap,</a:t>
                </a:r>
                <a:r>
                  <a:rPr sz="600" spc="-10">
                    <a:solidFill>
                      <a:srgbClr val="6D6E71"/>
                    </a:solidFill>
                    <a:cs typeface="Gotham Book"/>
                  </a:rPr>
                  <a:t> </a:t>
                </a:r>
                <a:r>
                  <a:rPr sz="600">
                    <a:solidFill>
                      <a:srgbClr val="6D6E71"/>
                    </a:solidFill>
                    <a:cs typeface="Gotham Book"/>
                  </a:rPr>
                  <a:t>80143</a:t>
                </a:r>
                <a:r>
                  <a:rPr sz="600" spc="-10">
                    <a:solidFill>
                      <a:srgbClr val="6D6E71"/>
                    </a:solidFill>
                    <a:cs typeface="Gotham Book"/>
                  </a:rPr>
                  <a:t> Naples</a:t>
                </a:r>
                <a:endParaRPr sz="600">
                  <a:cs typeface="Gotham Book"/>
                </a:endParaRPr>
              </a:p>
            </p:txBody>
          </p:sp>
          <p:sp>
            <p:nvSpPr>
              <p:cNvPr id="2" name="object 37">
                <a:extLst>
                  <a:ext uri="{FF2B5EF4-FFF2-40B4-BE49-F238E27FC236}">
                    <a16:creationId xmlns:a16="http://schemas.microsoft.com/office/drawing/2014/main" id="{1D1F60E6-B485-7BF6-C92A-7A8057593F9A}"/>
                  </a:ext>
                </a:extLst>
              </p:cNvPr>
              <p:cNvSpPr txBox="1"/>
              <p:nvPr/>
            </p:nvSpPr>
            <p:spPr>
              <a:xfrm>
                <a:off x="4767163" y="5524437"/>
                <a:ext cx="887730" cy="377667"/>
              </a:xfrm>
              <a:prstGeom prst="rect">
                <a:avLst/>
              </a:prstGeom>
            </p:spPr>
            <p:txBody>
              <a:bodyPr vert="horz" wrap="square" lIns="0" tIns="51435" rIns="0" bIns="0" rtlCol="0">
                <a:spAutoFit/>
              </a:bodyPr>
              <a:lstStyle/>
              <a:p>
                <a:pPr algn="ctr">
                  <a:lnSpc>
                    <a:spcPct val="100000"/>
                  </a:lnSpc>
                  <a:spcBef>
                    <a:spcPts val="405"/>
                  </a:spcBef>
                </a:pPr>
                <a:r>
                  <a:rPr lang="fr-FR" sz="700" b="1" spc="-20">
                    <a:solidFill>
                      <a:srgbClr val="F5A243"/>
                    </a:solidFill>
                    <a:cs typeface="Gotham"/>
                  </a:rPr>
                  <a:t>Rome</a:t>
                </a:r>
                <a:endParaRPr sz="700">
                  <a:solidFill>
                    <a:srgbClr val="F5A243"/>
                  </a:solidFill>
                  <a:cs typeface="Gotham"/>
                </a:endParaRPr>
              </a:p>
              <a:p>
                <a:pPr marL="12700" marR="5080" algn="ctr">
                  <a:lnSpc>
                    <a:spcPts val="700"/>
                  </a:lnSpc>
                  <a:spcBef>
                    <a:spcPts val="300"/>
                  </a:spcBef>
                </a:pPr>
                <a:r>
                  <a:rPr lang="fr-FR" sz="600" spc="-10">
                    <a:solidFill>
                      <a:srgbClr val="6D6E71"/>
                    </a:solidFill>
                    <a:cs typeface="Gotham Book"/>
                  </a:rPr>
                  <a:t>Via</a:t>
                </a:r>
                <a:r>
                  <a:rPr lang="fr-FR" sz="600" spc="-50">
                    <a:solidFill>
                      <a:srgbClr val="6D6E71"/>
                    </a:solidFill>
                    <a:cs typeface="Gotham Book"/>
                  </a:rPr>
                  <a:t> </a:t>
                </a:r>
                <a:r>
                  <a:rPr lang="fr-FR" sz="600" spc="-10">
                    <a:solidFill>
                      <a:srgbClr val="6D6E71"/>
                    </a:solidFill>
                    <a:cs typeface="Gotham Book"/>
                  </a:rPr>
                  <a:t>Giovanni</a:t>
                </a:r>
                <a:r>
                  <a:rPr lang="fr-FR" sz="600" spc="-50">
                    <a:solidFill>
                      <a:srgbClr val="6D6E71"/>
                    </a:solidFill>
                    <a:cs typeface="Gotham Book"/>
                  </a:rPr>
                  <a:t> </a:t>
                </a:r>
                <a:r>
                  <a:rPr lang="fr-FR" sz="600" spc="-10">
                    <a:solidFill>
                      <a:srgbClr val="6D6E71"/>
                    </a:solidFill>
                    <a:cs typeface="Gotham Book"/>
                  </a:rPr>
                  <a:t>Paisiello,</a:t>
                </a:r>
                <a:r>
                  <a:rPr lang="fr-FR" sz="600" spc="-50">
                    <a:solidFill>
                      <a:srgbClr val="6D6E71"/>
                    </a:solidFill>
                    <a:cs typeface="Gotham Book"/>
                  </a:rPr>
                  <a:t> </a:t>
                </a:r>
                <a:r>
                  <a:rPr lang="fr-FR" sz="600">
                    <a:solidFill>
                      <a:srgbClr val="6D6E71"/>
                    </a:solidFill>
                    <a:cs typeface="Gotham Book"/>
                  </a:rPr>
                  <a:t>39, </a:t>
                </a:r>
                <a:br>
                  <a:rPr lang="fr-FR" sz="600">
                    <a:solidFill>
                      <a:srgbClr val="6D6E71"/>
                    </a:solidFill>
                    <a:cs typeface="Gotham Book"/>
                  </a:rPr>
                </a:br>
                <a:r>
                  <a:rPr lang="fr-FR" sz="600">
                    <a:solidFill>
                      <a:srgbClr val="6D6E71"/>
                    </a:solidFill>
                    <a:cs typeface="Gotham Book"/>
                  </a:rPr>
                  <a:t>Cap</a:t>
                </a:r>
                <a:r>
                  <a:rPr lang="fr-FR" sz="600" spc="-5">
                    <a:solidFill>
                      <a:srgbClr val="6D6E71"/>
                    </a:solidFill>
                    <a:cs typeface="Gotham Book"/>
                  </a:rPr>
                  <a:t> </a:t>
                </a:r>
                <a:r>
                  <a:rPr lang="fr-FR" sz="600">
                    <a:solidFill>
                      <a:srgbClr val="6D6E71"/>
                    </a:solidFill>
                    <a:cs typeface="Gotham Book"/>
                  </a:rPr>
                  <a:t>00198, </a:t>
                </a:r>
                <a:r>
                  <a:rPr lang="fr-FR" sz="600" spc="-20">
                    <a:solidFill>
                      <a:srgbClr val="6D6E71"/>
                    </a:solidFill>
                    <a:cs typeface="Gotham Book"/>
                  </a:rPr>
                  <a:t>Roma</a:t>
                </a:r>
                <a:endParaRPr sz="600">
                  <a:cs typeface="Gotham Book"/>
                </a:endParaRPr>
              </a:p>
            </p:txBody>
          </p:sp>
          <p:sp>
            <p:nvSpPr>
              <p:cNvPr id="6" name="object 37">
                <a:extLst>
                  <a:ext uri="{FF2B5EF4-FFF2-40B4-BE49-F238E27FC236}">
                    <a16:creationId xmlns:a16="http://schemas.microsoft.com/office/drawing/2014/main" id="{38EFCF95-5B81-465C-CB58-7C1AB23CFA02}"/>
                  </a:ext>
                </a:extLst>
              </p:cNvPr>
              <p:cNvSpPr txBox="1"/>
              <p:nvPr/>
            </p:nvSpPr>
            <p:spPr>
              <a:xfrm>
                <a:off x="5762985" y="5522149"/>
                <a:ext cx="1010518" cy="377667"/>
              </a:xfrm>
              <a:prstGeom prst="rect">
                <a:avLst/>
              </a:prstGeom>
            </p:spPr>
            <p:txBody>
              <a:bodyPr vert="horz" wrap="square" lIns="0" tIns="51435" rIns="0" bIns="0" rtlCol="0">
                <a:spAutoFit/>
              </a:bodyPr>
              <a:lstStyle/>
              <a:p>
                <a:pPr algn="ctr">
                  <a:lnSpc>
                    <a:spcPct val="100000"/>
                  </a:lnSpc>
                  <a:spcBef>
                    <a:spcPts val="405"/>
                  </a:spcBef>
                </a:pPr>
                <a:r>
                  <a:rPr lang="fr-FR" sz="700" b="1" spc="-20">
                    <a:solidFill>
                      <a:srgbClr val="F5A243"/>
                    </a:solidFill>
                    <a:cs typeface="Gotham"/>
                  </a:rPr>
                  <a:t>Turin</a:t>
                </a:r>
                <a:endParaRPr sz="700">
                  <a:solidFill>
                    <a:srgbClr val="F5A243"/>
                  </a:solidFill>
                  <a:cs typeface="Gotham"/>
                </a:endParaRPr>
              </a:p>
              <a:p>
                <a:pPr marL="12700" marR="5080" algn="ctr">
                  <a:lnSpc>
                    <a:spcPts val="700"/>
                  </a:lnSpc>
                  <a:spcBef>
                    <a:spcPts val="300"/>
                  </a:spcBef>
                </a:pPr>
                <a:r>
                  <a:rPr lang="fr-FR" sz="600" err="1">
                    <a:solidFill>
                      <a:srgbClr val="6D6E71"/>
                    </a:solidFill>
                    <a:cs typeface="Gotham Book"/>
                  </a:rPr>
                  <a:t>Galleria</a:t>
                </a:r>
                <a:r>
                  <a:rPr lang="fr-FR" sz="600" spc="15">
                    <a:solidFill>
                      <a:srgbClr val="6D6E71"/>
                    </a:solidFill>
                    <a:cs typeface="Gotham Book"/>
                  </a:rPr>
                  <a:t> </a:t>
                </a:r>
                <a:r>
                  <a:rPr lang="fr-FR" sz="600">
                    <a:solidFill>
                      <a:srgbClr val="6D6E71"/>
                    </a:solidFill>
                    <a:cs typeface="Gotham Book"/>
                  </a:rPr>
                  <a:t>San</a:t>
                </a:r>
                <a:r>
                  <a:rPr lang="fr-FR" sz="600" spc="10">
                    <a:solidFill>
                      <a:srgbClr val="6D6E71"/>
                    </a:solidFill>
                    <a:cs typeface="Gotham Book"/>
                  </a:rPr>
                  <a:t> </a:t>
                </a:r>
                <a:r>
                  <a:rPr lang="fr-FR" sz="600">
                    <a:solidFill>
                      <a:srgbClr val="6D6E71"/>
                    </a:solidFill>
                    <a:cs typeface="Gotham Book"/>
                  </a:rPr>
                  <a:t>Federico</a:t>
                </a:r>
                <a:r>
                  <a:rPr lang="fr-FR" sz="600" spc="15">
                    <a:solidFill>
                      <a:srgbClr val="6D6E71"/>
                    </a:solidFill>
                    <a:cs typeface="Gotham Book"/>
                  </a:rPr>
                  <a:t> </a:t>
                </a:r>
                <a:r>
                  <a:rPr lang="fr-FR" sz="600" spc="-25">
                    <a:solidFill>
                      <a:srgbClr val="6D6E71"/>
                    </a:solidFill>
                    <a:cs typeface="Gotham Book"/>
                  </a:rPr>
                  <a:t>16</a:t>
                </a:r>
                <a:r>
                  <a:rPr lang="fr-FR" sz="600" spc="500">
                    <a:solidFill>
                      <a:srgbClr val="6D6E71"/>
                    </a:solidFill>
                    <a:cs typeface="Gotham Book"/>
                  </a:rPr>
                  <a:t> </a:t>
                </a:r>
                <a:r>
                  <a:rPr lang="fr-FR" sz="600">
                    <a:solidFill>
                      <a:srgbClr val="6D6E71"/>
                    </a:solidFill>
                    <a:cs typeface="Gotham Book"/>
                  </a:rPr>
                  <a:t>Scala</a:t>
                </a:r>
                <a:r>
                  <a:rPr lang="fr-FR" sz="600" spc="-5">
                    <a:solidFill>
                      <a:srgbClr val="6D6E71"/>
                    </a:solidFill>
                    <a:cs typeface="Gotham Book"/>
                  </a:rPr>
                  <a:t> </a:t>
                </a:r>
                <a:r>
                  <a:rPr lang="fr-FR" sz="600">
                    <a:solidFill>
                      <a:srgbClr val="6D6E71"/>
                    </a:solidFill>
                    <a:cs typeface="Gotham Book"/>
                  </a:rPr>
                  <a:t>C,</a:t>
                </a:r>
                <a:r>
                  <a:rPr lang="fr-FR" sz="600" spc="-5">
                    <a:solidFill>
                      <a:srgbClr val="6D6E71"/>
                    </a:solidFill>
                    <a:cs typeface="Gotham Book"/>
                  </a:rPr>
                  <a:t> </a:t>
                </a:r>
                <a:r>
                  <a:rPr lang="fr-FR" sz="600">
                    <a:solidFill>
                      <a:srgbClr val="6D6E71"/>
                    </a:solidFill>
                    <a:cs typeface="Gotham Book"/>
                  </a:rPr>
                  <a:t>Cap</a:t>
                </a:r>
                <a:r>
                  <a:rPr lang="fr-FR" sz="600" spc="-5">
                    <a:solidFill>
                      <a:srgbClr val="6D6E71"/>
                    </a:solidFill>
                    <a:cs typeface="Gotham Book"/>
                  </a:rPr>
                  <a:t> </a:t>
                </a:r>
                <a:r>
                  <a:rPr lang="fr-FR" sz="600">
                    <a:solidFill>
                      <a:srgbClr val="6D6E71"/>
                    </a:solidFill>
                    <a:cs typeface="Gotham Book"/>
                  </a:rPr>
                  <a:t>10121,</a:t>
                </a:r>
                <a:r>
                  <a:rPr lang="fr-FR" sz="600" spc="-5">
                    <a:solidFill>
                      <a:srgbClr val="6D6E71"/>
                    </a:solidFill>
                    <a:cs typeface="Gotham Book"/>
                  </a:rPr>
                  <a:t> </a:t>
                </a:r>
                <a:r>
                  <a:rPr lang="fr-FR" sz="600" spc="-10">
                    <a:solidFill>
                      <a:srgbClr val="6D6E71"/>
                    </a:solidFill>
                    <a:cs typeface="Gotham Book"/>
                  </a:rPr>
                  <a:t>Torino</a:t>
                </a:r>
                <a:endParaRPr sz="600">
                  <a:cs typeface="Gotham Book"/>
                </a:endParaRPr>
              </a:p>
            </p:txBody>
          </p:sp>
        </p:grpSp>
      </p:grpSp>
    </p:spTree>
    <p:extLst>
      <p:ext uri="{BB962C8B-B14F-4D97-AF65-F5344CB8AC3E}">
        <p14:creationId xmlns:p14="http://schemas.microsoft.com/office/powerpoint/2010/main" val="28580289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4">
            <a:extLst>
              <a:ext uri="{FF2B5EF4-FFF2-40B4-BE49-F238E27FC236}">
                <a16:creationId xmlns:a16="http://schemas.microsoft.com/office/drawing/2014/main" id="{19ACA3BE-E537-54ED-3EE7-FE89BFDC44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3690" y="3844115"/>
            <a:ext cx="1036001" cy="290764"/>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CE384775-4251-551D-2E32-B82A01A928E1}"/>
              </a:ext>
            </a:extLst>
          </p:cNvPr>
          <p:cNvSpPr txBox="1"/>
          <p:nvPr/>
        </p:nvSpPr>
        <p:spPr>
          <a:xfrm>
            <a:off x="450315" y="1105187"/>
            <a:ext cx="2811726" cy="203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7154" tIns="17154" rIns="17154" bIns="17154" numCol="1" spcCol="38100" rtlCol="0" anchor="t">
            <a:spAutoFit/>
          </a:bodyPr>
          <a:lstStyle/>
          <a:p>
            <a:pPr marL="0" marR="0" lvl="0" indent="0" defTabSz="686028" rtl="0" eaLnBrk="1" fontAlgn="auto" latinLnBrk="0" hangingPunct="0">
              <a:lnSpc>
                <a:spcPct val="100000"/>
              </a:lnSpc>
              <a:spcBef>
                <a:spcPts val="0"/>
              </a:spcBef>
              <a:spcAft>
                <a:spcPts val="0"/>
              </a:spcAft>
              <a:buClrTx/>
              <a:buSzTx/>
              <a:buFontTx/>
              <a:buNone/>
              <a:tabLst/>
              <a:defRPr/>
            </a:pPr>
            <a:r>
              <a:rPr kumimoji="0" lang="fr-FR" sz="1100" b="1" i="0" u="none" strike="noStrike" kern="1200" cap="none" spc="0" normalizeH="0" baseline="0" noProof="0">
                <a:ln>
                  <a:noFill/>
                </a:ln>
                <a:solidFill>
                  <a:srgbClr val="404040"/>
                </a:solidFill>
                <a:effectLst/>
                <a:uLnTx/>
                <a:uFillTx/>
                <a:latin typeface="Arial" panose="020B0604020202020204" pitchFamily="34" charset="0"/>
                <a:ea typeface="Calibri" charset="0"/>
                <a:cs typeface="Arial" panose="020B0604020202020204" pitchFamily="34" charset="0"/>
                <a:sym typeface="Lato Light"/>
              </a:rPr>
              <a:t>L’OFFRE </a:t>
            </a:r>
            <a:r>
              <a:rPr kumimoji="0" lang="fr-FR" sz="1100" b="1" i="0" u="none" strike="noStrike" kern="1200" cap="none" spc="0" normalizeH="0" baseline="0" noProof="0">
                <a:ln>
                  <a:noFill/>
                </a:ln>
                <a:solidFill>
                  <a:srgbClr val="E8470D"/>
                </a:solidFill>
                <a:effectLst/>
                <a:uLnTx/>
                <a:uFillTx/>
                <a:latin typeface="Arial" panose="020B0604020202020204" pitchFamily="34" charset="0"/>
                <a:ea typeface="Calibri" charset="0"/>
                <a:cs typeface="Arial" panose="020B0604020202020204" pitchFamily="34" charset="0"/>
                <a:sym typeface="Lato Light"/>
              </a:rPr>
              <a:t>MODERNISATION DU SI</a:t>
            </a:r>
          </a:p>
        </p:txBody>
      </p:sp>
      <p:sp>
        <p:nvSpPr>
          <p:cNvPr id="87" name="ZoneTexte 86">
            <a:extLst>
              <a:ext uri="{FF2B5EF4-FFF2-40B4-BE49-F238E27FC236}">
                <a16:creationId xmlns:a16="http://schemas.microsoft.com/office/drawing/2014/main" id="{A18E00BF-D0BD-75B5-A110-0A4274BD4587}"/>
              </a:ext>
            </a:extLst>
          </p:cNvPr>
          <p:cNvSpPr txBox="1"/>
          <p:nvPr/>
        </p:nvSpPr>
        <p:spPr>
          <a:xfrm>
            <a:off x="4735526" y="4262612"/>
            <a:ext cx="3374345" cy="2169825"/>
          </a:xfrm>
          <a:prstGeom prst="rect">
            <a:avLst/>
          </a:prstGeom>
          <a:noFill/>
        </p:spPr>
        <p:txBody>
          <a:bodyPr wrap="square">
            <a:spAutoFit/>
          </a:bodyPr>
          <a:lstStyle/>
          <a:p>
            <a:pPr marL="635" algn="just">
              <a:buClr>
                <a:srgbClr val="000000"/>
              </a:buClr>
              <a:defRPr/>
            </a:pPr>
            <a:r>
              <a:rPr lang="fr-FR" sz="900">
                <a:solidFill>
                  <a:srgbClr val="7F7F7F"/>
                </a:solidFill>
                <a:ea typeface="Roboto"/>
                <a:cs typeface="Roboto"/>
              </a:rPr>
              <a:t>Allianz Technology a confié à </a:t>
            </a:r>
            <a:r>
              <a:rPr lang="fr-FR" sz="900" err="1">
                <a:solidFill>
                  <a:srgbClr val="7F7F7F"/>
                </a:solidFill>
                <a:ea typeface="Roboto"/>
                <a:cs typeface="Roboto"/>
              </a:rPr>
              <a:t>Aubay</a:t>
            </a:r>
            <a:r>
              <a:rPr lang="fr-FR" sz="900">
                <a:solidFill>
                  <a:srgbClr val="7F7F7F"/>
                </a:solidFill>
                <a:ea typeface="Roboto"/>
                <a:cs typeface="Roboto"/>
              </a:rPr>
              <a:t> la refonte technique de son portail « Agents », application cœur de métier. Cette application est déployée dans plus de 30  pays. Elle a été la 1</a:t>
            </a:r>
            <a:r>
              <a:rPr lang="fr-FR" sz="900" baseline="30000">
                <a:solidFill>
                  <a:srgbClr val="7F7F7F"/>
                </a:solidFill>
                <a:ea typeface="Roboto"/>
                <a:cs typeface="Roboto"/>
              </a:rPr>
              <a:t>ère</a:t>
            </a:r>
            <a:r>
              <a:rPr lang="fr-FR" sz="900">
                <a:solidFill>
                  <a:srgbClr val="7F7F7F"/>
                </a:solidFill>
                <a:ea typeface="Roboto"/>
                <a:cs typeface="Roboto"/>
              </a:rPr>
              <a:t> application Allianz </a:t>
            </a:r>
            <a:r>
              <a:rPr lang="fr-FR" sz="900" err="1">
                <a:solidFill>
                  <a:srgbClr val="7F7F7F"/>
                </a:solidFill>
                <a:ea typeface="Roboto"/>
                <a:cs typeface="Roboto"/>
              </a:rPr>
              <a:t>Technology</a:t>
            </a:r>
            <a:r>
              <a:rPr lang="fr-FR" sz="900">
                <a:solidFill>
                  <a:srgbClr val="7F7F7F"/>
                </a:solidFill>
                <a:ea typeface="Roboto"/>
                <a:cs typeface="Roboto"/>
              </a:rPr>
              <a:t> à être déployée dans le cloud AWS.</a:t>
            </a:r>
          </a:p>
          <a:p>
            <a:pPr marL="635" algn="just">
              <a:buClr>
                <a:srgbClr val="000000"/>
              </a:buClr>
              <a:defRPr/>
            </a:pPr>
            <a:endParaRPr lang="fr-FR" sz="900" b="1">
              <a:solidFill>
                <a:srgbClr val="7F7F7F"/>
              </a:solidFill>
              <a:latin typeface="Arial" panose="020B0604020202020204" pitchFamily="34" charset="0"/>
              <a:ea typeface="Roboto"/>
              <a:cs typeface="Roboto"/>
            </a:endParaRPr>
          </a:p>
          <a:p>
            <a:pPr marL="635" algn="just">
              <a:buClr>
                <a:srgbClr val="000000"/>
              </a:buClr>
              <a:defRPr/>
            </a:pPr>
            <a:r>
              <a:rPr lang="fr-FR" sz="900" b="1">
                <a:solidFill>
                  <a:srgbClr val="E8470D"/>
                </a:solidFill>
                <a:latin typeface="Arial" panose="020B0604020202020204" pitchFamily="34" charset="0"/>
                <a:cs typeface="Arial" panose="020B0604020202020204" pitchFamily="34" charset="0"/>
              </a:rPr>
              <a:t>Notre prestation</a:t>
            </a:r>
          </a:p>
          <a:p>
            <a:pPr marL="179705" marR="0" lvl="0" indent="-179070" algn="just" fontAlgn="auto">
              <a:lnSpc>
                <a:spcPct val="100000"/>
              </a:lnSpc>
              <a:spcBef>
                <a:spcPts val="0"/>
              </a:spcBef>
              <a:spcAft>
                <a:spcPts val="0"/>
              </a:spcAft>
              <a:buClr>
                <a:srgbClr val="000000"/>
              </a:buClr>
              <a:buSzTx/>
              <a:buFont typeface="Arial" panose="020B0604020202020204" pitchFamily="34" charset="0"/>
              <a:buChar char="•"/>
              <a:tabLst/>
              <a:defRPr/>
            </a:pPr>
            <a:r>
              <a:rPr lang="fr-FR" sz="900">
                <a:solidFill>
                  <a:srgbClr val="7F7F7F"/>
                </a:solidFill>
                <a:ea typeface="Roboto"/>
                <a:cs typeface="Roboto"/>
              </a:rPr>
              <a:t>Mise en place de l’architecture et de l’infrastructure d’hébergement AWS</a:t>
            </a:r>
          </a:p>
          <a:p>
            <a:pPr marL="179705" indent="-179070" algn="just">
              <a:buClr>
                <a:srgbClr val="000000"/>
              </a:buClr>
              <a:buFont typeface="Arial" panose="020B0604020202020204" pitchFamily="34" charset="0"/>
              <a:buChar char="•"/>
              <a:defRPr/>
            </a:pPr>
            <a:r>
              <a:rPr lang="fr-FR" sz="900">
                <a:solidFill>
                  <a:srgbClr val="7F7F7F"/>
                </a:solidFill>
                <a:ea typeface="Roboto"/>
                <a:cs typeface="Roboto"/>
              </a:rPr>
              <a:t>Mise en place d’une chaîne CI/CD (</a:t>
            </a:r>
            <a:r>
              <a:rPr lang="fr-FR" sz="900" err="1">
                <a:solidFill>
                  <a:srgbClr val="7F7F7F"/>
                </a:solidFill>
                <a:ea typeface="Roboto"/>
                <a:cs typeface="Roboto"/>
              </a:rPr>
              <a:t>GitLab</a:t>
            </a:r>
            <a:r>
              <a:rPr lang="fr-FR" sz="900">
                <a:solidFill>
                  <a:srgbClr val="7F7F7F"/>
                </a:solidFill>
                <a:ea typeface="Roboto"/>
                <a:cs typeface="Roboto"/>
              </a:rPr>
              <a:t>-CI) avec automatisation des déploiements infra et applicatif</a:t>
            </a:r>
          </a:p>
          <a:p>
            <a:pPr marL="179705" marR="0" lvl="0" indent="-179070" algn="just" fontAlgn="auto">
              <a:lnSpc>
                <a:spcPct val="100000"/>
              </a:lnSpc>
              <a:spcBef>
                <a:spcPts val="0"/>
              </a:spcBef>
              <a:spcAft>
                <a:spcPts val="0"/>
              </a:spcAft>
              <a:buClr>
                <a:srgbClr val="000000"/>
              </a:buClr>
              <a:buSzTx/>
              <a:buFont typeface="Arial" panose="020B0604020202020204" pitchFamily="34" charset="0"/>
              <a:buChar char="•"/>
              <a:tabLst/>
              <a:defRPr/>
            </a:pPr>
            <a:r>
              <a:rPr lang="fr-FR" sz="900">
                <a:solidFill>
                  <a:srgbClr val="7F7F7F"/>
                </a:solidFill>
                <a:ea typeface="Roboto"/>
                <a:cs typeface="Roboto"/>
              </a:rPr>
              <a:t>Conception et développement de la solution logicielle</a:t>
            </a:r>
          </a:p>
          <a:p>
            <a:pPr marL="179705" marR="0" lvl="0" indent="-179070" algn="just" fontAlgn="auto">
              <a:lnSpc>
                <a:spcPct val="100000"/>
              </a:lnSpc>
              <a:spcBef>
                <a:spcPts val="0"/>
              </a:spcBef>
              <a:spcAft>
                <a:spcPts val="0"/>
              </a:spcAft>
              <a:buClr>
                <a:srgbClr val="000000"/>
              </a:buClr>
              <a:buSzTx/>
              <a:buFont typeface="Arial" panose="020B0604020202020204" pitchFamily="34" charset="0"/>
              <a:buChar char="•"/>
              <a:tabLst/>
              <a:defRPr/>
            </a:pPr>
            <a:r>
              <a:rPr lang="fr-FR" sz="900">
                <a:solidFill>
                  <a:srgbClr val="7F7F7F"/>
                </a:solidFill>
                <a:ea typeface="Roboto"/>
                <a:cs typeface="Roboto"/>
              </a:rPr>
              <a:t>Automatisation des tests unitaires (Karma et </a:t>
            </a:r>
            <a:r>
              <a:rPr lang="fr-FR" sz="900" err="1">
                <a:solidFill>
                  <a:srgbClr val="7F7F7F"/>
                </a:solidFill>
                <a:ea typeface="Roboto"/>
                <a:cs typeface="Roboto"/>
              </a:rPr>
              <a:t>Junit</a:t>
            </a:r>
            <a:r>
              <a:rPr lang="fr-FR" sz="900">
                <a:solidFill>
                  <a:srgbClr val="7F7F7F"/>
                </a:solidFill>
                <a:ea typeface="Roboto"/>
                <a:cs typeface="Roboto"/>
              </a:rPr>
              <a:t>) et d’intégration (Java / Python)</a:t>
            </a:r>
          </a:p>
          <a:p>
            <a:pPr marL="179705" marR="0" lvl="0" indent="-179070" algn="just" fontAlgn="auto">
              <a:lnSpc>
                <a:spcPct val="100000"/>
              </a:lnSpc>
              <a:spcBef>
                <a:spcPts val="0"/>
              </a:spcBef>
              <a:spcAft>
                <a:spcPts val="0"/>
              </a:spcAft>
              <a:buClr>
                <a:srgbClr val="000000"/>
              </a:buClr>
              <a:buSzTx/>
              <a:buFont typeface="Arial" panose="020B0604020202020204" pitchFamily="34" charset="0"/>
              <a:buChar char="•"/>
              <a:tabLst/>
              <a:defRPr/>
            </a:pPr>
            <a:r>
              <a:rPr lang="fr-FR" sz="900">
                <a:solidFill>
                  <a:srgbClr val="7F7F7F"/>
                </a:solidFill>
                <a:ea typeface="Roboto"/>
                <a:cs typeface="Roboto"/>
              </a:rPr>
              <a:t>Tests applicatifs (tests fonctionnels, tests d’intégration)</a:t>
            </a:r>
          </a:p>
        </p:txBody>
      </p:sp>
      <p:sp>
        <p:nvSpPr>
          <p:cNvPr id="88" name="ZoneTexte 87">
            <a:extLst>
              <a:ext uri="{FF2B5EF4-FFF2-40B4-BE49-F238E27FC236}">
                <a16:creationId xmlns:a16="http://schemas.microsoft.com/office/drawing/2014/main" id="{295741A9-B6AE-43B0-F404-11E6CF6E6D8C}"/>
              </a:ext>
            </a:extLst>
          </p:cNvPr>
          <p:cNvSpPr txBox="1"/>
          <p:nvPr/>
        </p:nvSpPr>
        <p:spPr>
          <a:xfrm>
            <a:off x="4735527" y="3863402"/>
            <a:ext cx="2016206"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900" b="1" i="0" u="none" strike="noStrike" kern="1200" cap="none" spc="0" normalizeH="0" baseline="0" noProof="0">
                <a:ln>
                  <a:noFill/>
                </a:ln>
                <a:solidFill>
                  <a:srgbClr val="E8470D"/>
                </a:solidFill>
                <a:effectLst/>
                <a:uLnTx/>
                <a:uFillTx/>
                <a:latin typeface="Arial" panose="020B0604020202020204" pitchFamily="34" charset="0"/>
                <a:ea typeface="+mn-lt"/>
                <a:cs typeface="Arial" panose="020B0604020202020204" pitchFamily="34" charset="0"/>
              </a:rPr>
              <a:t>REFONTE DU PORTAIL AGENT</a:t>
            </a:r>
          </a:p>
        </p:txBody>
      </p:sp>
      <p:sp>
        <p:nvSpPr>
          <p:cNvPr id="71" name="ZoneTexte 70">
            <a:extLst>
              <a:ext uri="{FF2B5EF4-FFF2-40B4-BE49-F238E27FC236}">
                <a16:creationId xmlns:a16="http://schemas.microsoft.com/office/drawing/2014/main" id="{FF2AA26E-3B51-9F5F-C368-412C35601990}"/>
              </a:ext>
            </a:extLst>
          </p:cNvPr>
          <p:cNvSpPr txBox="1"/>
          <p:nvPr/>
        </p:nvSpPr>
        <p:spPr>
          <a:xfrm>
            <a:off x="8440597" y="1260107"/>
            <a:ext cx="2120408"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900" b="1" i="0" u="none" strike="noStrike" kern="1200" cap="none" spc="0" normalizeH="0" baseline="0" noProof="0">
                <a:ln>
                  <a:noFill/>
                </a:ln>
                <a:solidFill>
                  <a:srgbClr val="E8470D"/>
                </a:solidFill>
                <a:effectLst/>
                <a:uLnTx/>
                <a:uFillTx/>
                <a:latin typeface="Arial" panose="020B0604020202020204" pitchFamily="34" charset="0"/>
                <a:ea typeface="+mn-lt"/>
                <a:cs typeface="Arial" panose="020B0604020202020204" pitchFamily="34" charset="0"/>
              </a:rPr>
              <a:t>MODERNISATION DU SI</a:t>
            </a:r>
          </a:p>
        </p:txBody>
      </p:sp>
      <p:cxnSp>
        <p:nvCxnSpPr>
          <p:cNvPr id="13" name="Connecteur droit 12">
            <a:extLst>
              <a:ext uri="{FF2B5EF4-FFF2-40B4-BE49-F238E27FC236}">
                <a16:creationId xmlns:a16="http://schemas.microsoft.com/office/drawing/2014/main" id="{635A8230-5DE3-FBBA-801C-B2D3B1D11300}"/>
              </a:ext>
            </a:extLst>
          </p:cNvPr>
          <p:cNvCxnSpPr/>
          <p:nvPr/>
        </p:nvCxnSpPr>
        <p:spPr>
          <a:xfrm>
            <a:off x="8390196" y="1190857"/>
            <a:ext cx="0" cy="369332"/>
          </a:xfrm>
          <a:prstGeom prst="line">
            <a:avLst/>
          </a:prstGeom>
          <a:ln w="28575" cap="rnd">
            <a:solidFill>
              <a:srgbClr val="E8470D"/>
            </a:solidFill>
            <a:round/>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40239985-A091-3C62-DB4B-2DBFC68420EB}"/>
              </a:ext>
            </a:extLst>
          </p:cNvPr>
          <p:cNvCxnSpPr>
            <a:cxnSpLocks/>
          </p:cNvCxnSpPr>
          <p:nvPr/>
        </p:nvCxnSpPr>
        <p:spPr>
          <a:xfrm>
            <a:off x="4719148" y="3794152"/>
            <a:ext cx="0" cy="369332"/>
          </a:xfrm>
          <a:prstGeom prst="line">
            <a:avLst/>
          </a:prstGeom>
          <a:ln w="28575" cap="rnd">
            <a:solidFill>
              <a:srgbClr val="E8470D"/>
            </a:solidFill>
            <a:round/>
          </a:ln>
        </p:spPr>
        <p:style>
          <a:lnRef idx="1">
            <a:schemeClr val="accent1"/>
          </a:lnRef>
          <a:fillRef idx="0">
            <a:schemeClr val="accent1"/>
          </a:fillRef>
          <a:effectRef idx="0">
            <a:schemeClr val="accent1"/>
          </a:effectRef>
          <a:fontRef idx="minor">
            <a:schemeClr val="tx1"/>
          </a:fontRef>
        </p:style>
      </p:cxnSp>
      <p:grpSp>
        <p:nvGrpSpPr>
          <p:cNvPr id="4" name="Groupe 3">
            <a:extLst>
              <a:ext uri="{FF2B5EF4-FFF2-40B4-BE49-F238E27FC236}">
                <a16:creationId xmlns:a16="http://schemas.microsoft.com/office/drawing/2014/main" id="{D539A8BE-29EA-2CB0-9F9A-6A3FEBDD862D}"/>
              </a:ext>
            </a:extLst>
          </p:cNvPr>
          <p:cNvGrpSpPr/>
          <p:nvPr/>
        </p:nvGrpSpPr>
        <p:grpSpPr>
          <a:xfrm>
            <a:off x="-11216" y="6115941"/>
            <a:ext cx="455090" cy="455090"/>
            <a:chOff x="-11216" y="6115941"/>
            <a:chExt cx="455090" cy="455090"/>
          </a:xfrm>
        </p:grpSpPr>
        <p:sp>
          <p:nvSpPr>
            <p:cNvPr id="5" name="Larme 4">
              <a:hlinkClick r:id="" action="ppaction://noaction"/>
              <a:extLst>
                <a:ext uri="{FF2B5EF4-FFF2-40B4-BE49-F238E27FC236}">
                  <a16:creationId xmlns:a16="http://schemas.microsoft.com/office/drawing/2014/main" id="{929E2009-F612-82BB-CBF6-6C08DC1F0AB7}"/>
                </a:ext>
              </a:extLst>
            </p:cNvPr>
            <p:cNvSpPr/>
            <p:nvPr/>
          </p:nvSpPr>
          <p:spPr>
            <a:xfrm rot="10613972">
              <a:off x="-11216" y="6115941"/>
              <a:ext cx="455090" cy="455090"/>
            </a:xfrm>
            <a:prstGeom prst="teardrop">
              <a:avLst/>
            </a:prstGeom>
            <a:solidFill>
              <a:srgbClr val="E84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Graphique 7">
              <a:extLst>
                <a:ext uri="{FF2B5EF4-FFF2-40B4-BE49-F238E27FC236}">
                  <a16:creationId xmlns:a16="http://schemas.microsoft.com/office/drawing/2014/main" id="{1EF91AC8-4644-3D30-2128-59CE4B164B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125583" y="6210535"/>
              <a:ext cx="156092" cy="265901"/>
            </a:xfrm>
            <a:prstGeom prst="rect">
              <a:avLst/>
            </a:prstGeom>
          </p:spPr>
        </p:pic>
      </p:grpSp>
      <p:sp>
        <p:nvSpPr>
          <p:cNvPr id="21" name="ZoneTexte 20">
            <a:extLst>
              <a:ext uri="{FF2B5EF4-FFF2-40B4-BE49-F238E27FC236}">
                <a16:creationId xmlns:a16="http://schemas.microsoft.com/office/drawing/2014/main" id="{AF75AD5A-38D8-F8E6-737D-339210EF6F11}"/>
              </a:ext>
            </a:extLst>
          </p:cNvPr>
          <p:cNvSpPr txBox="1"/>
          <p:nvPr/>
        </p:nvSpPr>
        <p:spPr>
          <a:xfrm>
            <a:off x="8460355" y="4299288"/>
            <a:ext cx="3606063" cy="2100575"/>
          </a:xfrm>
          <a:prstGeom prst="rect">
            <a:avLst/>
          </a:prstGeom>
          <a:noFill/>
        </p:spPr>
        <p:txBody>
          <a:bodyPr wrap="square">
            <a:spAutoFit/>
          </a:bodyPr>
          <a:lstStyle/>
          <a:p>
            <a:pPr marL="635" algn="just">
              <a:buClr>
                <a:srgbClr val="000000"/>
              </a:buClr>
              <a:defRPr/>
            </a:pPr>
            <a:r>
              <a:rPr lang="fr-FR" altLang="fr-FR" sz="900">
                <a:solidFill>
                  <a:srgbClr val="7F7F7F"/>
                </a:solidFill>
                <a:ea typeface="Roboto"/>
                <a:cs typeface="Roboto"/>
              </a:rPr>
              <a:t>BNP Paribas a confié à </a:t>
            </a:r>
            <a:r>
              <a:rPr lang="fr-FR" altLang="fr-FR" sz="900" err="1">
                <a:solidFill>
                  <a:srgbClr val="7F7F7F"/>
                </a:solidFill>
                <a:ea typeface="Roboto"/>
                <a:cs typeface="Roboto"/>
              </a:rPr>
              <a:t>Aubay</a:t>
            </a:r>
            <a:r>
              <a:rPr lang="fr-FR" altLang="fr-FR" sz="900">
                <a:solidFill>
                  <a:srgbClr val="7F7F7F"/>
                </a:solidFill>
                <a:ea typeface="Roboto"/>
                <a:cs typeface="Roboto"/>
              </a:rPr>
              <a:t> la refonte technique et fonctionnelle de l’application Dexter de gestion des risques de défaut de crédit, et qui intègre notamment les informations des principales agences de notation (Moody’s, S&amp;P, Fitch, Reuter). Cette refonte était dictée par une forte dette technique, ainsi que par la nécessité pour le métier d’optimiser le Time-to-</a:t>
            </a:r>
            <a:r>
              <a:rPr lang="fr-FR" altLang="fr-FR" sz="900" err="1">
                <a:solidFill>
                  <a:srgbClr val="7F7F7F"/>
                </a:solidFill>
                <a:ea typeface="Roboto"/>
                <a:cs typeface="Roboto"/>
              </a:rPr>
              <a:t>Market</a:t>
            </a:r>
            <a:r>
              <a:rPr lang="fr-FR" altLang="fr-FR" sz="900">
                <a:solidFill>
                  <a:srgbClr val="7F7F7F"/>
                </a:solidFill>
                <a:ea typeface="Roboto"/>
                <a:cs typeface="Roboto"/>
              </a:rPr>
              <a:t>.</a:t>
            </a:r>
          </a:p>
          <a:p>
            <a:pPr marL="635" algn="just">
              <a:buClr>
                <a:srgbClr val="000000"/>
              </a:buClr>
              <a:defRPr/>
            </a:pPr>
            <a:endParaRPr lang="fr-FR" altLang="fr-FR" sz="900">
              <a:solidFill>
                <a:srgbClr val="7F7F7F"/>
              </a:solidFill>
              <a:ea typeface="Roboto"/>
              <a:cs typeface="Roboto"/>
            </a:endParaRPr>
          </a:p>
          <a:p>
            <a:pPr marR="0" lvl="0" indent="0" algn="just" fontAlgn="auto">
              <a:lnSpc>
                <a:spcPct val="150000"/>
              </a:lnSpc>
              <a:spcBef>
                <a:spcPts val="0"/>
              </a:spcBef>
              <a:spcAft>
                <a:spcPts val="0"/>
              </a:spcAft>
              <a:buClrTx/>
              <a:buSzTx/>
              <a:buFontTx/>
              <a:buNone/>
              <a:tabLst/>
              <a:defRPr/>
            </a:pPr>
            <a:r>
              <a:rPr lang="fr-FR" sz="900" b="1">
                <a:solidFill>
                  <a:srgbClr val="E8470D"/>
                </a:solidFill>
                <a:latin typeface="Arial" panose="020B0604020202020204" pitchFamily="34" charset="0"/>
                <a:cs typeface="Arial" panose="020B0604020202020204" pitchFamily="34" charset="0"/>
              </a:rPr>
              <a:t>Notre prestation</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900">
                <a:solidFill>
                  <a:srgbClr val="7F7F7F"/>
                </a:solidFill>
                <a:ea typeface="Roboto"/>
                <a:cs typeface="Roboto"/>
              </a:rPr>
              <a:t>Mise en place de l’architecture orientée micro-services (services </a:t>
            </a:r>
            <a:r>
              <a:rPr lang="fr-FR" sz="900" err="1">
                <a:solidFill>
                  <a:srgbClr val="7F7F7F"/>
                </a:solidFill>
                <a:ea typeface="Roboto"/>
                <a:cs typeface="Roboto"/>
              </a:rPr>
              <a:t>Rest</a:t>
            </a:r>
            <a:r>
              <a:rPr lang="fr-FR" sz="900">
                <a:solidFill>
                  <a:srgbClr val="7F7F7F"/>
                </a:solidFill>
                <a:ea typeface="Roboto"/>
                <a:cs typeface="Roboto"/>
              </a:rPr>
              <a:t>) déployée sur le Cloud hybride BNPP PAAS V3et basée sur les principes d’architecture Event </a:t>
            </a:r>
            <a:r>
              <a:rPr lang="fr-FR" sz="900" err="1">
                <a:solidFill>
                  <a:srgbClr val="7F7F7F"/>
                </a:solidFill>
                <a:ea typeface="Roboto"/>
                <a:cs typeface="Roboto"/>
              </a:rPr>
              <a:t>sourcing</a:t>
            </a:r>
            <a:r>
              <a:rPr lang="fr-FR" sz="900">
                <a:solidFill>
                  <a:srgbClr val="7F7F7F"/>
                </a:solidFill>
                <a:ea typeface="Roboto"/>
                <a:cs typeface="Roboto"/>
              </a:rPr>
              <a:t> (</a:t>
            </a:r>
            <a:r>
              <a:rPr lang="fr-FR" sz="900" err="1">
                <a:solidFill>
                  <a:srgbClr val="7F7F7F"/>
                </a:solidFill>
                <a:ea typeface="Roboto"/>
                <a:cs typeface="Roboto"/>
              </a:rPr>
              <a:t>framework</a:t>
            </a:r>
            <a:r>
              <a:rPr lang="fr-FR" sz="900">
                <a:solidFill>
                  <a:srgbClr val="7F7F7F"/>
                </a:solidFill>
                <a:ea typeface="Roboto"/>
                <a:cs typeface="Roboto"/>
              </a:rPr>
              <a:t> JAVERS) </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900">
                <a:solidFill>
                  <a:srgbClr val="7F7F7F"/>
                </a:solidFill>
                <a:ea typeface="Roboto"/>
                <a:cs typeface="Roboto"/>
              </a:rPr>
              <a:t>Conception fonctionnelle et technique</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900">
                <a:solidFill>
                  <a:srgbClr val="7F7F7F"/>
                </a:solidFill>
                <a:ea typeface="Roboto"/>
                <a:cs typeface="Roboto"/>
              </a:rPr>
              <a:t>Développements front (</a:t>
            </a:r>
            <a:r>
              <a:rPr lang="fr-FR" sz="900" err="1">
                <a:solidFill>
                  <a:srgbClr val="7F7F7F"/>
                </a:solidFill>
                <a:ea typeface="Roboto"/>
                <a:cs typeface="Roboto"/>
              </a:rPr>
              <a:t>Angular</a:t>
            </a:r>
            <a:r>
              <a:rPr lang="fr-FR" sz="900">
                <a:solidFill>
                  <a:srgbClr val="7F7F7F"/>
                </a:solidFill>
                <a:ea typeface="Roboto"/>
                <a:cs typeface="Roboto"/>
              </a:rPr>
              <a:t>) et back (Java/JEE)</a:t>
            </a:r>
          </a:p>
        </p:txBody>
      </p:sp>
      <p:sp>
        <p:nvSpPr>
          <p:cNvPr id="22" name="ZoneTexte 21">
            <a:extLst>
              <a:ext uri="{FF2B5EF4-FFF2-40B4-BE49-F238E27FC236}">
                <a16:creationId xmlns:a16="http://schemas.microsoft.com/office/drawing/2014/main" id="{3653EB36-BBDD-06DE-F55D-BDDD6F8BB2CD}"/>
              </a:ext>
            </a:extLst>
          </p:cNvPr>
          <p:cNvSpPr txBox="1"/>
          <p:nvPr/>
        </p:nvSpPr>
        <p:spPr>
          <a:xfrm>
            <a:off x="8460355" y="3810855"/>
            <a:ext cx="25662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900" b="1" i="0" u="none" strike="noStrike" kern="1200" cap="none" spc="0" normalizeH="0" baseline="0" noProof="0">
                <a:ln>
                  <a:noFill/>
                </a:ln>
                <a:solidFill>
                  <a:srgbClr val="E8470D"/>
                </a:solidFill>
                <a:effectLst/>
                <a:uLnTx/>
                <a:uFillTx/>
                <a:latin typeface="Arial" panose="020B0604020202020204" pitchFamily="34" charset="0"/>
                <a:ea typeface="+mn-lt"/>
                <a:cs typeface="Arial" panose="020B0604020202020204" pitchFamily="34" charset="0"/>
              </a:rPr>
              <a:t>REFONTE DE L’APPLICATION DE GESTION DES RISQUES DE DEFAUT DE CREDIT</a:t>
            </a:r>
          </a:p>
        </p:txBody>
      </p:sp>
      <p:sp>
        <p:nvSpPr>
          <p:cNvPr id="24" name="ZoneTexte 23">
            <a:extLst>
              <a:ext uri="{FF2B5EF4-FFF2-40B4-BE49-F238E27FC236}">
                <a16:creationId xmlns:a16="http://schemas.microsoft.com/office/drawing/2014/main" id="{CBB81943-7DDB-8F79-68B5-73A639019656}"/>
              </a:ext>
            </a:extLst>
          </p:cNvPr>
          <p:cNvSpPr txBox="1"/>
          <p:nvPr/>
        </p:nvSpPr>
        <p:spPr>
          <a:xfrm>
            <a:off x="4693104" y="1607715"/>
            <a:ext cx="3372039" cy="2031325"/>
          </a:xfrm>
          <a:prstGeom prst="rect">
            <a:avLst/>
          </a:prstGeom>
          <a:noFill/>
        </p:spPr>
        <p:txBody>
          <a:bodyPr wrap="square">
            <a:spAutoFit/>
          </a:bodyPr>
          <a:lstStyle/>
          <a:p>
            <a:pPr marL="635" marR="0" lvl="0" algn="just" fontAlgn="auto">
              <a:lnSpc>
                <a:spcPct val="100000"/>
              </a:lnSpc>
              <a:spcBef>
                <a:spcPts val="0"/>
              </a:spcBef>
              <a:spcAft>
                <a:spcPts val="0"/>
              </a:spcAft>
              <a:buClr>
                <a:srgbClr val="000000"/>
              </a:buClr>
              <a:buSzTx/>
              <a:tabLst/>
              <a:defRPr/>
            </a:pPr>
            <a:r>
              <a:rPr lang="fr-FR" sz="900">
                <a:solidFill>
                  <a:srgbClr val="7F7F7F"/>
                </a:solidFill>
                <a:ea typeface="Roboto"/>
                <a:cs typeface="Roboto"/>
              </a:rPr>
              <a:t>Allianz France a confié à </a:t>
            </a:r>
            <a:r>
              <a:rPr lang="fr-FR" sz="900" err="1">
                <a:solidFill>
                  <a:srgbClr val="7F7F7F"/>
                </a:solidFill>
                <a:ea typeface="Roboto"/>
                <a:cs typeface="Roboto"/>
              </a:rPr>
              <a:t>Aubay</a:t>
            </a:r>
            <a:r>
              <a:rPr lang="fr-FR" sz="900">
                <a:solidFill>
                  <a:srgbClr val="7F7F7F"/>
                </a:solidFill>
                <a:ea typeface="Roboto"/>
                <a:cs typeface="Roboto"/>
              </a:rPr>
              <a:t> le projet « Access </a:t>
            </a:r>
            <a:r>
              <a:rPr lang="fr-FR" sz="900" err="1">
                <a:solidFill>
                  <a:srgbClr val="7F7F7F"/>
                </a:solidFill>
                <a:ea typeface="Roboto"/>
                <a:cs typeface="Roboto"/>
              </a:rPr>
              <a:t>MidCorp</a:t>
            </a:r>
            <a:r>
              <a:rPr lang="fr-FR" sz="900">
                <a:solidFill>
                  <a:srgbClr val="7F7F7F"/>
                </a:solidFill>
                <a:ea typeface="Roboto"/>
                <a:cs typeface="Roboto"/>
              </a:rPr>
              <a:t> » qui a pour objectif de digitaliser la souscription IARD en s’appuyant sur un </a:t>
            </a:r>
            <a:r>
              <a:rPr lang="fr-FR" sz="900" err="1">
                <a:solidFill>
                  <a:srgbClr val="7F7F7F"/>
                </a:solidFill>
                <a:ea typeface="Roboto"/>
                <a:cs typeface="Roboto"/>
              </a:rPr>
              <a:t>legacy</a:t>
            </a:r>
            <a:r>
              <a:rPr lang="fr-FR" sz="900">
                <a:solidFill>
                  <a:srgbClr val="7F7F7F"/>
                </a:solidFill>
                <a:ea typeface="Roboto"/>
                <a:cs typeface="Roboto"/>
              </a:rPr>
              <a:t> mainframe.</a:t>
            </a:r>
          </a:p>
          <a:p>
            <a:pPr marL="635" marR="0" lvl="0" algn="just" fontAlgn="auto">
              <a:lnSpc>
                <a:spcPct val="100000"/>
              </a:lnSpc>
              <a:spcBef>
                <a:spcPts val="0"/>
              </a:spcBef>
              <a:spcAft>
                <a:spcPts val="0"/>
              </a:spcAft>
              <a:buClr>
                <a:srgbClr val="000000"/>
              </a:buClr>
              <a:buSzTx/>
              <a:tabLst/>
              <a:defRPr/>
            </a:pPr>
            <a:r>
              <a:rPr lang="fr-FR" sz="900">
                <a:solidFill>
                  <a:srgbClr val="7F7F7F"/>
                </a:solidFill>
                <a:ea typeface="Roboto"/>
                <a:cs typeface="Roboto"/>
                <a:sym typeface="Wingdings" panose="05000000000000000000" pitchFamily="2" charset="2"/>
              </a:rPr>
              <a:t> </a:t>
            </a:r>
            <a:r>
              <a:rPr lang="fr-FR" sz="900">
                <a:solidFill>
                  <a:srgbClr val="7F7F7F"/>
                </a:solidFill>
                <a:ea typeface="Roboto"/>
                <a:cs typeface="Roboto"/>
              </a:rPr>
              <a:t>Projet stratégique figurant dans le « Top 3 » Allianz IT.</a:t>
            </a:r>
          </a:p>
          <a:p>
            <a:pPr marL="635" marR="0" lvl="0" algn="just" fontAlgn="auto">
              <a:lnSpc>
                <a:spcPct val="100000"/>
              </a:lnSpc>
              <a:spcBef>
                <a:spcPts val="0"/>
              </a:spcBef>
              <a:spcAft>
                <a:spcPts val="0"/>
              </a:spcAft>
              <a:buClr>
                <a:srgbClr val="000000"/>
              </a:buClr>
              <a:buSzTx/>
              <a:tabLst/>
              <a:defRPr/>
            </a:pPr>
            <a:endParaRPr lang="fr-FR" sz="900">
              <a:solidFill>
                <a:srgbClr val="7F7F7F"/>
              </a:solidFill>
              <a:ea typeface="Roboto"/>
              <a:cs typeface="Roboto"/>
            </a:endParaRPr>
          </a:p>
          <a:p>
            <a:pPr marL="635" marR="0" lvl="0" algn="just" fontAlgn="auto">
              <a:lnSpc>
                <a:spcPct val="100000"/>
              </a:lnSpc>
              <a:spcBef>
                <a:spcPts val="0"/>
              </a:spcBef>
              <a:spcAft>
                <a:spcPts val="0"/>
              </a:spcAft>
              <a:buClr>
                <a:srgbClr val="000000"/>
              </a:buClr>
              <a:buSzTx/>
              <a:tabLst/>
              <a:defRPr/>
            </a:pPr>
            <a:r>
              <a:rPr lang="fr-FR" sz="900">
                <a:solidFill>
                  <a:srgbClr val="7F7F7F"/>
                </a:solidFill>
                <a:ea typeface="Roboto"/>
                <a:cs typeface="Roboto"/>
              </a:rPr>
              <a:t>​</a:t>
            </a:r>
            <a:r>
              <a:rPr lang="fr-FR" sz="900" b="1">
                <a:solidFill>
                  <a:srgbClr val="E8470D"/>
                </a:solidFill>
                <a:latin typeface="Arial" panose="020B0604020202020204" pitchFamily="34" charset="0"/>
                <a:cs typeface="Arial" panose="020B0604020202020204" pitchFamily="34" charset="0"/>
              </a:rPr>
              <a:t>Notre prestation</a:t>
            </a:r>
          </a:p>
          <a:p>
            <a:pPr marL="179705" marR="0" lvl="0" indent="-17907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fr-FR" sz="900">
                <a:solidFill>
                  <a:srgbClr val="7F7F7F"/>
                </a:solidFill>
                <a:ea typeface="Roboto"/>
                <a:cs typeface="Roboto"/>
              </a:rPr>
              <a:t>Cadrage du besoin &amp; mise en place d’une approche de type MVP​</a:t>
            </a:r>
          </a:p>
          <a:p>
            <a:pPr marL="179705" marR="0" lvl="0" indent="-17907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fr-FR" sz="900">
                <a:solidFill>
                  <a:srgbClr val="7F7F7F"/>
                </a:solidFill>
                <a:ea typeface="Roboto"/>
                <a:cs typeface="Roboto"/>
              </a:rPr>
              <a:t>Définition et mise en place de la nouvelle architecture  basée sur une solution Cloud AWS</a:t>
            </a:r>
          </a:p>
          <a:p>
            <a:pPr marL="179705" marR="0" lvl="0" indent="-17907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fr-FR" sz="900">
                <a:solidFill>
                  <a:srgbClr val="7F7F7F"/>
                </a:solidFill>
                <a:ea typeface="Roboto"/>
                <a:cs typeface="Roboto"/>
              </a:rPr>
              <a:t>Conception fonctionnelle et technique basée sur une solution API pour accéder au Mainframe</a:t>
            </a:r>
          </a:p>
          <a:p>
            <a:pPr marL="179705" marR="0" lvl="0" indent="-17907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fr-FR" sz="900">
                <a:solidFill>
                  <a:srgbClr val="7F7F7F"/>
                </a:solidFill>
                <a:ea typeface="Roboto"/>
                <a:cs typeface="Roboto"/>
              </a:rPr>
              <a:t>Stratégie, Conception, exécution et automatisation des tests (JUnit, </a:t>
            </a:r>
            <a:r>
              <a:rPr lang="fr-FR" sz="900" err="1">
                <a:solidFill>
                  <a:srgbClr val="7F7F7F"/>
                </a:solidFill>
                <a:ea typeface="Roboto"/>
                <a:cs typeface="Roboto"/>
              </a:rPr>
              <a:t>Xray</a:t>
            </a:r>
            <a:r>
              <a:rPr lang="fr-FR" sz="900">
                <a:solidFill>
                  <a:srgbClr val="7F7F7F"/>
                </a:solidFill>
                <a:ea typeface="Roboto"/>
                <a:cs typeface="Roboto"/>
              </a:rPr>
              <a:t>, </a:t>
            </a:r>
            <a:r>
              <a:rPr lang="fr-FR" sz="900" err="1">
                <a:solidFill>
                  <a:srgbClr val="7F7F7F"/>
                </a:solidFill>
                <a:ea typeface="Roboto"/>
                <a:cs typeface="Roboto"/>
              </a:rPr>
              <a:t>Selenium</a:t>
            </a:r>
            <a:r>
              <a:rPr lang="fr-FR" sz="900">
                <a:solidFill>
                  <a:srgbClr val="7F7F7F"/>
                </a:solidFill>
                <a:ea typeface="Roboto"/>
                <a:cs typeface="Roboto"/>
              </a:rPr>
              <a:t>, </a:t>
            </a:r>
            <a:r>
              <a:rPr lang="fr-FR" sz="900" err="1">
                <a:solidFill>
                  <a:srgbClr val="7F7F7F"/>
                </a:solidFill>
                <a:ea typeface="Roboto"/>
                <a:cs typeface="Roboto"/>
              </a:rPr>
              <a:t>SoapUI</a:t>
            </a:r>
            <a:r>
              <a:rPr lang="fr-FR" sz="900">
                <a:solidFill>
                  <a:srgbClr val="7F7F7F"/>
                </a:solidFill>
                <a:ea typeface="Roboto"/>
                <a:cs typeface="Roboto"/>
              </a:rPr>
              <a:t>)​</a:t>
            </a:r>
          </a:p>
        </p:txBody>
      </p:sp>
      <p:sp>
        <p:nvSpPr>
          <p:cNvPr id="25" name="ZoneTexte 24">
            <a:extLst>
              <a:ext uri="{FF2B5EF4-FFF2-40B4-BE49-F238E27FC236}">
                <a16:creationId xmlns:a16="http://schemas.microsoft.com/office/drawing/2014/main" id="{0AA7AFF7-B91B-A188-A478-27ADF8CDD455}"/>
              </a:ext>
            </a:extLst>
          </p:cNvPr>
          <p:cNvSpPr txBox="1"/>
          <p:nvPr/>
        </p:nvSpPr>
        <p:spPr>
          <a:xfrm>
            <a:off x="4707585" y="1260107"/>
            <a:ext cx="2376149"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900" b="1" i="0" u="none" strike="noStrike" kern="1200" cap="none" spc="0" normalizeH="0" baseline="0" noProof="0">
                <a:ln>
                  <a:noFill/>
                </a:ln>
                <a:solidFill>
                  <a:srgbClr val="E8470D"/>
                </a:solidFill>
                <a:effectLst/>
                <a:uLnTx/>
                <a:uFillTx/>
                <a:latin typeface="Arial" panose="020B0604020202020204" pitchFamily="34" charset="0"/>
                <a:ea typeface="+mn-lt"/>
                <a:cs typeface="Arial" panose="020B0604020202020204" pitchFamily="34" charset="0"/>
              </a:rPr>
              <a:t>DIGITALISATION DU PARCOURS IARD</a:t>
            </a:r>
          </a:p>
        </p:txBody>
      </p:sp>
      <p:cxnSp>
        <p:nvCxnSpPr>
          <p:cNvPr id="27" name="Connecteur droit 26">
            <a:extLst>
              <a:ext uri="{FF2B5EF4-FFF2-40B4-BE49-F238E27FC236}">
                <a16:creationId xmlns:a16="http://schemas.microsoft.com/office/drawing/2014/main" id="{E18BDD9E-13B1-9A2C-754C-D575A4D5CF6E}"/>
              </a:ext>
            </a:extLst>
          </p:cNvPr>
          <p:cNvCxnSpPr/>
          <p:nvPr/>
        </p:nvCxnSpPr>
        <p:spPr>
          <a:xfrm>
            <a:off x="4693104" y="1190857"/>
            <a:ext cx="0" cy="369332"/>
          </a:xfrm>
          <a:prstGeom prst="line">
            <a:avLst/>
          </a:prstGeom>
          <a:ln w="28575" cap="rnd">
            <a:solidFill>
              <a:srgbClr val="E8470D"/>
            </a:solidFill>
            <a:round/>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DD66C3F9-D553-6B9D-1D7C-1FF441E01E09}"/>
              </a:ext>
            </a:extLst>
          </p:cNvPr>
          <p:cNvCxnSpPr/>
          <p:nvPr/>
        </p:nvCxnSpPr>
        <p:spPr>
          <a:xfrm>
            <a:off x="8460356" y="3813573"/>
            <a:ext cx="0" cy="369332"/>
          </a:xfrm>
          <a:prstGeom prst="line">
            <a:avLst/>
          </a:prstGeom>
          <a:ln w="28575" cap="rnd">
            <a:solidFill>
              <a:srgbClr val="E8470D"/>
            </a:solidFill>
            <a:round/>
          </a:ln>
        </p:spPr>
        <p:style>
          <a:lnRef idx="1">
            <a:schemeClr val="accent1"/>
          </a:lnRef>
          <a:fillRef idx="0">
            <a:schemeClr val="accent1"/>
          </a:fillRef>
          <a:effectRef idx="0">
            <a:schemeClr val="accent1"/>
          </a:effectRef>
          <a:fontRef idx="minor">
            <a:schemeClr val="tx1"/>
          </a:fontRef>
        </p:style>
      </p:cxnSp>
      <p:sp>
        <p:nvSpPr>
          <p:cNvPr id="26" name="Espace réservé du texte 1">
            <a:extLst>
              <a:ext uri="{FF2B5EF4-FFF2-40B4-BE49-F238E27FC236}">
                <a16:creationId xmlns:a16="http://schemas.microsoft.com/office/drawing/2014/main" id="{F700B9CA-A61C-1696-5685-E6A01A5A2ECA}"/>
              </a:ext>
            </a:extLst>
          </p:cNvPr>
          <p:cNvSpPr>
            <a:spLocks noGrp="1"/>
          </p:cNvSpPr>
          <p:nvPr>
            <p:ph type="body" sz="quarter" idx="10"/>
          </p:nvPr>
        </p:nvSpPr>
        <p:spPr>
          <a:xfrm>
            <a:off x="376774" y="444843"/>
            <a:ext cx="10104377" cy="179853"/>
          </a:xfrm>
        </p:spPr>
        <p:txBody>
          <a:bodyPr/>
          <a:lstStyle/>
          <a:p>
            <a:r>
              <a:rPr lang="fr-FR"/>
              <a:t>Notre expertise</a:t>
            </a:r>
          </a:p>
        </p:txBody>
      </p:sp>
      <p:sp>
        <p:nvSpPr>
          <p:cNvPr id="32" name="Espace réservé du texte 2">
            <a:extLst>
              <a:ext uri="{FF2B5EF4-FFF2-40B4-BE49-F238E27FC236}">
                <a16:creationId xmlns:a16="http://schemas.microsoft.com/office/drawing/2014/main" id="{7800D4F5-7AC6-D620-5D81-B1308315E363}"/>
              </a:ext>
            </a:extLst>
          </p:cNvPr>
          <p:cNvSpPr>
            <a:spLocks noGrp="1"/>
          </p:cNvSpPr>
          <p:nvPr>
            <p:ph type="body" sz="quarter" idx="11"/>
          </p:nvPr>
        </p:nvSpPr>
        <p:spPr>
          <a:xfrm>
            <a:off x="376774" y="203208"/>
            <a:ext cx="10104377" cy="179852"/>
          </a:xfrm>
        </p:spPr>
        <p:txBody>
          <a:bodyPr/>
          <a:lstStyle/>
          <a:p>
            <a:r>
              <a:rPr lang="fr-FR" b="1">
                <a:solidFill>
                  <a:schemeClr val="tx1">
                    <a:lumMod val="75000"/>
                    <a:lumOff val="25000"/>
                  </a:schemeClr>
                </a:solidFill>
              </a:rPr>
              <a:t>Notre offre</a:t>
            </a:r>
          </a:p>
        </p:txBody>
      </p:sp>
      <p:pic>
        <p:nvPicPr>
          <p:cNvPr id="1026" name="Picture 2">
            <a:extLst>
              <a:ext uri="{FF2B5EF4-FFF2-40B4-BE49-F238E27FC236}">
                <a16:creationId xmlns:a16="http://schemas.microsoft.com/office/drawing/2014/main" id="{149C2256-070F-56EF-9510-236600FEA3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2540" y="1285596"/>
            <a:ext cx="697329" cy="179854"/>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a:extLst>
              <a:ext uri="{FF2B5EF4-FFF2-40B4-BE49-F238E27FC236}">
                <a16:creationId xmlns:a16="http://schemas.microsoft.com/office/drawing/2014/main" id="{2427DCDE-FD03-2F80-258A-60DBB1A12A45}"/>
              </a:ext>
            </a:extLst>
          </p:cNvPr>
          <p:cNvPicPr>
            <a:picLocks noChangeAspect="1"/>
          </p:cNvPicPr>
          <p:nvPr/>
        </p:nvPicPr>
        <p:blipFill rotWithShape="1">
          <a:blip r:embed="rId7"/>
          <a:srcRect t="20976" b="20976"/>
          <a:stretch/>
        </p:blipFill>
        <p:spPr>
          <a:xfrm>
            <a:off x="10879440" y="1173804"/>
            <a:ext cx="1159274" cy="336469"/>
          </a:xfrm>
          <a:prstGeom prst="rect">
            <a:avLst/>
          </a:prstGeom>
        </p:spPr>
      </p:pic>
      <p:sp>
        <p:nvSpPr>
          <p:cNvPr id="6" name="ZoneTexte 5">
            <a:extLst>
              <a:ext uri="{FF2B5EF4-FFF2-40B4-BE49-F238E27FC236}">
                <a16:creationId xmlns:a16="http://schemas.microsoft.com/office/drawing/2014/main" id="{251E634F-13CD-0C81-FAEF-2F0E377350A7}"/>
              </a:ext>
            </a:extLst>
          </p:cNvPr>
          <p:cNvSpPr txBox="1"/>
          <p:nvPr/>
        </p:nvSpPr>
        <p:spPr>
          <a:xfrm>
            <a:off x="356603" y="1476047"/>
            <a:ext cx="3462367" cy="1323439"/>
          </a:xfrm>
          <a:prstGeom prst="rect">
            <a:avLst/>
          </a:prstGeom>
          <a:noFill/>
        </p:spPr>
        <p:txBody>
          <a:bodyPr wrap="square">
            <a:spAutoFit/>
          </a:bodyPr>
          <a:lstStyle/>
          <a:p>
            <a:pPr algn="just">
              <a:defRPr/>
            </a:pPr>
            <a:r>
              <a:rPr lang="fr-FR" sz="1000">
                <a:solidFill>
                  <a:srgbClr val="404040"/>
                </a:solidFill>
                <a:latin typeface="Arial" panose="020B0604020202020204"/>
              </a:rPr>
              <a:t>Dans le contexte actuel de transformation digitale, la modernisation des systèmes d'information est essentielle pour optimiser le Time-to-</a:t>
            </a:r>
            <a:r>
              <a:rPr lang="fr-FR" sz="1000" err="1">
                <a:solidFill>
                  <a:srgbClr val="404040"/>
                </a:solidFill>
                <a:latin typeface="Arial" panose="020B0604020202020204"/>
              </a:rPr>
              <a:t>Market</a:t>
            </a:r>
            <a:r>
              <a:rPr lang="fr-FR" sz="1000">
                <a:solidFill>
                  <a:srgbClr val="404040"/>
                </a:solidFill>
                <a:latin typeface="Arial" panose="020B0604020202020204"/>
              </a:rPr>
              <a:t> et répondre aux nouvelles exigences du marché. Notre offre de modernisation des applications vise à accompagner les entreprises dans cette transition, en optimisant leurs systèmes existants et en intégrant des technologies de pointe.</a:t>
            </a:r>
          </a:p>
        </p:txBody>
      </p:sp>
      <p:sp>
        <p:nvSpPr>
          <p:cNvPr id="15" name="ZoneTexte 14">
            <a:extLst>
              <a:ext uri="{FF2B5EF4-FFF2-40B4-BE49-F238E27FC236}">
                <a16:creationId xmlns:a16="http://schemas.microsoft.com/office/drawing/2014/main" id="{096C0CC0-2DFC-58C4-7D10-949CD3EAF382}"/>
              </a:ext>
            </a:extLst>
          </p:cNvPr>
          <p:cNvSpPr txBox="1"/>
          <p:nvPr/>
        </p:nvSpPr>
        <p:spPr>
          <a:xfrm>
            <a:off x="376774" y="2782984"/>
            <a:ext cx="3462369" cy="3477875"/>
          </a:xfrm>
          <a:prstGeom prst="rect">
            <a:avLst/>
          </a:prstGeom>
          <a:noFill/>
        </p:spPr>
        <p:txBody>
          <a:bodyPr wrap="square" rtlCol="0">
            <a:spAutoFit/>
          </a:bodyPr>
          <a:lstStyle/>
          <a:p>
            <a:pPr algn="ctr">
              <a:spcAft>
                <a:spcPts val="1200"/>
              </a:spcAft>
            </a:pPr>
            <a:r>
              <a:rPr lang="fr-FR" sz="1000" b="1">
                <a:solidFill>
                  <a:srgbClr val="404040"/>
                </a:solidFill>
                <a:latin typeface="Arial" panose="020B0604020202020204"/>
              </a:rPr>
              <a:t>Nos savoir-faire</a:t>
            </a:r>
          </a:p>
          <a:p>
            <a:pPr marL="171450" indent="-171450" algn="just">
              <a:buFont typeface="Arial" panose="020B0604020202020204" pitchFamily="34" charset="0"/>
              <a:buChar char="•"/>
            </a:pPr>
            <a:r>
              <a:rPr lang="fr-FR" sz="1000" b="1">
                <a:solidFill>
                  <a:srgbClr val="404040"/>
                </a:solidFill>
                <a:latin typeface="Arial" panose="020B0604020202020204"/>
              </a:rPr>
              <a:t>Move-to-Cloud : </a:t>
            </a:r>
            <a:r>
              <a:rPr lang="fr-FR" sz="1000">
                <a:solidFill>
                  <a:srgbClr val="404040"/>
                </a:solidFill>
                <a:latin typeface="Arial" panose="020B0604020202020204"/>
              </a:rPr>
              <a:t>portage sécurisé des applications et des données vers des environnements Cloud, offrant une scalabilité et une flexibilité accrues, ainsi qu'une réduction des coûts d'infrastructure.</a:t>
            </a:r>
          </a:p>
          <a:p>
            <a:pPr marL="171450" indent="-171450" algn="just">
              <a:buFont typeface="Arial" panose="020B0604020202020204" pitchFamily="34" charset="0"/>
              <a:buChar char="•"/>
            </a:pPr>
            <a:endParaRPr lang="fr-FR" sz="1000">
              <a:solidFill>
                <a:srgbClr val="404040"/>
              </a:solidFill>
              <a:latin typeface="Arial" panose="020B0604020202020204"/>
            </a:endParaRPr>
          </a:p>
          <a:p>
            <a:pPr marL="171450" indent="-171450" algn="just">
              <a:buFont typeface="Arial" panose="020B0604020202020204" pitchFamily="34" charset="0"/>
              <a:buChar char="•"/>
            </a:pPr>
            <a:r>
              <a:rPr lang="fr-FR" sz="1000" b="1">
                <a:solidFill>
                  <a:srgbClr val="404040"/>
                </a:solidFill>
                <a:latin typeface="Arial" panose="020B0604020202020204"/>
              </a:rPr>
              <a:t>Développement et Intégration d'APIs :</a:t>
            </a:r>
            <a:r>
              <a:rPr lang="fr-FR" sz="1000">
                <a:solidFill>
                  <a:srgbClr val="404040"/>
                </a:solidFill>
                <a:latin typeface="Arial" panose="020B0604020202020204"/>
              </a:rPr>
              <a:t> création et mise en place d'interfaces de programmation (API) pour assurer une communication fluide entre les différentes applications et systèmes, favorisant l'interopérabilité et l'automatisation des processus.</a:t>
            </a:r>
          </a:p>
          <a:p>
            <a:pPr marL="171450" indent="-171450" algn="just">
              <a:buFont typeface="Arial" panose="020B0604020202020204" pitchFamily="34" charset="0"/>
              <a:buChar char="•"/>
            </a:pPr>
            <a:endParaRPr lang="fr-FR" sz="1000">
              <a:solidFill>
                <a:srgbClr val="404040"/>
              </a:solidFill>
              <a:latin typeface="Arial" panose="020B0604020202020204"/>
            </a:endParaRPr>
          </a:p>
          <a:p>
            <a:pPr marL="171450" indent="-171450" algn="just">
              <a:buFont typeface="Arial" panose="020B0604020202020204" pitchFamily="34" charset="0"/>
              <a:buChar char="•"/>
            </a:pPr>
            <a:r>
              <a:rPr lang="fr-FR" sz="1000" b="1">
                <a:solidFill>
                  <a:srgbClr val="404040"/>
                </a:solidFill>
                <a:latin typeface="Arial" panose="020B0604020202020204"/>
              </a:rPr>
              <a:t>Modernisation des Architectures Applicatives :</a:t>
            </a:r>
            <a:r>
              <a:rPr lang="fr-FR" sz="1000">
                <a:solidFill>
                  <a:srgbClr val="404040"/>
                </a:solidFill>
                <a:latin typeface="Arial" panose="020B0604020202020204"/>
              </a:rPr>
              <a:t> refactorisation des applications existantes pour les adapter aux architectures modernes type </a:t>
            </a:r>
            <a:r>
              <a:rPr lang="fr-FR" sz="1000" err="1">
                <a:solidFill>
                  <a:srgbClr val="404040"/>
                </a:solidFill>
                <a:latin typeface="Arial" panose="020B0604020202020204"/>
              </a:rPr>
              <a:t>microservices</a:t>
            </a:r>
            <a:r>
              <a:rPr lang="fr-FR" sz="1000">
                <a:solidFill>
                  <a:srgbClr val="404040"/>
                </a:solidFill>
                <a:latin typeface="Arial" panose="020B0604020202020204"/>
              </a:rPr>
              <a:t>, améliorant ainsi leur performance, leur résilience et leur facilité de maintenance.</a:t>
            </a:r>
          </a:p>
          <a:p>
            <a:pPr marL="171450" indent="-171450" algn="just">
              <a:buFont typeface="Arial" panose="020B0604020202020204" pitchFamily="34" charset="0"/>
              <a:buChar char="•"/>
            </a:pPr>
            <a:endParaRPr lang="fr-FR" sz="1000">
              <a:solidFill>
                <a:srgbClr val="404040"/>
              </a:solidFill>
              <a:latin typeface="Arial" panose="020B0604020202020204"/>
            </a:endParaRPr>
          </a:p>
          <a:p>
            <a:pPr marL="171450" indent="-171450" algn="just">
              <a:buFont typeface="Arial" panose="020B0604020202020204" pitchFamily="34" charset="0"/>
              <a:buChar char="•"/>
            </a:pPr>
            <a:r>
              <a:rPr lang="fr-FR" sz="1000" b="1">
                <a:solidFill>
                  <a:srgbClr val="404040"/>
                </a:solidFill>
                <a:latin typeface="Arial" panose="020B0604020202020204"/>
              </a:rPr>
              <a:t>Sécurité Renforcée : </a:t>
            </a:r>
            <a:r>
              <a:rPr lang="fr-FR" sz="1000">
                <a:solidFill>
                  <a:srgbClr val="404040"/>
                </a:solidFill>
                <a:latin typeface="Arial" panose="020B0604020202020204"/>
              </a:rPr>
              <a:t>Implémentation de solutions de cybersécurité avancées pour protéger les données et les applications contre les menaces émergentes.</a:t>
            </a:r>
          </a:p>
        </p:txBody>
      </p:sp>
      <p:pic>
        <p:nvPicPr>
          <p:cNvPr id="41" name="Image 40">
            <a:extLst>
              <a:ext uri="{FF2B5EF4-FFF2-40B4-BE49-F238E27FC236}">
                <a16:creationId xmlns:a16="http://schemas.microsoft.com/office/drawing/2014/main" id="{BFE15520-E21A-D2B2-403D-BB9A9B99CBBB}"/>
              </a:ext>
            </a:extLst>
          </p:cNvPr>
          <p:cNvPicPr>
            <a:picLocks noChangeAspect="1"/>
          </p:cNvPicPr>
          <p:nvPr/>
        </p:nvPicPr>
        <p:blipFill>
          <a:blip r:embed="rId8"/>
          <a:stretch>
            <a:fillRect/>
          </a:stretch>
        </p:blipFill>
        <p:spPr>
          <a:xfrm>
            <a:off x="7262540" y="3767315"/>
            <a:ext cx="745894" cy="423007"/>
          </a:xfrm>
          <a:prstGeom prst="rect">
            <a:avLst/>
          </a:prstGeom>
        </p:spPr>
      </p:pic>
      <p:sp>
        <p:nvSpPr>
          <p:cNvPr id="42" name="ZoneTexte 41">
            <a:extLst>
              <a:ext uri="{FF2B5EF4-FFF2-40B4-BE49-F238E27FC236}">
                <a16:creationId xmlns:a16="http://schemas.microsoft.com/office/drawing/2014/main" id="{E94C584A-6477-F195-95A3-3BE769B920F9}"/>
              </a:ext>
            </a:extLst>
          </p:cNvPr>
          <p:cNvSpPr txBox="1"/>
          <p:nvPr/>
        </p:nvSpPr>
        <p:spPr>
          <a:xfrm>
            <a:off x="8390196" y="1543533"/>
            <a:ext cx="3490410" cy="1892826"/>
          </a:xfrm>
          <a:prstGeom prst="rect">
            <a:avLst/>
          </a:prstGeom>
          <a:noFill/>
        </p:spPr>
        <p:txBody>
          <a:bodyPr wrap="square">
            <a:spAutoFit/>
          </a:bodyPr>
          <a:lstStyle/>
          <a:p>
            <a:r>
              <a:rPr lang="fr-FR" sz="900">
                <a:solidFill>
                  <a:srgbClr val="7F7F7F"/>
                </a:solidFill>
                <a:ea typeface="Roboto"/>
                <a:cs typeface="Roboto"/>
              </a:rPr>
              <a:t>Dans le cadre de la modernisation de son SI, la Bred a souhaité décommissionner </a:t>
            </a:r>
            <a:r>
              <a:rPr lang="fr-FR" sz="900" err="1">
                <a:solidFill>
                  <a:srgbClr val="7F7F7F"/>
                </a:solidFill>
                <a:ea typeface="Roboto"/>
                <a:cs typeface="Roboto"/>
              </a:rPr>
              <a:t>Jboss</a:t>
            </a:r>
            <a:r>
              <a:rPr lang="fr-FR" sz="900">
                <a:solidFill>
                  <a:srgbClr val="7F7F7F"/>
                </a:solidFill>
                <a:ea typeface="Roboto"/>
                <a:cs typeface="Roboto"/>
              </a:rPr>
              <a:t> Fuse au profit de </a:t>
            </a:r>
            <a:r>
              <a:rPr lang="fr-FR" sz="900" err="1">
                <a:solidFill>
                  <a:srgbClr val="7F7F7F"/>
                </a:solidFill>
                <a:ea typeface="Roboto"/>
                <a:cs typeface="Roboto"/>
              </a:rPr>
              <a:t>Openshift</a:t>
            </a:r>
            <a:r>
              <a:rPr lang="fr-FR" sz="900">
                <a:solidFill>
                  <a:srgbClr val="7F7F7F"/>
                </a:solidFill>
                <a:ea typeface="Roboto"/>
                <a:cs typeface="Roboto"/>
              </a:rPr>
              <a:t>. Le projet devait assurer la migration des applications JBOSS sur une nouvelle plateforme </a:t>
            </a:r>
            <a:r>
              <a:rPr lang="fr-FR" sz="900" err="1">
                <a:solidFill>
                  <a:srgbClr val="7F7F7F"/>
                </a:solidFill>
                <a:ea typeface="Roboto"/>
                <a:cs typeface="Roboto"/>
              </a:rPr>
              <a:t>OpenShift</a:t>
            </a:r>
            <a:r>
              <a:rPr lang="fr-FR" sz="900">
                <a:solidFill>
                  <a:srgbClr val="7F7F7F"/>
                </a:solidFill>
                <a:ea typeface="Roboto"/>
                <a:cs typeface="Roboto"/>
              </a:rPr>
              <a:t> et remplacer les appels vers les Business Service </a:t>
            </a:r>
            <a:r>
              <a:rPr lang="fr-FR" sz="900" err="1">
                <a:solidFill>
                  <a:srgbClr val="7F7F7F"/>
                </a:solidFill>
                <a:ea typeface="Roboto"/>
                <a:cs typeface="Roboto"/>
              </a:rPr>
              <a:t>Rest</a:t>
            </a:r>
            <a:r>
              <a:rPr lang="fr-FR" sz="900">
                <a:solidFill>
                  <a:srgbClr val="7F7F7F"/>
                </a:solidFill>
                <a:ea typeface="Roboto"/>
                <a:cs typeface="Roboto"/>
              </a:rPr>
              <a:t>/</a:t>
            </a:r>
            <a:r>
              <a:rPr lang="fr-FR" sz="900" err="1">
                <a:solidFill>
                  <a:srgbClr val="7F7F7F"/>
                </a:solidFill>
                <a:ea typeface="Roboto"/>
                <a:cs typeface="Roboto"/>
              </a:rPr>
              <a:t>Json</a:t>
            </a:r>
            <a:r>
              <a:rPr lang="fr-FR" sz="900">
                <a:solidFill>
                  <a:srgbClr val="7F7F7F"/>
                </a:solidFill>
                <a:ea typeface="Roboto"/>
                <a:cs typeface="Roboto"/>
              </a:rPr>
              <a:t> par des appels </a:t>
            </a:r>
            <a:r>
              <a:rPr lang="fr-FR" sz="900" err="1">
                <a:solidFill>
                  <a:srgbClr val="7F7F7F"/>
                </a:solidFill>
                <a:ea typeface="Roboto"/>
                <a:cs typeface="Roboto"/>
              </a:rPr>
              <a:t>OpenShift</a:t>
            </a:r>
            <a:r>
              <a:rPr lang="fr-FR" sz="900">
                <a:solidFill>
                  <a:srgbClr val="7F7F7F"/>
                </a:solidFill>
                <a:ea typeface="Roboto"/>
                <a:cs typeface="Roboto"/>
              </a:rPr>
              <a:t>.</a:t>
            </a:r>
          </a:p>
          <a:p>
            <a:endParaRPr kumimoji="0" lang="fr-FR" sz="900" b="1" i="0" u="none" strike="noStrike" kern="1200" cap="none" spc="0" normalizeH="0" baseline="0" noProof="0">
              <a:ln>
                <a:noFill/>
              </a:ln>
              <a:solidFill>
                <a:srgbClr val="7F7F7F"/>
              </a:solidFill>
              <a:effectLst/>
              <a:uLnTx/>
              <a:uFillTx/>
              <a:latin typeface="Arial" panose="020B0604020202020204" pitchFamily="34" charset="0"/>
              <a:ea typeface="Roboto"/>
              <a:cs typeface="Roboto"/>
            </a:endParaRPr>
          </a:p>
          <a:p>
            <a:r>
              <a:rPr kumimoji="0" lang="fr-FR" sz="900" b="1" i="0" u="none" strike="noStrike" kern="1200" cap="none" spc="0" normalizeH="0" baseline="0" noProof="0">
                <a:ln>
                  <a:noFill/>
                </a:ln>
                <a:solidFill>
                  <a:srgbClr val="E8470D"/>
                </a:solidFill>
                <a:effectLst/>
                <a:uLnTx/>
                <a:uFillTx/>
                <a:latin typeface="Arial" panose="020B0604020202020204" pitchFamily="34" charset="0"/>
                <a:ea typeface="+mn-ea"/>
                <a:cs typeface="Arial" panose="020B0604020202020204" pitchFamily="34" charset="0"/>
              </a:rPr>
              <a:t>Notre prestation</a:t>
            </a:r>
          </a:p>
          <a:p>
            <a:pPr marL="179705" indent="-179070">
              <a:buClr>
                <a:srgbClr val="000000"/>
              </a:buClr>
              <a:buFont typeface="Arial" panose="020B0604020202020204" pitchFamily="34" charset="0"/>
              <a:buChar char="•"/>
              <a:defRPr/>
            </a:pPr>
            <a:r>
              <a:rPr lang="fr-FR" sz="900">
                <a:solidFill>
                  <a:srgbClr val="7F7F7F"/>
                </a:solidFill>
                <a:ea typeface="Roboto"/>
                <a:cs typeface="Roboto"/>
              </a:rPr>
              <a:t>Migration de 207 Business Services par vagues successives</a:t>
            </a:r>
          </a:p>
          <a:p>
            <a:pPr marL="179705" indent="-179070">
              <a:buClr>
                <a:srgbClr val="000000"/>
              </a:buClr>
              <a:buFont typeface="Arial" panose="020B0604020202020204" pitchFamily="34" charset="0"/>
              <a:buChar char="•"/>
              <a:defRPr/>
            </a:pPr>
            <a:r>
              <a:rPr lang="fr-FR" sz="900">
                <a:solidFill>
                  <a:srgbClr val="7F7F7F"/>
                </a:solidFill>
                <a:ea typeface="Roboto"/>
                <a:cs typeface="Roboto"/>
              </a:rPr>
              <a:t>Définition de la stratégie de tests</a:t>
            </a:r>
          </a:p>
          <a:p>
            <a:pPr marL="179705" indent="-179070">
              <a:buClr>
                <a:srgbClr val="000000"/>
              </a:buClr>
              <a:buFont typeface="Arial" panose="020B0604020202020204" pitchFamily="34" charset="0"/>
              <a:buChar char="•"/>
              <a:defRPr/>
            </a:pPr>
            <a:r>
              <a:rPr lang="fr-FR" sz="900">
                <a:solidFill>
                  <a:srgbClr val="7F7F7F"/>
                </a:solidFill>
                <a:ea typeface="Roboto"/>
                <a:cs typeface="Roboto"/>
              </a:rPr>
              <a:t>Déploiement et tests dans les environnements de développement et recette </a:t>
            </a:r>
            <a:r>
              <a:rPr lang="fr-FR" sz="900" err="1">
                <a:solidFill>
                  <a:srgbClr val="7F7F7F"/>
                </a:solidFill>
                <a:ea typeface="Roboto"/>
                <a:cs typeface="Roboto"/>
              </a:rPr>
              <a:t>Openshift</a:t>
            </a:r>
            <a:endParaRPr lang="fr-FR" sz="900">
              <a:solidFill>
                <a:srgbClr val="7F7F7F"/>
              </a:solidFill>
              <a:ea typeface="Roboto"/>
              <a:cs typeface="Roboto"/>
            </a:endParaRPr>
          </a:p>
          <a:p>
            <a:pPr marL="179705" indent="-179070" algn="just">
              <a:buClr>
                <a:srgbClr val="000000"/>
              </a:buClr>
              <a:buFont typeface="Arial" panose="020B0604020202020204" pitchFamily="34" charset="0"/>
              <a:buChar char="•"/>
              <a:defRPr/>
            </a:pPr>
            <a:r>
              <a:rPr lang="fr-FR" sz="900">
                <a:solidFill>
                  <a:srgbClr val="7F7F7F"/>
                </a:solidFill>
                <a:ea typeface="Roboto"/>
                <a:cs typeface="Roboto"/>
              </a:rPr>
              <a:t>Mise en production  </a:t>
            </a:r>
          </a:p>
          <a:p>
            <a:pPr marL="179705" marR="0" lvl="0" indent="-179070" algn="just" fontAlgn="auto">
              <a:lnSpc>
                <a:spcPct val="100000"/>
              </a:lnSpc>
              <a:spcBef>
                <a:spcPts val="0"/>
              </a:spcBef>
              <a:spcAft>
                <a:spcPts val="0"/>
              </a:spcAft>
              <a:buClr>
                <a:srgbClr val="000000"/>
              </a:buClr>
              <a:buSzTx/>
              <a:buFont typeface="Arial" panose="020B0604020202020204" pitchFamily="34" charset="0"/>
              <a:buChar char="•"/>
              <a:tabLst/>
              <a:defRPr/>
            </a:pPr>
            <a:endParaRPr lang="fr-FR" sz="900">
              <a:solidFill>
                <a:srgbClr val="7F7F7F"/>
              </a:solidFill>
              <a:ea typeface="Roboto"/>
              <a:cs typeface="Roboto"/>
            </a:endParaRPr>
          </a:p>
        </p:txBody>
      </p:sp>
    </p:spTree>
    <p:extLst>
      <p:ext uri="{BB962C8B-B14F-4D97-AF65-F5344CB8AC3E}">
        <p14:creationId xmlns:p14="http://schemas.microsoft.com/office/powerpoint/2010/main" val="15707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B2D1DF76-10C2-9EC4-2084-AC1B3EE08A60}"/>
              </a:ext>
            </a:extLst>
          </p:cNvPr>
          <p:cNvSpPr>
            <a:spLocks noGrp="1"/>
          </p:cNvSpPr>
          <p:nvPr>
            <p:ph type="body" sz="quarter" idx="10"/>
          </p:nvPr>
        </p:nvSpPr>
        <p:spPr/>
        <p:txBody>
          <a:bodyPr/>
          <a:lstStyle/>
          <a:p>
            <a:r>
              <a:rPr lang="fr-FR"/>
              <a:t>Notre expertise</a:t>
            </a:r>
          </a:p>
        </p:txBody>
      </p:sp>
      <p:sp>
        <p:nvSpPr>
          <p:cNvPr id="3" name="Espace réservé du texte 2">
            <a:extLst>
              <a:ext uri="{FF2B5EF4-FFF2-40B4-BE49-F238E27FC236}">
                <a16:creationId xmlns:a16="http://schemas.microsoft.com/office/drawing/2014/main" id="{D8313C33-0C36-F8EE-9E5D-0E4F4F7F5D2A}"/>
              </a:ext>
            </a:extLst>
          </p:cNvPr>
          <p:cNvSpPr>
            <a:spLocks noGrp="1"/>
          </p:cNvSpPr>
          <p:nvPr>
            <p:ph type="body" sz="quarter" idx="11"/>
          </p:nvPr>
        </p:nvSpPr>
        <p:spPr/>
        <p:txBody>
          <a:bodyPr/>
          <a:lstStyle/>
          <a:p>
            <a:r>
              <a:rPr lang="fr-FR" b="1">
                <a:solidFill>
                  <a:schemeClr val="tx1">
                    <a:lumMod val="75000"/>
                    <a:lumOff val="25000"/>
                  </a:schemeClr>
                </a:solidFill>
              </a:rPr>
              <a:t>Notre offre</a:t>
            </a:r>
          </a:p>
        </p:txBody>
      </p:sp>
      <p:sp>
        <p:nvSpPr>
          <p:cNvPr id="66" name="ZoneTexte 65">
            <a:extLst>
              <a:ext uri="{FF2B5EF4-FFF2-40B4-BE49-F238E27FC236}">
                <a16:creationId xmlns:a16="http://schemas.microsoft.com/office/drawing/2014/main" id="{CE384775-4251-551D-2E32-B82A01A928E1}"/>
              </a:ext>
            </a:extLst>
          </p:cNvPr>
          <p:cNvSpPr txBox="1"/>
          <p:nvPr/>
        </p:nvSpPr>
        <p:spPr>
          <a:xfrm>
            <a:off x="455849" y="1101582"/>
            <a:ext cx="3085106" cy="203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7154" tIns="17154" rIns="17154" bIns="17154" numCol="1" spcCol="38100" rtlCol="0" anchor="t">
            <a:spAutoFit/>
          </a:bodyPr>
          <a:lstStyle/>
          <a:p>
            <a:pPr marL="0" marR="0" lvl="0" indent="0" defTabSz="686028" rtl="0" eaLnBrk="1" fontAlgn="auto" latinLnBrk="0" hangingPunct="0">
              <a:lnSpc>
                <a:spcPct val="100000"/>
              </a:lnSpc>
              <a:spcBef>
                <a:spcPts val="0"/>
              </a:spcBef>
              <a:spcAft>
                <a:spcPts val="0"/>
              </a:spcAft>
              <a:buClrTx/>
              <a:buSzTx/>
              <a:buFontTx/>
              <a:buNone/>
              <a:tabLst/>
              <a:defRPr/>
            </a:pPr>
            <a:r>
              <a:rPr lang="fr-FR" sz="1100" b="1">
                <a:solidFill>
                  <a:srgbClr val="404040"/>
                </a:solidFill>
                <a:latin typeface="Arial" panose="020B0604020202020204" pitchFamily="34" charset="0"/>
                <a:ea typeface="Calibri" charset="0"/>
                <a:cs typeface="Arial" panose="020B0604020202020204" pitchFamily="34" charset="0"/>
                <a:sym typeface="Lato Light"/>
              </a:rPr>
              <a:t>L’OFFRE</a:t>
            </a:r>
            <a:r>
              <a:rPr kumimoji="0" lang="fr-FR" sz="1100" b="1" i="0" u="none" strike="noStrike" kern="1200" cap="none" spc="0" normalizeH="0" baseline="0" noProof="0">
                <a:ln>
                  <a:noFill/>
                </a:ln>
                <a:solidFill>
                  <a:schemeClr val="accent5"/>
                </a:solidFill>
                <a:effectLst/>
                <a:uLnTx/>
                <a:uFillTx/>
                <a:latin typeface="Arial" panose="020B0604020202020204" pitchFamily="34" charset="0"/>
                <a:ea typeface="Calibri" charset="0"/>
                <a:cs typeface="Arial" panose="020B0604020202020204" pitchFamily="34" charset="0"/>
                <a:sym typeface="Lato Light"/>
              </a:rPr>
              <a:t> </a:t>
            </a:r>
            <a:r>
              <a:rPr kumimoji="0" lang="fr-FR" sz="1100" b="1" i="0" u="none" strike="noStrike" kern="1200" cap="none" spc="0" normalizeH="0" baseline="0" noProof="0">
                <a:ln>
                  <a:noFill/>
                </a:ln>
                <a:solidFill>
                  <a:srgbClr val="E5430D"/>
                </a:solidFill>
                <a:effectLst/>
                <a:uLnTx/>
                <a:uFillTx/>
                <a:latin typeface="Arial" panose="020B0604020202020204" pitchFamily="34" charset="0"/>
                <a:ea typeface="Calibri" charset="0"/>
                <a:cs typeface="Arial" panose="020B0604020202020204" pitchFamily="34" charset="0"/>
                <a:sym typeface="Lato Light"/>
              </a:rPr>
              <a:t>PROJET</a:t>
            </a:r>
          </a:p>
        </p:txBody>
      </p:sp>
      <p:grpSp>
        <p:nvGrpSpPr>
          <p:cNvPr id="5" name="Groupe 4">
            <a:extLst>
              <a:ext uri="{FF2B5EF4-FFF2-40B4-BE49-F238E27FC236}">
                <a16:creationId xmlns:a16="http://schemas.microsoft.com/office/drawing/2014/main" id="{35470CF1-BE55-9694-D66F-D61075A608A8}"/>
              </a:ext>
            </a:extLst>
          </p:cNvPr>
          <p:cNvGrpSpPr/>
          <p:nvPr/>
        </p:nvGrpSpPr>
        <p:grpSpPr>
          <a:xfrm>
            <a:off x="-11216" y="6115941"/>
            <a:ext cx="455090" cy="455090"/>
            <a:chOff x="-11216" y="6115941"/>
            <a:chExt cx="455090" cy="455090"/>
          </a:xfrm>
        </p:grpSpPr>
        <p:sp>
          <p:nvSpPr>
            <p:cNvPr id="6" name="Larme 5">
              <a:hlinkClick r:id="" action="ppaction://noaction"/>
              <a:extLst>
                <a:ext uri="{FF2B5EF4-FFF2-40B4-BE49-F238E27FC236}">
                  <a16:creationId xmlns:a16="http://schemas.microsoft.com/office/drawing/2014/main" id="{FD6AC15A-319E-2B89-1253-A2D7F7AE70B4}"/>
                </a:ext>
              </a:extLst>
            </p:cNvPr>
            <p:cNvSpPr/>
            <p:nvPr/>
          </p:nvSpPr>
          <p:spPr>
            <a:xfrm rot="10613972">
              <a:off x="-11216" y="6115941"/>
              <a:ext cx="455090" cy="455090"/>
            </a:xfrm>
            <a:prstGeom prst="teardrop">
              <a:avLst/>
            </a:prstGeom>
            <a:solidFill>
              <a:srgbClr val="E84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Graphique 6">
              <a:extLst>
                <a:ext uri="{FF2B5EF4-FFF2-40B4-BE49-F238E27FC236}">
                  <a16:creationId xmlns:a16="http://schemas.microsoft.com/office/drawing/2014/main" id="{AC551E4D-284F-B28D-AD5D-13B7CEF371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125583" y="6210535"/>
              <a:ext cx="156092" cy="265901"/>
            </a:xfrm>
            <a:prstGeom prst="rect">
              <a:avLst/>
            </a:prstGeom>
          </p:spPr>
        </p:pic>
      </p:grpSp>
      <p:sp>
        <p:nvSpPr>
          <p:cNvPr id="4" name="ZoneTexte 3">
            <a:extLst>
              <a:ext uri="{FF2B5EF4-FFF2-40B4-BE49-F238E27FC236}">
                <a16:creationId xmlns:a16="http://schemas.microsoft.com/office/drawing/2014/main" id="{69AA899E-FE91-CEEC-4097-03353EF8A7E1}"/>
              </a:ext>
            </a:extLst>
          </p:cNvPr>
          <p:cNvSpPr txBox="1"/>
          <p:nvPr/>
        </p:nvSpPr>
        <p:spPr>
          <a:xfrm>
            <a:off x="366862" y="1404528"/>
            <a:ext cx="3520129" cy="5170646"/>
          </a:xfrm>
          <a:prstGeom prst="rect">
            <a:avLst/>
          </a:prstGeom>
          <a:noFill/>
        </p:spPr>
        <p:txBody>
          <a:bodyPr wrap="square">
            <a:spAutoFit/>
          </a:bodyPr>
          <a:lstStyle/>
          <a:p>
            <a:pPr algn="just">
              <a:defRPr/>
            </a:pPr>
            <a:r>
              <a:rPr lang="fr-FR" sz="1000">
                <a:solidFill>
                  <a:srgbClr val="404040"/>
                </a:solidFill>
                <a:latin typeface="Arial" panose="020B0604020202020204"/>
              </a:rPr>
              <a:t>Notre offre projet vise à accompagner nos clients dans la réalisation d’applications front-end / back-end. Elle s’appuie sur une approche centrée sur l'utilisateur et le produit. Elle crée des interfaces utilisateur performantes et intuitives.</a:t>
            </a:r>
          </a:p>
          <a:p>
            <a:pPr algn="just">
              <a:defRPr/>
            </a:pPr>
            <a:r>
              <a:rPr lang="fr-FR" sz="1000">
                <a:solidFill>
                  <a:srgbClr val="404040"/>
                </a:solidFill>
                <a:latin typeface="Arial" panose="020B0604020202020204"/>
              </a:rPr>
              <a:t>Nous créons des solutions robustes et sécurisées assurant une gestion efficace des données.</a:t>
            </a:r>
          </a:p>
          <a:p>
            <a:pPr algn="just">
              <a:defRPr/>
            </a:pPr>
            <a:r>
              <a:rPr lang="fr-FR" sz="1000">
                <a:solidFill>
                  <a:srgbClr val="404040"/>
                </a:solidFill>
                <a:latin typeface="Arial" panose="020B0604020202020204"/>
              </a:rPr>
              <a:t>Nous intégrons dès la conception des principes de sécurité avancés pour des applications conformes aux normes. Avec des pratiques DevOps et une approche API-first, nous facilitons l’intégration continue, le déploiement rapide, et favorisons la flexibilité et scalabilité par l’usage des micro-services et architectures hexagonales.</a:t>
            </a:r>
          </a:p>
          <a:p>
            <a:pPr algn="ctr">
              <a:spcBef>
                <a:spcPts val="600"/>
              </a:spcBef>
              <a:spcAft>
                <a:spcPts val="600"/>
              </a:spcAft>
            </a:pPr>
            <a:r>
              <a:rPr lang="fr-FR" sz="1000" b="1">
                <a:solidFill>
                  <a:srgbClr val="404040"/>
                </a:solidFill>
                <a:latin typeface="Arial" panose="020B0604020202020204"/>
              </a:rPr>
              <a:t>Nos savoir-faire</a:t>
            </a:r>
          </a:p>
          <a:p>
            <a:pPr marL="171450" indent="-171450" algn="just">
              <a:buFont typeface="Arial" panose="020B0604020202020204" pitchFamily="34" charset="0"/>
              <a:buChar char="•"/>
            </a:pPr>
            <a:r>
              <a:rPr lang="fr-FR" sz="1000" b="1">
                <a:solidFill>
                  <a:srgbClr val="404040"/>
                </a:solidFill>
                <a:latin typeface="Arial" panose="020B0604020202020204"/>
              </a:rPr>
              <a:t>Expérience Utilisateur (UX) </a:t>
            </a:r>
            <a:r>
              <a:rPr lang="fr-FR" sz="1000">
                <a:solidFill>
                  <a:srgbClr val="404040"/>
                </a:solidFill>
                <a:latin typeface="Arial" panose="020B0604020202020204"/>
              </a:rPr>
              <a:t>: Les clients s'attendent à des interfaces intuitives, faciles à naviguer et visuellement attrayantes.</a:t>
            </a:r>
          </a:p>
          <a:p>
            <a:pPr marL="171450" indent="-171450" algn="just">
              <a:buFont typeface="Arial" panose="020B0604020202020204" pitchFamily="34" charset="0"/>
              <a:buChar char="•"/>
            </a:pPr>
            <a:r>
              <a:rPr lang="fr-FR" sz="1000" b="1">
                <a:solidFill>
                  <a:srgbClr val="404040"/>
                </a:solidFill>
                <a:latin typeface="Arial" panose="020B0604020202020204"/>
              </a:rPr>
              <a:t>Responsive Design </a:t>
            </a:r>
            <a:r>
              <a:rPr lang="fr-FR" sz="1000">
                <a:solidFill>
                  <a:srgbClr val="404040"/>
                </a:solidFill>
                <a:latin typeface="Arial" panose="020B0604020202020204"/>
              </a:rPr>
              <a:t>: Les interfaces doivent être parfaitement fonctionnelles et esthétiques sur tous les types d'appareils, y compris les ordinateurs de bureau, les tablettes et les smartphones.</a:t>
            </a:r>
          </a:p>
          <a:p>
            <a:pPr marL="171450" indent="-171450" algn="just">
              <a:buFont typeface="Arial" panose="020B0604020202020204" pitchFamily="34" charset="0"/>
              <a:buChar char="•"/>
            </a:pPr>
            <a:r>
              <a:rPr lang="fr-FR" sz="1000" b="1">
                <a:solidFill>
                  <a:srgbClr val="404040"/>
                </a:solidFill>
                <a:latin typeface="Arial" panose="020B0604020202020204"/>
              </a:rPr>
              <a:t>Accessibilité </a:t>
            </a:r>
            <a:r>
              <a:rPr lang="fr-FR" sz="1000">
                <a:solidFill>
                  <a:srgbClr val="404040"/>
                </a:solidFill>
                <a:latin typeface="Arial" panose="020B0604020202020204"/>
              </a:rPr>
              <a:t>: Les applications doivent être accessibles à tous les utilisateurs, y compris ceux ayant des handicaps. </a:t>
            </a:r>
          </a:p>
          <a:p>
            <a:pPr marL="171450" indent="-171450" algn="just">
              <a:buFont typeface="Arial" panose="020B0604020202020204" pitchFamily="34" charset="0"/>
              <a:buChar char="•"/>
            </a:pPr>
            <a:r>
              <a:rPr lang="fr-FR" sz="1000" b="1">
                <a:solidFill>
                  <a:srgbClr val="404040"/>
                </a:solidFill>
                <a:latin typeface="Arial" panose="020B0604020202020204"/>
              </a:rPr>
              <a:t>Sécurité</a:t>
            </a:r>
            <a:r>
              <a:rPr lang="fr-FR" sz="1000">
                <a:solidFill>
                  <a:srgbClr val="404040"/>
                </a:solidFill>
                <a:latin typeface="Arial" panose="020B0604020202020204"/>
              </a:rPr>
              <a:t> : Les clients attendent des pratiques de sécurité rigoureuses, telles que la validation des entrées, la protection contre les attaques XSS et CSRF, et une gestion sécurisée des sessions.</a:t>
            </a:r>
          </a:p>
          <a:p>
            <a:pPr marL="171450" indent="-171450" algn="just">
              <a:buFont typeface="Arial" panose="020B0604020202020204" pitchFamily="34" charset="0"/>
              <a:buChar char="•"/>
            </a:pPr>
            <a:r>
              <a:rPr lang="fr-FR" sz="1000" b="1">
                <a:solidFill>
                  <a:srgbClr val="404040"/>
                </a:solidFill>
                <a:latin typeface="Arial" panose="020B0604020202020204"/>
              </a:rPr>
              <a:t>Intégration Fluide </a:t>
            </a:r>
            <a:r>
              <a:rPr lang="fr-FR" sz="1000">
                <a:solidFill>
                  <a:srgbClr val="404040"/>
                </a:solidFill>
                <a:latin typeface="Arial" panose="020B0604020202020204"/>
              </a:rPr>
              <a:t>: Les applications front-end doivent s'intégrer parfaitement avec les services back-end et les API. Une communication efficace entre le front-end et le back-end est cruciale pour le bon fonctionnement de l'application.</a:t>
            </a:r>
          </a:p>
        </p:txBody>
      </p:sp>
      <p:sp>
        <p:nvSpPr>
          <p:cNvPr id="23" name="ZoneTexte 22">
            <a:extLst>
              <a:ext uri="{FF2B5EF4-FFF2-40B4-BE49-F238E27FC236}">
                <a16:creationId xmlns:a16="http://schemas.microsoft.com/office/drawing/2014/main" id="{1E71A186-0697-8A43-7B6D-8D9A5025907D}"/>
              </a:ext>
            </a:extLst>
          </p:cNvPr>
          <p:cNvSpPr txBox="1"/>
          <p:nvPr/>
        </p:nvSpPr>
        <p:spPr>
          <a:xfrm>
            <a:off x="4735526" y="4211140"/>
            <a:ext cx="3374345" cy="1892826"/>
          </a:xfrm>
          <a:prstGeom prst="rect">
            <a:avLst/>
          </a:prstGeom>
          <a:noFill/>
        </p:spPr>
        <p:txBody>
          <a:bodyPr wrap="square">
            <a:spAutoFit/>
          </a:bodyPr>
          <a:lstStyle/>
          <a:p>
            <a:pPr marL="635" algn="just">
              <a:buClr>
                <a:srgbClr val="000000"/>
              </a:buClr>
              <a:defRPr/>
            </a:pPr>
            <a:r>
              <a:rPr lang="fr-FR" sz="900">
                <a:solidFill>
                  <a:srgbClr val="7F7F7F"/>
                </a:solidFill>
                <a:ea typeface="Roboto"/>
                <a:cs typeface="Roboto"/>
              </a:rPr>
              <a:t>LCL a lancé un programme de souscription de crédit immobilier. L’objectif est de proposer un parcours client / conseiller disruptif permettant à LCL de se positionner en référent sur le crédit immobilier.</a:t>
            </a:r>
          </a:p>
          <a:p>
            <a:pPr marL="635" algn="just">
              <a:buClr>
                <a:srgbClr val="000000"/>
              </a:buClr>
              <a:defRPr/>
            </a:pPr>
            <a:endParaRPr lang="fr-FR" sz="900" b="1">
              <a:solidFill>
                <a:srgbClr val="7F7F7F"/>
              </a:solidFill>
              <a:highlight>
                <a:srgbClr val="FFFF00"/>
              </a:highlight>
              <a:latin typeface="Arial" panose="020B0604020202020204" pitchFamily="34" charset="0"/>
              <a:ea typeface="Roboto"/>
              <a:cs typeface="Roboto"/>
            </a:endParaRPr>
          </a:p>
          <a:p>
            <a:pPr marL="635" algn="just">
              <a:buClr>
                <a:srgbClr val="000000"/>
              </a:buClr>
              <a:defRPr/>
            </a:pPr>
            <a:r>
              <a:rPr lang="fr-FR" sz="900" b="1">
                <a:solidFill>
                  <a:srgbClr val="E8470D"/>
                </a:solidFill>
                <a:latin typeface="Arial" panose="020B0604020202020204" pitchFamily="34" charset="0"/>
                <a:cs typeface="Arial" panose="020B0604020202020204" pitchFamily="34" charset="0"/>
              </a:rPr>
              <a:t>Notre prestation</a:t>
            </a:r>
          </a:p>
          <a:p>
            <a:pPr marL="179705" marR="0" lvl="0" indent="-179070" algn="just" fontAlgn="auto">
              <a:lnSpc>
                <a:spcPct val="100000"/>
              </a:lnSpc>
              <a:spcBef>
                <a:spcPts val="0"/>
              </a:spcBef>
              <a:spcAft>
                <a:spcPts val="0"/>
              </a:spcAft>
              <a:buClr>
                <a:srgbClr val="000000"/>
              </a:buClr>
              <a:buSzTx/>
              <a:buFont typeface="Arial" panose="020B0604020202020204" pitchFamily="34" charset="0"/>
              <a:buChar char="•"/>
              <a:tabLst/>
              <a:defRPr/>
            </a:pPr>
            <a:r>
              <a:rPr lang="fr-FR" sz="900">
                <a:solidFill>
                  <a:srgbClr val="7F7F7F"/>
                </a:solidFill>
                <a:ea typeface="Roboto"/>
                <a:cs typeface="Roboto"/>
              </a:rPr>
              <a:t>Rédaction des spécifications fonctionnelles</a:t>
            </a:r>
          </a:p>
          <a:p>
            <a:pPr marL="179705" marR="0" lvl="0" indent="-179070" algn="just" fontAlgn="auto">
              <a:lnSpc>
                <a:spcPct val="100000"/>
              </a:lnSpc>
              <a:spcBef>
                <a:spcPts val="0"/>
              </a:spcBef>
              <a:spcAft>
                <a:spcPts val="0"/>
              </a:spcAft>
              <a:buClr>
                <a:srgbClr val="000000"/>
              </a:buClr>
              <a:buSzTx/>
              <a:buFont typeface="Arial" panose="020B0604020202020204" pitchFamily="34" charset="0"/>
              <a:buChar char="•"/>
              <a:tabLst/>
              <a:defRPr/>
            </a:pPr>
            <a:r>
              <a:rPr lang="fr-FR" sz="900">
                <a:solidFill>
                  <a:srgbClr val="7F7F7F"/>
                </a:solidFill>
                <a:ea typeface="Roboto"/>
                <a:cs typeface="Roboto"/>
              </a:rPr>
              <a:t>Conception technique</a:t>
            </a:r>
          </a:p>
          <a:p>
            <a:pPr marL="179705" marR="0" lvl="0" indent="-179070" algn="just" fontAlgn="auto">
              <a:lnSpc>
                <a:spcPct val="100000"/>
              </a:lnSpc>
              <a:spcBef>
                <a:spcPts val="0"/>
              </a:spcBef>
              <a:spcAft>
                <a:spcPts val="0"/>
              </a:spcAft>
              <a:buClr>
                <a:srgbClr val="000000"/>
              </a:buClr>
              <a:buSzTx/>
              <a:buFont typeface="Arial" panose="020B0604020202020204" pitchFamily="34" charset="0"/>
              <a:buChar char="•"/>
              <a:tabLst/>
              <a:defRPr/>
            </a:pPr>
            <a:r>
              <a:rPr lang="fr-FR" sz="900">
                <a:solidFill>
                  <a:srgbClr val="7F7F7F"/>
                </a:solidFill>
                <a:ea typeface="Roboto"/>
                <a:cs typeface="Roboto"/>
              </a:rPr>
              <a:t>Développements front et back end </a:t>
            </a:r>
          </a:p>
          <a:p>
            <a:pPr marL="179705" marR="0" lvl="0" indent="-179070" algn="just" fontAlgn="auto">
              <a:lnSpc>
                <a:spcPct val="100000"/>
              </a:lnSpc>
              <a:spcBef>
                <a:spcPts val="0"/>
              </a:spcBef>
              <a:spcAft>
                <a:spcPts val="0"/>
              </a:spcAft>
              <a:buClr>
                <a:srgbClr val="000000"/>
              </a:buClr>
              <a:buSzTx/>
              <a:buFont typeface="Arial" panose="020B0604020202020204" pitchFamily="34" charset="0"/>
              <a:buChar char="•"/>
              <a:tabLst/>
              <a:defRPr/>
            </a:pPr>
            <a:r>
              <a:rPr lang="fr-FR" sz="900">
                <a:solidFill>
                  <a:srgbClr val="7F7F7F"/>
                </a:solidFill>
                <a:ea typeface="Roboto"/>
                <a:cs typeface="Roboto"/>
              </a:rPr>
              <a:t>Développement d’API et </a:t>
            </a:r>
            <a:r>
              <a:rPr lang="fr-FR" sz="900" err="1">
                <a:solidFill>
                  <a:srgbClr val="7F7F7F"/>
                </a:solidFill>
                <a:ea typeface="Roboto"/>
                <a:cs typeface="Roboto"/>
              </a:rPr>
              <a:t>microservices</a:t>
            </a:r>
            <a:endParaRPr lang="fr-FR" sz="900">
              <a:solidFill>
                <a:srgbClr val="7F7F7F"/>
              </a:solidFill>
              <a:ea typeface="Roboto"/>
              <a:cs typeface="Roboto"/>
            </a:endParaRPr>
          </a:p>
          <a:p>
            <a:pPr marL="179705" marR="0" lvl="0" indent="-179070" algn="just" fontAlgn="auto">
              <a:lnSpc>
                <a:spcPct val="100000"/>
              </a:lnSpc>
              <a:spcBef>
                <a:spcPts val="0"/>
              </a:spcBef>
              <a:spcAft>
                <a:spcPts val="0"/>
              </a:spcAft>
              <a:buClr>
                <a:srgbClr val="000000"/>
              </a:buClr>
              <a:buSzTx/>
              <a:buFont typeface="Arial" panose="020B0604020202020204" pitchFamily="34" charset="0"/>
              <a:buChar char="•"/>
              <a:tabLst/>
              <a:defRPr/>
            </a:pPr>
            <a:r>
              <a:rPr lang="fr-FR" sz="900">
                <a:solidFill>
                  <a:srgbClr val="7F7F7F"/>
                </a:solidFill>
                <a:ea typeface="Roboto"/>
                <a:cs typeface="Roboto"/>
              </a:rPr>
              <a:t>Tests unitaires et d’intégration</a:t>
            </a:r>
          </a:p>
          <a:p>
            <a:pPr marL="179705" marR="0" lvl="0" indent="-179070" algn="just" fontAlgn="auto">
              <a:lnSpc>
                <a:spcPct val="100000"/>
              </a:lnSpc>
              <a:spcBef>
                <a:spcPts val="0"/>
              </a:spcBef>
              <a:spcAft>
                <a:spcPts val="0"/>
              </a:spcAft>
              <a:buClr>
                <a:srgbClr val="000000"/>
              </a:buClr>
              <a:buSzTx/>
              <a:buFont typeface="Arial" panose="020B0604020202020204" pitchFamily="34" charset="0"/>
              <a:buChar char="•"/>
              <a:tabLst/>
              <a:defRPr/>
            </a:pPr>
            <a:r>
              <a:rPr lang="fr-FR" sz="900">
                <a:solidFill>
                  <a:srgbClr val="7F7F7F"/>
                </a:solidFill>
                <a:ea typeface="Roboto"/>
                <a:cs typeface="Roboto"/>
              </a:rPr>
              <a:t>Assistance à la recette</a:t>
            </a:r>
          </a:p>
          <a:p>
            <a:pPr marL="179705" marR="0" lvl="0" indent="-179070" algn="just" fontAlgn="auto">
              <a:lnSpc>
                <a:spcPct val="100000"/>
              </a:lnSpc>
              <a:spcBef>
                <a:spcPts val="0"/>
              </a:spcBef>
              <a:spcAft>
                <a:spcPts val="0"/>
              </a:spcAft>
              <a:buClr>
                <a:srgbClr val="000000"/>
              </a:buClr>
              <a:buSzTx/>
              <a:buFont typeface="Arial" panose="020B0604020202020204" pitchFamily="34" charset="0"/>
              <a:buChar char="•"/>
              <a:tabLst/>
              <a:defRPr/>
            </a:pPr>
            <a:r>
              <a:rPr lang="fr-FR" sz="900">
                <a:solidFill>
                  <a:srgbClr val="7F7F7F"/>
                </a:solidFill>
                <a:ea typeface="Roboto"/>
                <a:cs typeface="Roboto"/>
              </a:rPr>
              <a:t>Support à la mise en production</a:t>
            </a:r>
          </a:p>
        </p:txBody>
      </p:sp>
      <p:sp>
        <p:nvSpPr>
          <p:cNvPr id="24" name="ZoneTexte 23">
            <a:extLst>
              <a:ext uri="{FF2B5EF4-FFF2-40B4-BE49-F238E27FC236}">
                <a16:creationId xmlns:a16="http://schemas.microsoft.com/office/drawing/2014/main" id="{CEEE1FD7-5BF7-8B34-E81A-B73F86EAD1E4}"/>
              </a:ext>
            </a:extLst>
          </p:cNvPr>
          <p:cNvSpPr txBox="1"/>
          <p:nvPr/>
        </p:nvSpPr>
        <p:spPr>
          <a:xfrm>
            <a:off x="4735526" y="3916430"/>
            <a:ext cx="2822435" cy="2308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900" b="1" i="0" u="none" strike="noStrike" kern="1200" cap="none" spc="0" normalizeH="0" baseline="0" noProof="0">
                <a:ln>
                  <a:noFill/>
                </a:ln>
                <a:solidFill>
                  <a:srgbClr val="E8470D"/>
                </a:solidFill>
                <a:effectLst/>
                <a:uLnTx/>
                <a:uFillTx/>
                <a:latin typeface="Arial" panose="020B0604020202020204" pitchFamily="34" charset="0"/>
                <a:ea typeface="+mn-lt"/>
                <a:cs typeface="Arial" panose="020B0604020202020204" pitchFamily="34" charset="0"/>
              </a:rPr>
              <a:t>NOUVELLE EXPERIENCE CREDIT IMMOBILIER</a:t>
            </a:r>
          </a:p>
        </p:txBody>
      </p:sp>
      <p:sp>
        <p:nvSpPr>
          <p:cNvPr id="26" name="ZoneTexte 25">
            <a:extLst>
              <a:ext uri="{FF2B5EF4-FFF2-40B4-BE49-F238E27FC236}">
                <a16:creationId xmlns:a16="http://schemas.microsoft.com/office/drawing/2014/main" id="{DD4E1080-3E5F-D426-E1BA-B21271C68239}"/>
              </a:ext>
            </a:extLst>
          </p:cNvPr>
          <p:cNvSpPr txBox="1"/>
          <p:nvPr/>
        </p:nvSpPr>
        <p:spPr>
          <a:xfrm>
            <a:off x="8440597" y="1305502"/>
            <a:ext cx="2731178" cy="2308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900" b="1">
                <a:solidFill>
                  <a:srgbClr val="E8470D"/>
                </a:solidFill>
                <a:latin typeface="Arial" panose="020B0604020202020204" pitchFamily="34" charset="0"/>
                <a:ea typeface="+mn-lt"/>
                <a:cs typeface="Arial" panose="020B0604020202020204" pitchFamily="34" charset="0"/>
              </a:rPr>
              <a:t>CRYPTO-MONNAIE ET ACTIFS NUMERIQUES</a:t>
            </a:r>
            <a:endParaRPr kumimoji="0" lang="fr-FR" sz="900" b="1" i="0" u="none" strike="noStrike" kern="1200" cap="none" spc="0" normalizeH="0" baseline="0" noProof="0">
              <a:ln>
                <a:noFill/>
              </a:ln>
              <a:solidFill>
                <a:srgbClr val="E8470D"/>
              </a:solidFill>
              <a:effectLst/>
              <a:uLnTx/>
              <a:uFillTx/>
              <a:latin typeface="Arial" panose="020B0604020202020204" pitchFamily="34" charset="0"/>
              <a:ea typeface="+mn-lt"/>
              <a:cs typeface="Arial" panose="020B0604020202020204" pitchFamily="34" charset="0"/>
            </a:endParaRPr>
          </a:p>
        </p:txBody>
      </p:sp>
      <p:cxnSp>
        <p:nvCxnSpPr>
          <p:cNvPr id="46" name="Connecteur droit 45">
            <a:extLst>
              <a:ext uri="{FF2B5EF4-FFF2-40B4-BE49-F238E27FC236}">
                <a16:creationId xmlns:a16="http://schemas.microsoft.com/office/drawing/2014/main" id="{97AF677F-BF5A-47BF-42A4-EAACC65499BF}"/>
              </a:ext>
            </a:extLst>
          </p:cNvPr>
          <p:cNvCxnSpPr>
            <a:cxnSpLocks/>
          </p:cNvCxnSpPr>
          <p:nvPr/>
        </p:nvCxnSpPr>
        <p:spPr>
          <a:xfrm>
            <a:off x="8390196" y="1236252"/>
            <a:ext cx="0" cy="369332"/>
          </a:xfrm>
          <a:prstGeom prst="line">
            <a:avLst/>
          </a:prstGeom>
          <a:ln w="28575" cap="rnd">
            <a:solidFill>
              <a:srgbClr val="E8470D"/>
            </a:solidFill>
            <a:round/>
          </a:ln>
        </p:spPr>
        <p:style>
          <a:lnRef idx="1">
            <a:schemeClr val="accent1"/>
          </a:lnRef>
          <a:fillRef idx="0">
            <a:schemeClr val="accent1"/>
          </a:fillRef>
          <a:effectRef idx="0">
            <a:schemeClr val="accent1"/>
          </a:effectRef>
          <a:fontRef idx="minor">
            <a:schemeClr val="tx1"/>
          </a:fontRef>
        </p:style>
      </p:cxnSp>
      <p:cxnSp>
        <p:nvCxnSpPr>
          <p:cNvPr id="47" name="Connecteur droit 46">
            <a:extLst>
              <a:ext uri="{FF2B5EF4-FFF2-40B4-BE49-F238E27FC236}">
                <a16:creationId xmlns:a16="http://schemas.microsoft.com/office/drawing/2014/main" id="{A0ADFBA3-57AB-2CBA-652C-E6B0ADEBEE64}"/>
              </a:ext>
            </a:extLst>
          </p:cNvPr>
          <p:cNvCxnSpPr>
            <a:cxnSpLocks/>
          </p:cNvCxnSpPr>
          <p:nvPr/>
        </p:nvCxnSpPr>
        <p:spPr>
          <a:xfrm>
            <a:off x="4719148" y="3847180"/>
            <a:ext cx="0" cy="369332"/>
          </a:xfrm>
          <a:prstGeom prst="line">
            <a:avLst/>
          </a:prstGeom>
          <a:ln w="28575" cap="rnd">
            <a:solidFill>
              <a:srgbClr val="E8470D"/>
            </a:solidFill>
            <a:round/>
          </a:ln>
        </p:spPr>
        <p:style>
          <a:lnRef idx="1">
            <a:schemeClr val="accent1"/>
          </a:lnRef>
          <a:fillRef idx="0">
            <a:schemeClr val="accent1"/>
          </a:fillRef>
          <a:effectRef idx="0">
            <a:schemeClr val="accent1"/>
          </a:effectRef>
          <a:fontRef idx="minor">
            <a:schemeClr val="tx1"/>
          </a:fontRef>
        </p:style>
      </p:cxnSp>
      <p:sp>
        <p:nvSpPr>
          <p:cNvPr id="48" name="ZoneTexte 47">
            <a:extLst>
              <a:ext uri="{FF2B5EF4-FFF2-40B4-BE49-F238E27FC236}">
                <a16:creationId xmlns:a16="http://schemas.microsoft.com/office/drawing/2014/main" id="{21D592E9-D886-FF82-3312-31E0AED543EB}"/>
              </a:ext>
            </a:extLst>
          </p:cNvPr>
          <p:cNvSpPr txBox="1"/>
          <p:nvPr/>
        </p:nvSpPr>
        <p:spPr>
          <a:xfrm>
            <a:off x="8460355" y="4344683"/>
            <a:ext cx="3606063" cy="1962076"/>
          </a:xfrm>
          <a:prstGeom prst="rect">
            <a:avLst/>
          </a:prstGeom>
          <a:noFill/>
        </p:spPr>
        <p:txBody>
          <a:bodyPr wrap="square">
            <a:spAutoFit/>
          </a:bodyPr>
          <a:lstStyle/>
          <a:p>
            <a:pPr marL="635" algn="just">
              <a:buClr>
                <a:srgbClr val="000000"/>
              </a:buClr>
              <a:defRPr/>
            </a:pPr>
            <a:r>
              <a:rPr lang="fr-FR" altLang="fr-FR" sz="900">
                <a:solidFill>
                  <a:srgbClr val="7F7F7F"/>
                </a:solidFill>
                <a:ea typeface="Roboto"/>
                <a:cs typeface="Roboto"/>
              </a:rPr>
              <a:t>Programme stratégique porté par BNPP CARDIF et BCEF, il a l’ambition de faire de la prévoyance individuelle un relais de croissance majeur des activités assurancielles. Ce parcours client est omnicanal et intègre une vision métier de bout en bout (diagnostic, souscription, signature et contrat).</a:t>
            </a:r>
          </a:p>
          <a:p>
            <a:pPr marL="635" algn="just">
              <a:buClr>
                <a:srgbClr val="000000"/>
              </a:buClr>
              <a:defRPr/>
            </a:pPr>
            <a:endParaRPr lang="fr-FR" altLang="fr-FR" sz="900">
              <a:solidFill>
                <a:srgbClr val="7F7F7F"/>
              </a:solidFill>
              <a:ea typeface="Roboto"/>
              <a:cs typeface="Roboto"/>
            </a:endParaRPr>
          </a:p>
          <a:p>
            <a:pPr marR="0" lvl="0" indent="0" algn="just" fontAlgn="auto">
              <a:lnSpc>
                <a:spcPct val="150000"/>
              </a:lnSpc>
              <a:spcBef>
                <a:spcPts val="0"/>
              </a:spcBef>
              <a:spcAft>
                <a:spcPts val="0"/>
              </a:spcAft>
              <a:buClrTx/>
              <a:buSzTx/>
              <a:buFontTx/>
              <a:buNone/>
              <a:tabLst/>
              <a:defRPr/>
            </a:pPr>
            <a:r>
              <a:rPr lang="fr-FR" sz="900" b="1">
                <a:solidFill>
                  <a:srgbClr val="E8470D"/>
                </a:solidFill>
                <a:latin typeface="Arial" panose="020B0604020202020204" pitchFamily="34" charset="0"/>
                <a:cs typeface="Arial" panose="020B0604020202020204" pitchFamily="34" charset="0"/>
              </a:rPr>
              <a:t>Notre prestation</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900">
                <a:solidFill>
                  <a:srgbClr val="7F7F7F"/>
                </a:solidFill>
                <a:ea typeface="Roboto"/>
                <a:cs typeface="Roboto"/>
              </a:rPr>
              <a:t>Validation de l’architecture par des POC</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900">
                <a:solidFill>
                  <a:srgbClr val="7F7F7F"/>
                </a:solidFill>
                <a:ea typeface="Roboto"/>
                <a:cs typeface="Roboto"/>
              </a:rPr>
              <a:t>Mise en place du dispositif et accompagnement Agile</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900">
                <a:solidFill>
                  <a:srgbClr val="7F7F7F"/>
                </a:solidFill>
                <a:ea typeface="Roboto"/>
                <a:cs typeface="Roboto"/>
              </a:rPr>
              <a:t>Conception front et back end</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900">
                <a:solidFill>
                  <a:srgbClr val="7F7F7F"/>
                </a:solidFill>
                <a:ea typeface="Roboto"/>
                <a:cs typeface="Roboto"/>
              </a:rPr>
              <a:t>Développement et tests</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900">
                <a:solidFill>
                  <a:srgbClr val="7F7F7F"/>
                </a:solidFill>
                <a:ea typeface="Roboto"/>
                <a:cs typeface="Roboto"/>
              </a:rPr>
              <a:t>Accompagnement de la recette</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900">
                <a:solidFill>
                  <a:srgbClr val="7F7F7F"/>
                </a:solidFill>
                <a:ea typeface="Roboto"/>
                <a:cs typeface="Roboto"/>
              </a:rPr>
              <a:t>Support à la mise en production dans le cloud DMZR</a:t>
            </a:r>
          </a:p>
        </p:txBody>
      </p:sp>
      <p:sp>
        <p:nvSpPr>
          <p:cNvPr id="49" name="ZoneTexte 48">
            <a:extLst>
              <a:ext uri="{FF2B5EF4-FFF2-40B4-BE49-F238E27FC236}">
                <a16:creationId xmlns:a16="http://schemas.microsoft.com/office/drawing/2014/main" id="{1A31DD9D-11DE-74FB-B4FE-FDE5B73FDD6B}"/>
              </a:ext>
            </a:extLst>
          </p:cNvPr>
          <p:cNvSpPr txBox="1"/>
          <p:nvPr/>
        </p:nvSpPr>
        <p:spPr>
          <a:xfrm>
            <a:off x="8460355" y="3847180"/>
            <a:ext cx="2639445"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900" b="1" i="0" u="none" strike="noStrike" kern="1200" cap="none" spc="0" normalizeH="0" baseline="0" noProof="0">
                <a:ln>
                  <a:noFill/>
                </a:ln>
                <a:solidFill>
                  <a:srgbClr val="E8470D"/>
                </a:solidFill>
                <a:effectLst/>
                <a:uLnTx/>
                <a:uFillTx/>
                <a:latin typeface="Arial" panose="020B0604020202020204" pitchFamily="34" charset="0"/>
                <a:ea typeface="+mn-lt"/>
                <a:cs typeface="Arial" panose="020B0604020202020204" pitchFamily="34" charset="0"/>
              </a:rPr>
              <a:t>PARCOURS CLIENT SELF-CARE PREVOYANCE</a:t>
            </a:r>
          </a:p>
        </p:txBody>
      </p:sp>
      <p:sp>
        <p:nvSpPr>
          <p:cNvPr id="50" name="ZoneTexte 49">
            <a:extLst>
              <a:ext uri="{FF2B5EF4-FFF2-40B4-BE49-F238E27FC236}">
                <a16:creationId xmlns:a16="http://schemas.microsoft.com/office/drawing/2014/main" id="{5A755661-2A9B-CD02-3C52-2CFE19AF48F4}"/>
              </a:ext>
            </a:extLst>
          </p:cNvPr>
          <p:cNvSpPr txBox="1"/>
          <p:nvPr/>
        </p:nvSpPr>
        <p:spPr>
          <a:xfrm>
            <a:off x="4707585" y="1600993"/>
            <a:ext cx="3372039" cy="2031325"/>
          </a:xfrm>
          <a:prstGeom prst="rect">
            <a:avLst/>
          </a:prstGeom>
          <a:noFill/>
        </p:spPr>
        <p:txBody>
          <a:bodyPr wrap="square">
            <a:spAutoFit/>
          </a:bodyPr>
          <a:lstStyle/>
          <a:p>
            <a:pPr marL="635" marR="0" lvl="0" algn="just" fontAlgn="auto">
              <a:lnSpc>
                <a:spcPct val="100000"/>
              </a:lnSpc>
              <a:spcBef>
                <a:spcPts val="0"/>
              </a:spcBef>
              <a:spcAft>
                <a:spcPts val="0"/>
              </a:spcAft>
              <a:buClr>
                <a:srgbClr val="000000"/>
              </a:buClr>
              <a:buSzTx/>
              <a:tabLst/>
              <a:defRPr/>
            </a:pPr>
            <a:r>
              <a:rPr lang="fr-FR" sz="900">
                <a:solidFill>
                  <a:srgbClr val="7F7F7F"/>
                </a:solidFill>
                <a:ea typeface="Roboto"/>
                <a:cs typeface="Roboto"/>
              </a:rPr>
              <a:t>BPLG a lancé un programme de Titrisation concernant toutes ses Business </a:t>
            </a:r>
            <a:r>
              <a:rPr lang="fr-FR" sz="900" err="1">
                <a:solidFill>
                  <a:srgbClr val="7F7F7F"/>
                </a:solidFill>
                <a:ea typeface="Roboto"/>
                <a:cs typeface="Roboto"/>
              </a:rPr>
              <a:t>Units</a:t>
            </a:r>
            <a:r>
              <a:rPr lang="fr-FR" sz="900">
                <a:solidFill>
                  <a:srgbClr val="7F7F7F"/>
                </a:solidFill>
                <a:ea typeface="Roboto"/>
                <a:cs typeface="Roboto"/>
              </a:rPr>
              <a:t> et ses filiales. Elle a confié à Aubay la réalisation des modules « Sécurisation » &amp; « </a:t>
            </a:r>
            <a:r>
              <a:rPr lang="fr-FR" sz="900" err="1">
                <a:solidFill>
                  <a:srgbClr val="7F7F7F"/>
                </a:solidFill>
                <a:ea typeface="Roboto"/>
                <a:cs typeface="Roboto"/>
              </a:rPr>
              <a:t>Reconciliation</a:t>
            </a:r>
            <a:r>
              <a:rPr lang="fr-FR" sz="900">
                <a:solidFill>
                  <a:srgbClr val="7F7F7F"/>
                </a:solidFill>
                <a:ea typeface="Roboto"/>
                <a:cs typeface="Roboto"/>
              </a:rPr>
              <a:t> » intégrés dans le Cloud DMZR.</a:t>
            </a:r>
          </a:p>
          <a:p>
            <a:pPr marL="635" marR="0" lvl="0" algn="just" fontAlgn="auto">
              <a:lnSpc>
                <a:spcPct val="100000"/>
              </a:lnSpc>
              <a:spcBef>
                <a:spcPts val="0"/>
              </a:spcBef>
              <a:spcAft>
                <a:spcPts val="0"/>
              </a:spcAft>
              <a:buClr>
                <a:srgbClr val="000000"/>
              </a:buClr>
              <a:buSzTx/>
              <a:tabLst/>
              <a:defRPr/>
            </a:pPr>
            <a:endParaRPr lang="fr-FR" sz="900">
              <a:solidFill>
                <a:srgbClr val="7F7F7F"/>
              </a:solidFill>
              <a:ea typeface="Roboto"/>
              <a:cs typeface="Roboto"/>
            </a:endParaRPr>
          </a:p>
          <a:p>
            <a:pPr marL="635" marR="0" lvl="0" algn="just" fontAlgn="auto">
              <a:lnSpc>
                <a:spcPct val="100000"/>
              </a:lnSpc>
              <a:spcBef>
                <a:spcPts val="0"/>
              </a:spcBef>
              <a:spcAft>
                <a:spcPts val="0"/>
              </a:spcAft>
              <a:buClr>
                <a:srgbClr val="000000"/>
              </a:buClr>
              <a:buSzTx/>
              <a:tabLst/>
              <a:defRPr/>
            </a:pPr>
            <a:r>
              <a:rPr lang="fr-FR" sz="900">
                <a:solidFill>
                  <a:srgbClr val="7F7F7F"/>
                </a:solidFill>
                <a:highlight>
                  <a:srgbClr val="FFFF00"/>
                </a:highlight>
                <a:ea typeface="Roboto"/>
                <a:cs typeface="Roboto"/>
              </a:rPr>
              <a:t>​</a:t>
            </a:r>
            <a:r>
              <a:rPr lang="fr-FR" sz="900" b="1">
                <a:solidFill>
                  <a:srgbClr val="E8470D"/>
                </a:solidFill>
                <a:latin typeface="Arial" panose="020B0604020202020204" pitchFamily="34" charset="0"/>
                <a:cs typeface="Arial" panose="020B0604020202020204" pitchFamily="34" charset="0"/>
              </a:rPr>
              <a:t>Notre prestation</a:t>
            </a:r>
          </a:p>
          <a:p>
            <a:pPr marL="179705" marR="0" lvl="0" indent="-17907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fr-FR" sz="900">
                <a:solidFill>
                  <a:srgbClr val="7F7F7F"/>
                </a:solidFill>
                <a:ea typeface="Roboto"/>
                <a:cs typeface="Roboto"/>
              </a:rPr>
              <a:t>Mise en place de la CI/CD</a:t>
            </a:r>
          </a:p>
          <a:p>
            <a:pPr marL="179705" marR="0" lvl="0" indent="-17907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fr-FR" sz="900">
                <a:solidFill>
                  <a:srgbClr val="7F7F7F"/>
                </a:solidFill>
                <a:ea typeface="Roboto"/>
                <a:cs typeface="Roboto"/>
              </a:rPr>
              <a:t>Maintien de la </a:t>
            </a:r>
            <a:r>
              <a:rPr lang="fr-FR" sz="900" err="1">
                <a:solidFill>
                  <a:srgbClr val="7F7F7F"/>
                </a:solidFill>
                <a:ea typeface="Roboto"/>
                <a:cs typeface="Roboto"/>
              </a:rPr>
              <a:t>Backlog</a:t>
            </a:r>
            <a:r>
              <a:rPr lang="fr-FR" sz="900">
                <a:solidFill>
                  <a:srgbClr val="7F7F7F"/>
                </a:solidFill>
                <a:ea typeface="Roboto"/>
                <a:cs typeface="Roboto"/>
              </a:rPr>
              <a:t> produit</a:t>
            </a:r>
          </a:p>
          <a:p>
            <a:pPr marL="179705" marR="0" lvl="0" indent="-17907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fr-FR" sz="900">
                <a:solidFill>
                  <a:srgbClr val="7F7F7F"/>
                </a:solidFill>
                <a:ea typeface="Roboto"/>
                <a:cs typeface="Roboto"/>
              </a:rPr>
              <a:t>Animation des cérémonies Agile et calcul de la vélocité</a:t>
            </a:r>
          </a:p>
          <a:p>
            <a:pPr marL="179705" marR="0" lvl="0" indent="-17907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fr-FR" sz="900">
                <a:solidFill>
                  <a:srgbClr val="7F7F7F"/>
                </a:solidFill>
                <a:ea typeface="Roboto"/>
                <a:cs typeface="Roboto"/>
              </a:rPr>
              <a:t>Conception technique​</a:t>
            </a:r>
          </a:p>
          <a:p>
            <a:pPr marL="179705" marR="0" lvl="0" indent="-17907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fr-FR" sz="900">
                <a:solidFill>
                  <a:srgbClr val="7F7F7F"/>
                </a:solidFill>
                <a:ea typeface="Roboto"/>
                <a:cs typeface="Roboto"/>
              </a:rPr>
              <a:t>Développement, tests unitaires &amp; documentation</a:t>
            </a:r>
          </a:p>
          <a:p>
            <a:pPr marL="179705" marR="0" lvl="0" indent="-17907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fr-FR" sz="900">
                <a:solidFill>
                  <a:srgbClr val="7F7F7F"/>
                </a:solidFill>
                <a:ea typeface="Roboto"/>
                <a:cs typeface="Roboto"/>
              </a:rPr>
              <a:t>Containérisation Docker</a:t>
            </a:r>
          </a:p>
          <a:p>
            <a:pPr marL="179705" marR="0" lvl="0" indent="-17907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fr-FR" sz="900">
                <a:solidFill>
                  <a:srgbClr val="7F7F7F"/>
                </a:solidFill>
                <a:ea typeface="Roboto"/>
                <a:cs typeface="Roboto"/>
              </a:rPr>
              <a:t>Tests d’intégration, de performances et assistante UAT</a:t>
            </a:r>
          </a:p>
          <a:p>
            <a:pPr marL="179705" marR="0" lvl="0" indent="-17907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fr-FR" sz="900">
                <a:solidFill>
                  <a:srgbClr val="7F7F7F"/>
                </a:solidFill>
                <a:ea typeface="Roboto"/>
                <a:cs typeface="Roboto"/>
              </a:rPr>
              <a:t>Mise en production &amp; assistance poste GO live</a:t>
            </a:r>
          </a:p>
        </p:txBody>
      </p:sp>
      <p:sp>
        <p:nvSpPr>
          <p:cNvPr id="51" name="ZoneTexte 50">
            <a:extLst>
              <a:ext uri="{FF2B5EF4-FFF2-40B4-BE49-F238E27FC236}">
                <a16:creationId xmlns:a16="http://schemas.microsoft.com/office/drawing/2014/main" id="{F3368D48-1959-8352-5AD5-C4640BD1E3CF}"/>
              </a:ext>
            </a:extLst>
          </p:cNvPr>
          <p:cNvSpPr txBox="1"/>
          <p:nvPr/>
        </p:nvSpPr>
        <p:spPr>
          <a:xfrm>
            <a:off x="4707585" y="1305502"/>
            <a:ext cx="2376149" cy="2308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900" b="1" i="0" u="none" strike="noStrike" kern="1200" cap="none" spc="0" normalizeH="0" baseline="0" noProof="0">
                <a:ln>
                  <a:noFill/>
                </a:ln>
                <a:solidFill>
                  <a:srgbClr val="E8470D"/>
                </a:solidFill>
                <a:effectLst/>
                <a:uLnTx/>
                <a:uFillTx/>
                <a:latin typeface="Arial" panose="020B0604020202020204" pitchFamily="34" charset="0"/>
                <a:ea typeface="+mn-lt"/>
                <a:cs typeface="Arial" panose="020B0604020202020204" pitchFamily="34" charset="0"/>
              </a:rPr>
              <a:t>PROGRAMME DE TITRISATION</a:t>
            </a:r>
          </a:p>
        </p:txBody>
      </p:sp>
      <p:cxnSp>
        <p:nvCxnSpPr>
          <p:cNvPr id="52" name="Connecteur droit 51">
            <a:extLst>
              <a:ext uri="{FF2B5EF4-FFF2-40B4-BE49-F238E27FC236}">
                <a16:creationId xmlns:a16="http://schemas.microsoft.com/office/drawing/2014/main" id="{FB01982C-36F0-C9F3-FACA-118CE13858BE}"/>
              </a:ext>
            </a:extLst>
          </p:cNvPr>
          <p:cNvCxnSpPr>
            <a:cxnSpLocks/>
          </p:cNvCxnSpPr>
          <p:nvPr/>
        </p:nvCxnSpPr>
        <p:spPr>
          <a:xfrm>
            <a:off x="4693104" y="1236252"/>
            <a:ext cx="0" cy="369332"/>
          </a:xfrm>
          <a:prstGeom prst="line">
            <a:avLst/>
          </a:prstGeom>
          <a:ln w="28575" cap="rnd">
            <a:solidFill>
              <a:srgbClr val="E8470D"/>
            </a:solidFill>
            <a:round/>
          </a:ln>
        </p:spPr>
        <p:style>
          <a:lnRef idx="1">
            <a:schemeClr val="accent1"/>
          </a:lnRef>
          <a:fillRef idx="0">
            <a:schemeClr val="accent1"/>
          </a:fillRef>
          <a:effectRef idx="0">
            <a:schemeClr val="accent1"/>
          </a:effectRef>
          <a:fontRef idx="minor">
            <a:schemeClr val="tx1"/>
          </a:fontRef>
        </p:style>
      </p:cxnSp>
      <p:cxnSp>
        <p:nvCxnSpPr>
          <p:cNvPr id="53" name="Connecteur droit 52">
            <a:extLst>
              <a:ext uri="{FF2B5EF4-FFF2-40B4-BE49-F238E27FC236}">
                <a16:creationId xmlns:a16="http://schemas.microsoft.com/office/drawing/2014/main" id="{07120921-AB02-D702-10AA-8940B3A4A41E}"/>
              </a:ext>
            </a:extLst>
          </p:cNvPr>
          <p:cNvCxnSpPr>
            <a:cxnSpLocks/>
          </p:cNvCxnSpPr>
          <p:nvPr/>
        </p:nvCxnSpPr>
        <p:spPr>
          <a:xfrm>
            <a:off x="8460356" y="3847180"/>
            <a:ext cx="0" cy="369332"/>
          </a:xfrm>
          <a:prstGeom prst="line">
            <a:avLst/>
          </a:prstGeom>
          <a:ln w="28575" cap="rnd">
            <a:solidFill>
              <a:srgbClr val="E8470D"/>
            </a:solidFill>
            <a:round/>
          </a:ln>
        </p:spPr>
        <p:style>
          <a:lnRef idx="1">
            <a:schemeClr val="accent1"/>
          </a:lnRef>
          <a:fillRef idx="0">
            <a:schemeClr val="accent1"/>
          </a:fillRef>
          <a:effectRef idx="0">
            <a:schemeClr val="accent1"/>
          </a:effectRef>
          <a:fontRef idx="minor">
            <a:schemeClr val="tx1"/>
          </a:fontRef>
        </p:style>
      </p:cxnSp>
      <p:sp>
        <p:nvSpPr>
          <p:cNvPr id="57" name="ZoneTexte 56">
            <a:extLst>
              <a:ext uri="{FF2B5EF4-FFF2-40B4-BE49-F238E27FC236}">
                <a16:creationId xmlns:a16="http://schemas.microsoft.com/office/drawing/2014/main" id="{627C501A-8D00-78CA-A854-C4888482CD5B}"/>
              </a:ext>
            </a:extLst>
          </p:cNvPr>
          <p:cNvSpPr txBox="1"/>
          <p:nvPr/>
        </p:nvSpPr>
        <p:spPr>
          <a:xfrm>
            <a:off x="8390196" y="1588928"/>
            <a:ext cx="3606062" cy="2031325"/>
          </a:xfrm>
          <a:prstGeom prst="rect">
            <a:avLst/>
          </a:prstGeom>
          <a:noFill/>
        </p:spPr>
        <p:txBody>
          <a:bodyPr wrap="square" rIns="36000">
            <a:spAutoFit/>
          </a:bodyPr>
          <a:lstStyle/>
          <a:p>
            <a:r>
              <a:rPr lang="fr-FR" sz="900">
                <a:solidFill>
                  <a:srgbClr val="7F7F7F"/>
                </a:solidFill>
                <a:ea typeface="Roboto"/>
                <a:cs typeface="Roboto"/>
              </a:rPr>
              <a:t>Sc Venture, fer de lance de l’innovation de la banque britannique Standard </a:t>
            </a:r>
            <a:r>
              <a:rPr lang="fr-FR" sz="900" err="1">
                <a:solidFill>
                  <a:srgbClr val="7F7F7F"/>
                </a:solidFill>
                <a:ea typeface="Roboto"/>
                <a:cs typeface="Roboto"/>
              </a:rPr>
              <a:t>Chartered</a:t>
            </a:r>
            <a:r>
              <a:rPr lang="fr-FR" sz="900">
                <a:solidFill>
                  <a:srgbClr val="7F7F7F"/>
                </a:solidFill>
                <a:ea typeface="Roboto"/>
                <a:cs typeface="Roboto"/>
              </a:rPr>
              <a:t> a pour mandat d’investir dans les FinTech afin de promouvoir rapidement de nouveaux modèles commerciaux. A ce titre, elle a lancé sa nouvelle solution de conservation et de négociation de crypto-monnaies et d’actifs numériques.</a:t>
            </a:r>
          </a:p>
          <a:p>
            <a:endParaRPr kumimoji="0" lang="fr-FR" sz="900" b="1" i="0" u="none" strike="noStrike" kern="1200" cap="none" spc="0" normalizeH="0" baseline="0" noProof="0">
              <a:ln>
                <a:noFill/>
              </a:ln>
              <a:solidFill>
                <a:srgbClr val="7F7F7F"/>
              </a:solidFill>
              <a:effectLst/>
              <a:highlight>
                <a:srgbClr val="FFFF00"/>
              </a:highlight>
              <a:uLnTx/>
              <a:uFillTx/>
              <a:latin typeface="Arial" panose="020B0604020202020204" pitchFamily="34" charset="0"/>
              <a:ea typeface="Roboto"/>
              <a:cs typeface="Roboto"/>
            </a:endParaRPr>
          </a:p>
          <a:p>
            <a:r>
              <a:rPr kumimoji="0" lang="fr-FR" sz="900" b="1" i="0" u="none" strike="noStrike" kern="1200" cap="none" spc="0" normalizeH="0" baseline="0" noProof="0">
                <a:ln>
                  <a:noFill/>
                </a:ln>
                <a:solidFill>
                  <a:srgbClr val="E8470D"/>
                </a:solidFill>
                <a:effectLst/>
                <a:uLnTx/>
                <a:uFillTx/>
                <a:latin typeface="Arial" panose="020B0604020202020204" pitchFamily="34" charset="0"/>
                <a:ea typeface="+mn-ea"/>
                <a:cs typeface="Arial" panose="020B0604020202020204" pitchFamily="34" charset="0"/>
              </a:rPr>
              <a:t>Notre prestation</a:t>
            </a:r>
          </a:p>
          <a:p>
            <a:pPr marL="179705" indent="-179070">
              <a:buClr>
                <a:srgbClr val="000000"/>
              </a:buClr>
              <a:buFont typeface="Arial" panose="020B0604020202020204" pitchFamily="34" charset="0"/>
              <a:buChar char="•"/>
              <a:defRPr/>
            </a:pPr>
            <a:r>
              <a:rPr lang="fr-FR" sz="900">
                <a:solidFill>
                  <a:srgbClr val="7F7F7F"/>
                </a:solidFill>
                <a:ea typeface="Roboto"/>
                <a:cs typeface="Roboto"/>
              </a:rPr>
              <a:t>Conception et construction des environnements cloud AWS</a:t>
            </a:r>
          </a:p>
          <a:p>
            <a:pPr marL="179705" indent="-179070">
              <a:buClr>
                <a:srgbClr val="000000"/>
              </a:buClr>
              <a:buFont typeface="Arial" panose="020B0604020202020204" pitchFamily="34" charset="0"/>
              <a:buChar char="•"/>
              <a:defRPr/>
            </a:pPr>
            <a:r>
              <a:rPr lang="fr-FR" sz="900">
                <a:solidFill>
                  <a:srgbClr val="7F7F7F"/>
                </a:solidFill>
                <a:ea typeface="Roboto"/>
                <a:cs typeface="Roboto"/>
              </a:rPr>
              <a:t>Construction et maintenance de la chaîne CI/CD</a:t>
            </a:r>
          </a:p>
          <a:p>
            <a:pPr marL="179705" indent="-179070">
              <a:buClr>
                <a:srgbClr val="000000"/>
              </a:buClr>
              <a:buFont typeface="Arial" panose="020B0604020202020204" pitchFamily="34" charset="0"/>
              <a:buChar char="•"/>
              <a:defRPr/>
            </a:pPr>
            <a:r>
              <a:rPr lang="fr-FR" sz="900">
                <a:solidFill>
                  <a:srgbClr val="7F7F7F"/>
                </a:solidFill>
                <a:ea typeface="Roboto"/>
                <a:cs typeface="Roboto"/>
              </a:rPr>
              <a:t>Conception et développement du système back-end</a:t>
            </a:r>
          </a:p>
          <a:p>
            <a:pPr marL="179705" indent="-179070">
              <a:buClr>
                <a:srgbClr val="000000"/>
              </a:buClr>
              <a:buFont typeface="Arial" panose="020B0604020202020204" pitchFamily="34" charset="0"/>
              <a:buChar char="•"/>
              <a:defRPr/>
            </a:pPr>
            <a:r>
              <a:rPr lang="fr-FR" sz="900">
                <a:solidFill>
                  <a:srgbClr val="7F7F7F"/>
                </a:solidFill>
                <a:ea typeface="Roboto"/>
                <a:cs typeface="Roboto"/>
              </a:rPr>
              <a:t>Conception et développement de </a:t>
            </a:r>
            <a:r>
              <a:rPr lang="fr-FR" sz="900" err="1">
                <a:solidFill>
                  <a:srgbClr val="7F7F7F"/>
                </a:solidFill>
                <a:ea typeface="Roboto"/>
                <a:cs typeface="Roboto"/>
              </a:rPr>
              <a:t>microservices</a:t>
            </a:r>
            <a:r>
              <a:rPr lang="fr-FR" sz="900">
                <a:solidFill>
                  <a:srgbClr val="7F7F7F"/>
                </a:solidFill>
                <a:ea typeface="Roboto"/>
                <a:cs typeface="Roboto"/>
              </a:rPr>
              <a:t> et API pour intégrer des applications métiers mobiles et Web</a:t>
            </a:r>
          </a:p>
          <a:p>
            <a:pPr marL="179705" marR="0" lvl="0" indent="-179070" algn="just" fontAlgn="auto">
              <a:lnSpc>
                <a:spcPct val="100000"/>
              </a:lnSpc>
              <a:spcBef>
                <a:spcPts val="0"/>
              </a:spcBef>
              <a:spcAft>
                <a:spcPts val="0"/>
              </a:spcAft>
              <a:buClr>
                <a:srgbClr val="000000"/>
              </a:buClr>
              <a:buSzTx/>
              <a:buFont typeface="Arial" panose="020B0604020202020204" pitchFamily="34" charset="0"/>
              <a:buChar char="•"/>
              <a:tabLst/>
              <a:defRPr/>
            </a:pPr>
            <a:r>
              <a:rPr lang="fr-FR" sz="900">
                <a:solidFill>
                  <a:srgbClr val="7F7F7F"/>
                </a:solidFill>
                <a:ea typeface="Roboto"/>
                <a:cs typeface="Roboto"/>
              </a:rPr>
              <a:t>Mise en place d’indexeurs de données pour le </a:t>
            </a:r>
            <a:r>
              <a:rPr lang="fr-FR" sz="900" err="1">
                <a:solidFill>
                  <a:srgbClr val="7F7F7F"/>
                </a:solidFill>
                <a:ea typeface="Roboto"/>
                <a:cs typeface="Roboto"/>
              </a:rPr>
              <a:t>Datalake</a:t>
            </a:r>
            <a:endParaRPr lang="fr-FR" sz="900">
              <a:solidFill>
                <a:srgbClr val="7F7F7F"/>
              </a:solidFill>
              <a:ea typeface="Roboto"/>
              <a:cs typeface="Roboto"/>
            </a:endParaRPr>
          </a:p>
          <a:p>
            <a:pPr marL="179705" marR="0" lvl="0" indent="-179070" algn="just" fontAlgn="auto">
              <a:lnSpc>
                <a:spcPct val="100000"/>
              </a:lnSpc>
              <a:spcBef>
                <a:spcPts val="0"/>
              </a:spcBef>
              <a:spcAft>
                <a:spcPts val="0"/>
              </a:spcAft>
              <a:buClr>
                <a:srgbClr val="000000"/>
              </a:buClr>
              <a:buSzTx/>
              <a:buFont typeface="Arial" panose="020B0604020202020204" pitchFamily="34" charset="0"/>
              <a:buChar char="•"/>
              <a:tabLst/>
              <a:defRPr/>
            </a:pPr>
            <a:r>
              <a:rPr lang="fr-FR" sz="900">
                <a:solidFill>
                  <a:srgbClr val="7F7F7F"/>
                </a:solidFill>
                <a:ea typeface="Roboto"/>
                <a:cs typeface="Roboto"/>
              </a:rPr>
              <a:t>Supervision des infrastructures et des applications en production</a:t>
            </a:r>
            <a:endParaRPr lang="fr-FR" sz="900">
              <a:solidFill>
                <a:srgbClr val="7F7F7F"/>
              </a:solidFill>
              <a:highlight>
                <a:srgbClr val="FFFF00"/>
              </a:highlight>
              <a:ea typeface="Roboto"/>
              <a:cs typeface="Roboto"/>
            </a:endParaRPr>
          </a:p>
        </p:txBody>
      </p:sp>
      <p:pic>
        <p:nvPicPr>
          <p:cNvPr id="63" name="Image 62">
            <a:extLst>
              <a:ext uri="{FF2B5EF4-FFF2-40B4-BE49-F238E27FC236}">
                <a16:creationId xmlns:a16="http://schemas.microsoft.com/office/drawing/2014/main" id="{7B2A9B03-C116-522D-4C8F-FC379E4CA948}"/>
              </a:ext>
            </a:extLst>
          </p:cNvPr>
          <p:cNvPicPr>
            <a:picLocks noChangeAspect="1"/>
          </p:cNvPicPr>
          <p:nvPr/>
        </p:nvPicPr>
        <p:blipFill rotWithShape="1">
          <a:blip r:embed="rId5"/>
          <a:srcRect t="27443" b="29466"/>
          <a:stretch/>
        </p:blipFill>
        <p:spPr>
          <a:xfrm>
            <a:off x="11171777" y="1221592"/>
            <a:ext cx="894641" cy="385862"/>
          </a:xfrm>
          <a:prstGeom prst="rect">
            <a:avLst/>
          </a:prstGeom>
        </p:spPr>
      </p:pic>
      <p:pic>
        <p:nvPicPr>
          <p:cNvPr id="64" name="Image 63">
            <a:extLst>
              <a:ext uri="{FF2B5EF4-FFF2-40B4-BE49-F238E27FC236}">
                <a16:creationId xmlns:a16="http://schemas.microsoft.com/office/drawing/2014/main" id="{BDC29529-EEF6-D504-A1F5-33247B24846F}"/>
              </a:ext>
            </a:extLst>
          </p:cNvPr>
          <p:cNvPicPr>
            <a:picLocks noChangeAspect="1"/>
          </p:cNvPicPr>
          <p:nvPr/>
        </p:nvPicPr>
        <p:blipFill>
          <a:blip r:embed="rId6"/>
          <a:stretch>
            <a:fillRect/>
          </a:stretch>
        </p:blipFill>
        <p:spPr>
          <a:xfrm>
            <a:off x="7574338" y="3769496"/>
            <a:ext cx="459368" cy="369332"/>
          </a:xfrm>
          <a:prstGeom prst="rect">
            <a:avLst/>
          </a:prstGeom>
        </p:spPr>
      </p:pic>
      <p:pic>
        <p:nvPicPr>
          <p:cNvPr id="1026" name="Picture 2" descr="Financement">
            <a:extLst>
              <a:ext uri="{FF2B5EF4-FFF2-40B4-BE49-F238E27FC236}">
                <a16:creationId xmlns:a16="http://schemas.microsoft.com/office/drawing/2014/main" id="{736A97B0-FABA-EAF9-48A4-11B30C5EC1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19958" y="1173749"/>
            <a:ext cx="876005" cy="3625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1F4F6E3-00D7-C9E5-358A-2D7B3ACED4D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37133"/>
          <a:stretch/>
        </p:blipFill>
        <p:spPr bwMode="auto">
          <a:xfrm>
            <a:off x="10818290" y="3877642"/>
            <a:ext cx="1092035" cy="308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7974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4">
            <a:extLst>
              <a:ext uri="{FF2B5EF4-FFF2-40B4-BE49-F238E27FC236}">
                <a16:creationId xmlns:a16="http://schemas.microsoft.com/office/drawing/2014/main" id="{19ACA3BE-E537-54ED-3EE7-FE89BFDC44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6711" y="1210427"/>
            <a:ext cx="1033895" cy="290173"/>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CE384775-4251-551D-2E32-B82A01A928E1}"/>
              </a:ext>
            </a:extLst>
          </p:cNvPr>
          <p:cNvSpPr txBox="1"/>
          <p:nvPr/>
        </p:nvSpPr>
        <p:spPr>
          <a:xfrm>
            <a:off x="455849" y="1108467"/>
            <a:ext cx="3210715" cy="203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7154" tIns="17154" rIns="17154" bIns="17154" numCol="1" spcCol="38100" rtlCol="0" anchor="t">
            <a:spAutoFit/>
          </a:bodyPr>
          <a:lstStyle/>
          <a:p>
            <a:pPr marL="0" marR="0" lvl="0" indent="0" defTabSz="686028" rtl="0" eaLnBrk="1" fontAlgn="auto" latinLnBrk="0" hangingPunct="0">
              <a:lnSpc>
                <a:spcPct val="100000"/>
              </a:lnSpc>
              <a:spcBef>
                <a:spcPts val="0"/>
              </a:spcBef>
              <a:spcAft>
                <a:spcPts val="0"/>
              </a:spcAft>
              <a:buClrTx/>
              <a:buSzTx/>
              <a:buFontTx/>
              <a:buNone/>
              <a:tabLst/>
              <a:defRPr/>
            </a:pPr>
            <a:r>
              <a:rPr lang="fr-FR" sz="1100" b="1">
                <a:solidFill>
                  <a:srgbClr val="404040"/>
                </a:solidFill>
                <a:latin typeface="Arial" panose="020B0604020202020204" pitchFamily="34" charset="0"/>
                <a:ea typeface="Calibri" charset="0"/>
                <a:cs typeface="Arial" panose="020B0604020202020204" pitchFamily="34" charset="0"/>
                <a:sym typeface="Lato Light"/>
              </a:rPr>
              <a:t>L’OFFRE</a:t>
            </a:r>
            <a:r>
              <a:rPr kumimoji="0" lang="fr-FR" sz="1100" b="1" i="0" u="none" strike="noStrike" kern="1200" cap="none" spc="0" normalizeH="0" baseline="0" noProof="0">
                <a:ln>
                  <a:noFill/>
                </a:ln>
                <a:solidFill>
                  <a:srgbClr val="404040"/>
                </a:solidFill>
                <a:effectLst/>
                <a:uLnTx/>
                <a:uFillTx/>
                <a:latin typeface="Arial" panose="020B0604020202020204" pitchFamily="34" charset="0"/>
                <a:ea typeface="Calibri" charset="0"/>
                <a:cs typeface="Arial" panose="020B0604020202020204" pitchFamily="34" charset="0"/>
                <a:sym typeface="Lato Light"/>
              </a:rPr>
              <a:t> </a:t>
            </a:r>
            <a:r>
              <a:rPr lang="fr-FR" sz="1100" b="1">
                <a:solidFill>
                  <a:srgbClr val="E8470D"/>
                </a:solidFill>
                <a:latin typeface="Arial" panose="020B0604020202020204" pitchFamily="34" charset="0"/>
                <a:ea typeface="Calibri" charset="0"/>
                <a:cs typeface="Arial" panose="020B0604020202020204" pitchFamily="34" charset="0"/>
                <a:sym typeface="Lato Light"/>
              </a:rPr>
              <a:t>MAINTENANCE DU SI</a:t>
            </a:r>
            <a:endParaRPr kumimoji="0" lang="fr-FR" sz="1100" b="1" i="0" u="none" strike="noStrike" kern="1200" cap="none" spc="0" normalizeH="0" baseline="0" noProof="0">
              <a:ln>
                <a:noFill/>
              </a:ln>
              <a:solidFill>
                <a:srgbClr val="E8470D"/>
              </a:solidFill>
              <a:effectLst/>
              <a:uLnTx/>
              <a:uFillTx/>
              <a:latin typeface="Arial" panose="020B0604020202020204" pitchFamily="34" charset="0"/>
              <a:ea typeface="Calibri" charset="0"/>
              <a:cs typeface="Arial" panose="020B0604020202020204" pitchFamily="34" charset="0"/>
              <a:sym typeface="Lato Light"/>
            </a:endParaRPr>
          </a:p>
        </p:txBody>
      </p:sp>
      <p:sp>
        <p:nvSpPr>
          <p:cNvPr id="87" name="ZoneTexte 86">
            <a:extLst>
              <a:ext uri="{FF2B5EF4-FFF2-40B4-BE49-F238E27FC236}">
                <a16:creationId xmlns:a16="http://schemas.microsoft.com/office/drawing/2014/main" id="{A18E00BF-D0BD-75B5-A110-0A4274BD4587}"/>
              </a:ext>
            </a:extLst>
          </p:cNvPr>
          <p:cNvSpPr txBox="1"/>
          <p:nvPr/>
        </p:nvSpPr>
        <p:spPr>
          <a:xfrm>
            <a:off x="4571632" y="4400630"/>
            <a:ext cx="3385437" cy="2308324"/>
          </a:xfrm>
          <a:prstGeom prst="rect">
            <a:avLst/>
          </a:prstGeom>
          <a:noFill/>
        </p:spPr>
        <p:txBody>
          <a:bodyPr wrap="square">
            <a:spAutoFit/>
          </a:bodyPr>
          <a:lstStyle/>
          <a:p>
            <a:pPr marL="635" algn="just">
              <a:buClr>
                <a:srgbClr val="000000"/>
              </a:buClr>
              <a:defRPr/>
            </a:pPr>
            <a:r>
              <a:rPr lang="fr-FR" sz="900" err="1">
                <a:solidFill>
                  <a:srgbClr val="7F7F7F"/>
                </a:solidFill>
                <a:ea typeface="Roboto"/>
                <a:cs typeface="Roboto"/>
              </a:rPr>
              <a:t>Aubay</a:t>
            </a:r>
            <a:r>
              <a:rPr lang="fr-FR" sz="900">
                <a:solidFill>
                  <a:srgbClr val="7F7F7F"/>
                </a:solidFill>
                <a:ea typeface="Roboto"/>
                <a:cs typeface="Roboto"/>
              </a:rPr>
              <a:t> accompagne depuis 1996 la CNETP (Caisse Nationale des Entrepreneurs de Travaux Publics) sur l’ensemble de son périmètre SI (Back Office, applications métier et site internet), au travers d’un contrat pluriannuel de Tierce Maintenance Applicative (TMA). </a:t>
            </a:r>
          </a:p>
          <a:p>
            <a:pPr marL="635" algn="just">
              <a:buClr>
                <a:srgbClr val="000000"/>
              </a:buClr>
              <a:defRPr/>
            </a:pPr>
            <a:endParaRPr lang="fr-FR" sz="900" b="1">
              <a:solidFill>
                <a:srgbClr val="7F7F7F"/>
              </a:solidFill>
              <a:latin typeface="Arial" panose="020B0604020202020204" pitchFamily="34" charset="0"/>
              <a:ea typeface="Roboto"/>
              <a:cs typeface="Roboto"/>
            </a:endParaRPr>
          </a:p>
          <a:p>
            <a:pPr marL="635" algn="just">
              <a:buClr>
                <a:srgbClr val="000000"/>
              </a:buClr>
              <a:defRPr/>
            </a:pPr>
            <a:r>
              <a:rPr lang="fr-FR" sz="900" b="1">
                <a:solidFill>
                  <a:srgbClr val="E8470D"/>
                </a:solidFill>
                <a:latin typeface="Arial" panose="020B0604020202020204" pitchFamily="34" charset="0"/>
                <a:cs typeface="Arial" panose="020B0604020202020204" pitchFamily="34" charset="0"/>
              </a:rPr>
              <a:t>Notre prestation</a:t>
            </a:r>
          </a:p>
          <a:p>
            <a:pPr marL="171450" indent="-171450">
              <a:lnSpc>
                <a:spcPct val="100000"/>
              </a:lnSpc>
              <a:spcBef>
                <a:spcPts val="0"/>
              </a:spcBef>
              <a:spcAft>
                <a:spcPts val="0"/>
              </a:spcAft>
              <a:buFont typeface="Arial" panose="020B0604020202020204" pitchFamily="34" charset="0"/>
              <a:buChar char="•"/>
              <a:defRPr/>
            </a:pPr>
            <a:r>
              <a:rPr kumimoji="0" lang="fr-FR" sz="900" b="0" i="0" u="none" strike="noStrike" kern="1200" cap="none" spc="0" normalizeH="0" baseline="0" noProof="0">
                <a:ln>
                  <a:noFill/>
                </a:ln>
                <a:solidFill>
                  <a:srgbClr val="707070"/>
                </a:solidFill>
                <a:effectLst/>
                <a:uLnTx/>
                <a:uFillTx/>
                <a:latin typeface="+mn-lt"/>
                <a:ea typeface="+mn-ea"/>
                <a:cs typeface="Calibri" panose="020F0502020204030204" pitchFamily="34" charset="0"/>
              </a:rPr>
              <a:t>Maintenance corrective, évolutive, support </a:t>
            </a:r>
          </a:p>
          <a:p>
            <a:pPr marL="171450" indent="-171450">
              <a:lnSpc>
                <a:spcPct val="100000"/>
              </a:lnSpc>
              <a:spcBef>
                <a:spcPts val="0"/>
              </a:spcBef>
              <a:spcAft>
                <a:spcPts val="0"/>
              </a:spcAft>
              <a:buFont typeface="Arial" panose="020B0604020202020204" pitchFamily="34" charset="0"/>
              <a:buChar char="•"/>
              <a:defRPr/>
            </a:pPr>
            <a:r>
              <a:rPr kumimoji="0" lang="fr-FR" sz="900" b="0" i="0" u="none" strike="noStrike" kern="1200" cap="none" spc="0" normalizeH="0" baseline="0" noProof="0">
                <a:ln>
                  <a:noFill/>
                </a:ln>
                <a:solidFill>
                  <a:srgbClr val="707070"/>
                </a:solidFill>
                <a:effectLst/>
                <a:uLnTx/>
                <a:uFillTx/>
                <a:latin typeface="+mn-lt"/>
                <a:ea typeface="+mn-ea"/>
                <a:cs typeface="Calibri" panose="020F0502020204030204" pitchFamily="34" charset="0"/>
              </a:rPr>
              <a:t>Conception fonctionnelle et technique</a:t>
            </a:r>
          </a:p>
          <a:p>
            <a:pPr marL="171450" indent="-171450">
              <a:lnSpc>
                <a:spcPct val="100000"/>
              </a:lnSpc>
              <a:spcBef>
                <a:spcPts val="0"/>
              </a:spcBef>
              <a:spcAft>
                <a:spcPts val="0"/>
              </a:spcAft>
              <a:buFont typeface="Arial" panose="020B0604020202020204" pitchFamily="34" charset="0"/>
              <a:buChar char="•"/>
              <a:defRPr/>
            </a:pPr>
            <a:r>
              <a:rPr lang="fr-FR" sz="900">
                <a:solidFill>
                  <a:srgbClr val="707070"/>
                </a:solidFill>
                <a:cs typeface="Calibri" panose="020F0502020204030204" pitchFamily="34" charset="0"/>
              </a:rPr>
              <a:t>D</a:t>
            </a:r>
            <a:r>
              <a:rPr kumimoji="0" lang="fr-FR" sz="900" b="0" i="0" u="none" strike="noStrike" kern="1200" cap="none" spc="0" normalizeH="0" baseline="0" noProof="0" err="1">
                <a:ln>
                  <a:noFill/>
                </a:ln>
                <a:solidFill>
                  <a:srgbClr val="707070"/>
                </a:solidFill>
                <a:effectLst/>
                <a:uLnTx/>
                <a:uFillTx/>
                <a:latin typeface="+mn-lt"/>
                <a:ea typeface="+mn-ea"/>
                <a:cs typeface="Calibri" panose="020F0502020204030204" pitchFamily="34" charset="0"/>
              </a:rPr>
              <a:t>éveloppements</a:t>
            </a:r>
            <a:endParaRPr kumimoji="0" lang="fr-FR" sz="900" b="0" i="0" u="none" strike="noStrike" kern="1200" cap="none" spc="0" normalizeH="0" baseline="0" noProof="0">
              <a:ln>
                <a:noFill/>
              </a:ln>
              <a:solidFill>
                <a:srgbClr val="707070"/>
              </a:solidFill>
              <a:effectLst/>
              <a:uLnTx/>
              <a:uFillTx/>
              <a:latin typeface="+mn-lt"/>
              <a:ea typeface="+mn-ea"/>
              <a:cs typeface="Calibri" panose="020F0502020204030204" pitchFamily="34" charset="0"/>
            </a:endParaRPr>
          </a:p>
          <a:p>
            <a:pPr marL="171450" indent="-171450">
              <a:lnSpc>
                <a:spcPct val="100000"/>
              </a:lnSpc>
              <a:spcBef>
                <a:spcPts val="0"/>
              </a:spcBef>
              <a:spcAft>
                <a:spcPts val="0"/>
              </a:spcAft>
              <a:buFont typeface="Arial" panose="020B0604020202020204" pitchFamily="34" charset="0"/>
              <a:buChar char="•"/>
              <a:defRPr/>
            </a:pPr>
            <a:r>
              <a:rPr kumimoji="0" lang="fr-FR" sz="900" b="0" i="0" u="none" strike="noStrike" kern="1200" cap="none" spc="0" normalizeH="0" baseline="0" noProof="0">
                <a:ln>
                  <a:noFill/>
                </a:ln>
                <a:solidFill>
                  <a:srgbClr val="707070"/>
                </a:solidFill>
                <a:effectLst/>
                <a:uLnTx/>
                <a:uFillTx/>
                <a:latin typeface="+mn-lt"/>
                <a:ea typeface="+mn-ea"/>
                <a:cs typeface="Calibri" panose="020F0502020204030204" pitchFamily="34" charset="0"/>
              </a:rPr>
              <a:t>Tests d’intégration</a:t>
            </a:r>
          </a:p>
          <a:p>
            <a:pPr marL="171450" indent="-171450">
              <a:lnSpc>
                <a:spcPct val="100000"/>
              </a:lnSpc>
              <a:spcBef>
                <a:spcPts val="0"/>
              </a:spcBef>
              <a:spcAft>
                <a:spcPts val="0"/>
              </a:spcAft>
              <a:buFont typeface="Arial" panose="020B0604020202020204" pitchFamily="34" charset="0"/>
              <a:buChar char="•"/>
              <a:defRPr/>
            </a:pPr>
            <a:r>
              <a:rPr kumimoji="0" lang="fr-FR" altLang="fr-FR" sz="900" b="0" i="0" u="none" strike="noStrike" kern="1200" cap="none" spc="0" normalizeH="0" baseline="0" noProof="0">
                <a:ln>
                  <a:noFill/>
                </a:ln>
                <a:solidFill>
                  <a:srgbClr val="707070"/>
                </a:solidFill>
                <a:effectLst/>
                <a:uLnTx/>
                <a:uFillTx/>
                <a:latin typeface="+mn-lt"/>
                <a:ea typeface="+mn-ea"/>
                <a:cs typeface="Calibri" panose="020F0502020204030204" pitchFamily="34" charset="0"/>
              </a:rPr>
              <a:t>Assistance recette et mise en production</a:t>
            </a:r>
          </a:p>
          <a:p>
            <a:pPr marL="171450" indent="-171450">
              <a:lnSpc>
                <a:spcPct val="100000"/>
              </a:lnSpc>
              <a:spcBef>
                <a:spcPts val="0"/>
              </a:spcBef>
              <a:spcAft>
                <a:spcPts val="0"/>
              </a:spcAft>
              <a:buFont typeface="Arial" panose="020B0604020202020204" pitchFamily="34" charset="0"/>
              <a:buChar char="•"/>
              <a:defRPr/>
            </a:pPr>
            <a:r>
              <a:rPr lang="fr-FR" altLang="fr-FR" sz="900">
                <a:solidFill>
                  <a:srgbClr val="707070"/>
                </a:solidFill>
                <a:cs typeface="Calibri" panose="020F0502020204030204" pitchFamily="34" charset="0"/>
              </a:rPr>
              <a:t>UX : refonte de l’identité visuelle du site institutionnel</a:t>
            </a:r>
            <a:endParaRPr kumimoji="0" lang="fr-FR" altLang="fr-FR" sz="900" b="0" i="0" u="none" strike="noStrike" kern="1200" cap="none" spc="0" normalizeH="0" baseline="0" noProof="0">
              <a:ln>
                <a:noFill/>
              </a:ln>
              <a:solidFill>
                <a:srgbClr val="707070"/>
              </a:solidFill>
              <a:effectLst/>
              <a:uLnTx/>
              <a:uFillTx/>
              <a:latin typeface="+mn-lt"/>
              <a:ea typeface="+mn-ea"/>
              <a:cs typeface="Calibri" panose="020F0502020204030204" pitchFamily="34" charset="0"/>
            </a:endParaRPr>
          </a:p>
          <a:p>
            <a:pPr marL="171450" indent="-171450">
              <a:lnSpc>
                <a:spcPct val="100000"/>
              </a:lnSpc>
              <a:spcBef>
                <a:spcPts val="0"/>
              </a:spcBef>
              <a:spcAft>
                <a:spcPts val="0"/>
              </a:spcAft>
              <a:buFont typeface="Arial" panose="020B0604020202020204" pitchFamily="34" charset="0"/>
              <a:buChar char="•"/>
              <a:defRPr/>
            </a:pPr>
            <a:endParaRPr kumimoji="0" lang="fr-FR" altLang="fr-FR" sz="900" b="0" i="0" u="none" strike="noStrike" kern="1200" cap="none" spc="0" normalizeH="0" baseline="0" noProof="0">
              <a:ln>
                <a:noFill/>
              </a:ln>
              <a:solidFill>
                <a:srgbClr val="707070"/>
              </a:solidFill>
              <a:effectLst/>
              <a:uLnTx/>
              <a:uFillTx/>
              <a:latin typeface="+mn-lt"/>
              <a:ea typeface="+mn-ea"/>
              <a:cs typeface="Calibri" panose="020F0502020204030204" pitchFamily="34" charset="0"/>
            </a:endParaRPr>
          </a:p>
          <a:p>
            <a:pPr>
              <a:defRPr/>
            </a:pPr>
            <a:r>
              <a:rPr lang="fr-FR" sz="900">
                <a:solidFill>
                  <a:srgbClr val="7F7F7F"/>
                </a:solidFill>
                <a:ea typeface="Roboto"/>
                <a:cs typeface="Roboto"/>
              </a:rPr>
              <a:t>En environnement multi-technologies : JAVA </a:t>
            </a:r>
            <a:r>
              <a:rPr lang="fr-FR" sz="900" err="1">
                <a:solidFill>
                  <a:srgbClr val="7F7F7F"/>
                </a:solidFill>
                <a:ea typeface="Roboto"/>
                <a:cs typeface="Roboto"/>
              </a:rPr>
              <a:t>Angular</a:t>
            </a:r>
            <a:r>
              <a:rPr lang="fr-FR" sz="900">
                <a:solidFill>
                  <a:srgbClr val="7F7F7F"/>
                </a:solidFill>
                <a:ea typeface="Roboto"/>
                <a:cs typeface="Roboto"/>
              </a:rPr>
              <a:t>, COBOL, AS400</a:t>
            </a:r>
          </a:p>
        </p:txBody>
      </p:sp>
      <p:sp>
        <p:nvSpPr>
          <p:cNvPr id="88" name="ZoneTexte 87">
            <a:extLst>
              <a:ext uri="{FF2B5EF4-FFF2-40B4-BE49-F238E27FC236}">
                <a16:creationId xmlns:a16="http://schemas.microsoft.com/office/drawing/2014/main" id="{295741A9-B6AE-43B0-F404-11E6CF6E6D8C}"/>
              </a:ext>
            </a:extLst>
          </p:cNvPr>
          <p:cNvSpPr txBox="1"/>
          <p:nvPr/>
        </p:nvSpPr>
        <p:spPr>
          <a:xfrm>
            <a:off x="4571632" y="3951752"/>
            <a:ext cx="27673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900" b="1" i="0" u="none" strike="noStrike" kern="1200" cap="none" spc="0" normalizeH="0" baseline="0" noProof="0">
                <a:ln>
                  <a:noFill/>
                </a:ln>
                <a:solidFill>
                  <a:srgbClr val="E8470D"/>
                </a:solidFill>
                <a:effectLst/>
                <a:uLnTx/>
                <a:uFillTx/>
                <a:latin typeface="Arial" panose="020B0604020202020204" pitchFamily="34" charset="0"/>
                <a:ea typeface="+mn-lt"/>
                <a:cs typeface="Arial" panose="020B0604020202020204" pitchFamily="34" charset="0"/>
              </a:rPr>
              <a:t>MAINTENANCE DU SI ET MODERNISATION DE L’IDENTITE VISUELLE</a:t>
            </a:r>
          </a:p>
        </p:txBody>
      </p:sp>
      <p:sp>
        <p:nvSpPr>
          <p:cNvPr id="71" name="ZoneTexte 70">
            <a:extLst>
              <a:ext uri="{FF2B5EF4-FFF2-40B4-BE49-F238E27FC236}">
                <a16:creationId xmlns:a16="http://schemas.microsoft.com/office/drawing/2014/main" id="{FF2AA26E-3B51-9F5F-C368-412C35601990}"/>
              </a:ext>
            </a:extLst>
          </p:cNvPr>
          <p:cNvSpPr txBox="1"/>
          <p:nvPr/>
        </p:nvSpPr>
        <p:spPr>
          <a:xfrm>
            <a:off x="8440596" y="1260107"/>
            <a:ext cx="2330017"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900" b="1" i="0" u="none" strike="noStrike" kern="1200" cap="none" spc="0" normalizeH="0" baseline="0" noProof="0">
                <a:ln>
                  <a:noFill/>
                </a:ln>
                <a:solidFill>
                  <a:srgbClr val="E8470D"/>
                </a:solidFill>
                <a:effectLst/>
                <a:uLnTx/>
                <a:uFillTx/>
                <a:latin typeface="Arial" panose="020B0604020202020204" pitchFamily="34" charset="0"/>
                <a:ea typeface="+mn-lt"/>
                <a:cs typeface="Arial" panose="020B0604020202020204" pitchFamily="34" charset="0"/>
              </a:rPr>
              <a:t>REFERENTIELS METIERS ET RISQUES</a:t>
            </a:r>
          </a:p>
        </p:txBody>
      </p:sp>
      <p:cxnSp>
        <p:nvCxnSpPr>
          <p:cNvPr id="13" name="Connecteur droit 12">
            <a:extLst>
              <a:ext uri="{FF2B5EF4-FFF2-40B4-BE49-F238E27FC236}">
                <a16:creationId xmlns:a16="http://schemas.microsoft.com/office/drawing/2014/main" id="{635A8230-5DE3-FBBA-801C-B2D3B1D11300}"/>
              </a:ext>
            </a:extLst>
          </p:cNvPr>
          <p:cNvCxnSpPr/>
          <p:nvPr/>
        </p:nvCxnSpPr>
        <p:spPr>
          <a:xfrm>
            <a:off x="8390196" y="1190857"/>
            <a:ext cx="0" cy="369332"/>
          </a:xfrm>
          <a:prstGeom prst="line">
            <a:avLst/>
          </a:prstGeom>
          <a:ln w="28575" cap="rnd">
            <a:solidFill>
              <a:srgbClr val="E8470D"/>
            </a:solidFill>
            <a:round/>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40239985-A091-3C62-DB4B-2DBFC68420EB}"/>
              </a:ext>
            </a:extLst>
          </p:cNvPr>
          <p:cNvCxnSpPr>
            <a:cxnSpLocks/>
          </p:cNvCxnSpPr>
          <p:nvPr/>
        </p:nvCxnSpPr>
        <p:spPr>
          <a:xfrm>
            <a:off x="4555254" y="3966674"/>
            <a:ext cx="0" cy="369332"/>
          </a:xfrm>
          <a:prstGeom prst="line">
            <a:avLst/>
          </a:prstGeom>
          <a:ln w="28575" cap="rnd">
            <a:solidFill>
              <a:srgbClr val="E8470D"/>
            </a:solidFill>
            <a:round/>
          </a:ln>
        </p:spPr>
        <p:style>
          <a:lnRef idx="1">
            <a:schemeClr val="accent1"/>
          </a:lnRef>
          <a:fillRef idx="0">
            <a:schemeClr val="accent1"/>
          </a:fillRef>
          <a:effectRef idx="0">
            <a:schemeClr val="accent1"/>
          </a:effectRef>
          <a:fontRef idx="minor">
            <a:schemeClr val="tx1"/>
          </a:fontRef>
        </p:style>
      </p:cxnSp>
      <p:grpSp>
        <p:nvGrpSpPr>
          <p:cNvPr id="4" name="Groupe 3">
            <a:extLst>
              <a:ext uri="{FF2B5EF4-FFF2-40B4-BE49-F238E27FC236}">
                <a16:creationId xmlns:a16="http://schemas.microsoft.com/office/drawing/2014/main" id="{D539A8BE-29EA-2CB0-9F9A-6A3FEBDD862D}"/>
              </a:ext>
            </a:extLst>
          </p:cNvPr>
          <p:cNvGrpSpPr/>
          <p:nvPr/>
        </p:nvGrpSpPr>
        <p:grpSpPr>
          <a:xfrm>
            <a:off x="-11216" y="6115941"/>
            <a:ext cx="455090" cy="455090"/>
            <a:chOff x="-11216" y="6115941"/>
            <a:chExt cx="455090" cy="455090"/>
          </a:xfrm>
        </p:grpSpPr>
        <p:sp>
          <p:nvSpPr>
            <p:cNvPr id="5" name="Larme 4">
              <a:hlinkClick r:id="" action="ppaction://noaction"/>
              <a:extLst>
                <a:ext uri="{FF2B5EF4-FFF2-40B4-BE49-F238E27FC236}">
                  <a16:creationId xmlns:a16="http://schemas.microsoft.com/office/drawing/2014/main" id="{929E2009-F612-82BB-CBF6-6C08DC1F0AB7}"/>
                </a:ext>
              </a:extLst>
            </p:cNvPr>
            <p:cNvSpPr/>
            <p:nvPr/>
          </p:nvSpPr>
          <p:spPr>
            <a:xfrm rot="10613972">
              <a:off x="-11216" y="6115941"/>
              <a:ext cx="455090" cy="455090"/>
            </a:xfrm>
            <a:prstGeom prst="teardrop">
              <a:avLst/>
            </a:prstGeom>
            <a:solidFill>
              <a:srgbClr val="E84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Graphique 7">
              <a:extLst>
                <a:ext uri="{FF2B5EF4-FFF2-40B4-BE49-F238E27FC236}">
                  <a16:creationId xmlns:a16="http://schemas.microsoft.com/office/drawing/2014/main" id="{1EF91AC8-4644-3D30-2128-59CE4B164B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125583" y="6210535"/>
              <a:ext cx="156092" cy="265901"/>
            </a:xfrm>
            <a:prstGeom prst="rect">
              <a:avLst/>
            </a:prstGeom>
          </p:spPr>
        </p:pic>
      </p:grpSp>
      <p:sp>
        <p:nvSpPr>
          <p:cNvPr id="21" name="ZoneTexte 20">
            <a:extLst>
              <a:ext uri="{FF2B5EF4-FFF2-40B4-BE49-F238E27FC236}">
                <a16:creationId xmlns:a16="http://schemas.microsoft.com/office/drawing/2014/main" id="{AF75AD5A-38D8-F8E6-737D-339210EF6F11}"/>
              </a:ext>
            </a:extLst>
          </p:cNvPr>
          <p:cNvSpPr txBox="1"/>
          <p:nvPr/>
        </p:nvSpPr>
        <p:spPr>
          <a:xfrm>
            <a:off x="8425275" y="4478356"/>
            <a:ext cx="3606063" cy="2239074"/>
          </a:xfrm>
          <a:prstGeom prst="rect">
            <a:avLst/>
          </a:prstGeom>
          <a:noFill/>
        </p:spPr>
        <p:txBody>
          <a:bodyPr wrap="square">
            <a:spAutoFit/>
          </a:bodyPr>
          <a:lstStyle/>
          <a:p>
            <a:pPr marL="635" algn="just">
              <a:buClr>
                <a:srgbClr val="000000"/>
              </a:buClr>
              <a:defRPr/>
            </a:pPr>
            <a:r>
              <a:rPr lang="fr-FR" altLang="fr-FR" sz="900" err="1">
                <a:solidFill>
                  <a:srgbClr val="7F7F7F"/>
                </a:solidFill>
                <a:ea typeface="Roboto"/>
                <a:cs typeface="Roboto"/>
              </a:rPr>
              <a:t>Aubay</a:t>
            </a:r>
            <a:r>
              <a:rPr lang="fr-FR" altLang="fr-FR" sz="900">
                <a:solidFill>
                  <a:srgbClr val="7F7F7F"/>
                </a:solidFill>
                <a:ea typeface="Roboto"/>
                <a:cs typeface="Roboto"/>
              </a:rPr>
              <a:t> gère la maintenance évolutive et corrective de 95 applications de gestion de l’instruction des demandes et du versement d’aides aux différents acteurs du marché (producteurs, coopératives, industriels, …) et de 8 applications .Net.</a:t>
            </a:r>
          </a:p>
          <a:p>
            <a:pPr marL="635" algn="just">
              <a:buClr>
                <a:srgbClr val="000000"/>
              </a:buClr>
              <a:defRPr/>
            </a:pPr>
            <a:endParaRPr lang="fr-FR" altLang="fr-FR" sz="900">
              <a:solidFill>
                <a:srgbClr val="7F7F7F"/>
              </a:solidFill>
              <a:ea typeface="Roboto"/>
              <a:cs typeface="Roboto"/>
            </a:endParaRPr>
          </a:p>
          <a:p>
            <a:pPr marL="635" marR="0" lvl="0" indent="0" algn="just" fontAlgn="auto">
              <a:lnSpc>
                <a:spcPct val="150000"/>
              </a:lnSpc>
              <a:spcBef>
                <a:spcPts val="0"/>
              </a:spcBef>
              <a:spcAft>
                <a:spcPts val="0"/>
              </a:spcAft>
              <a:buClr>
                <a:srgbClr val="000000"/>
              </a:buClr>
              <a:buSzTx/>
              <a:buFontTx/>
              <a:buNone/>
              <a:tabLst/>
              <a:defRPr/>
            </a:pPr>
            <a:r>
              <a:rPr lang="fr-FR" sz="900" b="1">
                <a:solidFill>
                  <a:srgbClr val="E8470D"/>
                </a:solidFill>
                <a:latin typeface="Arial" panose="020B0604020202020204" pitchFamily="34" charset="0"/>
                <a:cs typeface="Arial" panose="020B0604020202020204" pitchFamily="34" charset="0"/>
              </a:rPr>
              <a:t>Notre prestation</a:t>
            </a:r>
          </a:p>
          <a:p>
            <a:pPr marL="171450" marR="0" lvl="0" indent="-171450" fontAlgn="auto">
              <a:buClrTx/>
              <a:buSzTx/>
              <a:buFont typeface="Arial" panose="020B0604020202020204" pitchFamily="34" charset="0"/>
              <a:buChar char="•"/>
              <a:tabLst/>
              <a:defRPr/>
            </a:pPr>
            <a:r>
              <a:rPr lang="fr-FR" sz="900">
                <a:solidFill>
                  <a:srgbClr val="707070"/>
                </a:solidFill>
                <a:cs typeface="Calibri" panose="020F0502020204030204" pitchFamily="34" charset="0"/>
              </a:rPr>
              <a:t>Maintenance corrective, évolutive, support</a:t>
            </a:r>
          </a:p>
          <a:p>
            <a:pPr marL="171450" marR="0" lvl="0" indent="-171450" fontAlgn="auto">
              <a:buClrTx/>
              <a:buSzTx/>
              <a:buFont typeface="Arial" panose="020B0604020202020204" pitchFamily="34" charset="0"/>
              <a:buChar char="•"/>
              <a:tabLst/>
              <a:defRPr/>
            </a:pPr>
            <a:r>
              <a:rPr lang="fr-FR" sz="900">
                <a:solidFill>
                  <a:srgbClr val="707070"/>
                </a:solidFill>
                <a:cs typeface="Calibri" panose="020F0502020204030204" pitchFamily="34" charset="0"/>
              </a:rPr>
              <a:t>Automatisation des processus</a:t>
            </a:r>
          </a:p>
          <a:p>
            <a:pPr marL="171450" marR="0" lvl="0" indent="-171450" fontAlgn="auto">
              <a:buClrTx/>
              <a:buSzTx/>
              <a:buFont typeface="Arial" panose="020B0604020202020204" pitchFamily="34" charset="0"/>
              <a:buChar char="•"/>
              <a:tabLst/>
              <a:defRPr/>
            </a:pPr>
            <a:r>
              <a:rPr lang="fr-FR" sz="900">
                <a:solidFill>
                  <a:srgbClr val="707070"/>
                </a:solidFill>
                <a:cs typeface="Calibri" panose="020F0502020204030204" pitchFamily="34" charset="0"/>
              </a:rPr>
              <a:t>Stratégie de test et mise en </a:t>
            </a:r>
            <a:r>
              <a:rPr lang="fr-FR" sz="900" err="1">
                <a:solidFill>
                  <a:srgbClr val="707070"/>
                </a:solidFill>
                <a:cs typeface="Calibri" panose="020F0502020204030204" pitchFamily="34" charset="0"/>
              </a:rPr>
              <a:t>oeuvre</a:t>
            </a:r>
            <a:endParaRPr lang="fr-FR" sz="900">
              <a:solidFill>
                <a:srgbClr val="707070"/>
              </a:solidFill>
              <a:cs typeface="Calibri" panose="020F0502020204030204" pitchFamily="34" charset="0"/>
            </a:endParaRPr>
          </a:p>
          <a:p>
            <a:pPr marL="171450" marR="0" lvl="0" indent="-171450" fontAlgn="auto">
              <a:buClrTx/>
              <a:buSzTx/>
              <a:buFont typeface="Arial" panose="020B0604020202020204" pitchFamily="34" charset="0"/>
              <a:buChar char="•"/>
              <a:tabLst/>
              <a:defRPr/>
            </a:pPr>
            <a:r>
              <a:rPr lang="fr-FR" sz="900">
                <a:solidFill>
                  <a:srgbClr val="707070"/>
                </a:solidFill>
                <a:cs typeface="Calibri" panose="020F0502020204030204" pitchFamily="34" charset="0"/>
              </a:rPr>
              <a:t>Développement et intégration continue</a:t>
            </a:r>
          </a:p>
          <a:p>
            <a:pPr marL="171450" marR="0" lvl="0" indent="-171450" fontAlgn="auto">
              <a:buClrTx/>
              <a:buSzTx/>
              <a:buFont typeface="Arial" panose="020B0604020202020204" pitchFamily="34" charset="0"/>
              <a:buChar char="•"/>
              <a:tabLst/>
              <a:defRPr/>
            </a:pPr>
            <a:r>
              <a:rPr lang="fr-FR" sz="900">
                <a:solidFill>
                  <a:srgbClr val="707070"/>
                </a:solidFill>
                <a:cs typeface="Calibri" panose="020F0502020204030204" pitchFamily="34" charset="0"/>
              </a:rPr>
              <a:t>Conseil Architecture technique</a:t>
            </a:r>
          </a:p>
          <a:p>
            <a:pPr marL="171450" marR="0" lvl="0" indent="-171450" fontAlgn="auto">
              <a:buClrTx/>
              <a:buSzTx/>
              <a:buFont typeface="Arial" panose="020B0604020202020204" pitchFamily="34" charset="0"/>
              <a:buChar char="•"/>
              <a:tabLst/>
              <a:defRPr/>
            </a:pPr>
            <a:r>
              <a:rPr lang="fr-FR" sz="900">
                <a:solidFill>
                  <a:srgbClr val="707070"/>
                </a:solidFill>
                <a:cs typeface="Calibri" panose="020F0502020204030204" pitchFamily="34" charset="0"/>
              </a:rPr>
              <a:t>Bases de données</a:t>
            </a:r>
          </a:p>
          <a:p>
            <a:pPr marR="0" lvl="0" algn="just" defTabSz="914400" rtl="0" eaLnBrk="1" fontAlgn="auto" latinLnBrk="0" hangingPunct="1">
              <a:lnSpc>
                <a:spcPct val="100000"/>
              </a:lnSpc>
              <a:spcBef>
                <a:spcPts val="0"/>
              </a:spcBef>
              <a:spcAft>
                <a:spcPts val="0"/>
              </a:spcAft>
              <a:buClrTx/>
              <a:buSzTx/>
              <a:tabLst/>
              <a:defRPr/>
            </a:pPr>
            <a:endParaRPr lang="fr-FR" sz="900">
              <a:solidFill>
                <a:srgbClr val="7F7F7F"/>
              </a:solidFill>
              <a:ea typeface="Roboto"/>
              <a:cs typeface="Roboto"/>
            </a:endParaRPr>
          </a:p>
          <a:p>
            <a:pPr marR="0" lvl="0" algn="just" defTabSz="914400" rtl="0" eaLnBrk="1" fontAlgn="auto" latinLnBrk="0" hangingPunct="1">
              <a:lnSpc>
                <a:spcPct val="100000"/>
              </a:lnSpc>
              <a:spcBef>
                <a:spcPts val="0"/>
              </a:spcBef>
              <a:spcAft>
                <a:spcPts val="0"/>
              </a:spcAft>
              <a:buClrTx/>
              <a:buSzTx/>
              <a:tabLst/>
              <a:defRPr/>
            </a:pPr>
            <a:r>
              <a:rPr lang="fr-FR" sz="900">
                <a:solidFill>
                  <a:srgbClr val="7F7F7F"/>
                </a:solidFill>
                <a:ea typeface="Roboto"/>
                <a:cs typeface="Roboto"/>
              </a:rPr>
              <a:t>En environnement </a:t>
            </a:r>
            <a:r>
              <a:rPr lang="fr-FR" sz="900" err="1">
                <a:solidFill>
                  <a:srgbClr val="7F7F7F"/>
                </a:solidFill>
                <a:ea typeface="Roboto"/>
                <a:cs typeface="Roboto"/>
              </a:rPr>
              <a:t>mlti</a:t>
            </a:r>
            <a:r>
              <a:rPr lang="fr-FR" sz="900">
                <a:solidFill>
                  <a:srgbClr val="7F7F7F"/>
                </a:solidFill>
                <a:ea typeface="Roboto"/>
                <a:cs typeface="Roboto"/>
              </a:rPr>
              <a:t>-technologies : .Net, Oracle, Java, </a:t>
            </a:r>
            <a:r>
              <a:rPr lang="fr-FR" sz="900" err="1">
                <a:solidFill>
                  <a:srgbClr val="7F7F7F"/>
                </a:solidFill>
                <a:ea typeface="Roboto"/>
                <a:cs typeface="Roboto"/>
              </a:rPr>
              <a:t>PowerBuilder</a:t>
            </a:r>
            <a:r>
              <a:rPr lang="fr-FR" sz="900">
                <a:solidFill>
                  <a:srgbClr val="7F7F7F"/>
                </a:solidFill>
                <a:ea typeface="Roboto"/>
                <a:cs typeface="Roboto"/>
              </a:rPr>
              <a:t>, </a:t>
            </a:r>
            <a:r>
              <a:rPr lang="fr-FR" sz="900" err="1">
                <a:solidFill>
                  <a:srgbClr val="7F7F7F"/>
                </a:solidFill>
                <a:ea typeface="Roboto"/>
                <a:cs typeface="Roboto"/>
              </a:rPr>
              <a:t>Uipath</a:t>
            </a:r>
            <a:endParaRPr lang="fr-FR" sz="900">
              <a:solidFill>
                <a:srgbClr val="7F7F7F"/>
              </a:solidFill>
              <a:ea typeface="Roboto"/>
              <a:cs typeface="Roboto"/>
            </a:endParaRPr>
          </a:p>
        </p:txBody>
      </p:sp>
      <p:sp>
        <p:nvSpPr>
          <p:cNvPr id="22" name="ZoneTexte 21">
            <a:extLst>
              <a:ext uri="{FF2B5EF4-FFF2-40B4-BE49-F238E27FC236}">
                <a16:creationId xmlns:a16="http://schemas.microsoft.com/office/drawing/2014/main" id="{3653EB36-BBDD-06DE-F55D-BDDD6F8BB2CD}"/>
              </a:ext>
            </a:extLst>
          </p:cNvPr>
          <p:cNvSpPr txBox="1"/>
          <p:nvPr/>
        </p:nvSpPr>
        <p:spPr>
          <a:xfrm>
            <a:off x="8475383" y="3933867"/>
            <a:ext cx="25662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900" b="1" i="0" u="none" strike="noStrike" kern="1200" cap="none" spc="0" normalizeH="0" baseline="0" noProof="0">
                <a:ln>
                  <a:noFill/>
                </a:ln>
                <a:solidFill>
                  <a:srgbClr val="E8470D"/>
                </a:solidFill>
                <a:effectLst/>
                <a:uLnTx/>
                <a:uFillTx/>
                <a:latin typeface="Arial" panose="020B0604020202020204" pitchFamily="34" charset="0"/>
                <a:ea typeface="+mn-lt"/>
                <a:cs typeface="Arial" panose="020B0604020202020204" pitchFamily="34" charset="0"/>
              </a:rPr>
              <a:t>APPLICATIONS DE GESTION DE LA POLITIQUE AGRICOLE COMMUNE </a:t>
            </a:r>
          </a:p>
        </p:txBody>
      </p:sp>
      <p:sp>
        <p:nvSpPr>
          <p:cNvPr id="24" name="ZoneTexte 23">
            <a:extLst>
              <a:ext uri="{FF2B5EF4-FFF2-40B4-BE49-F238E27FC236}">
                <a16:creationId xmlns:a16="http://schemas.microsoft.com/office/drawing/2014/main" id="{CBB81943-7DDB-8F79-68B5-73A639019656}"/>
              </a:ext>
            </a:extLst>
          </p:cNvPr>
          <p:cNvSpPr txBox="1"/>
          <p:nvPr/>
        </p:nvSpPr>
        <p:spPr>
          <a:xfrm>
            <a:off x="4555254" y="1546905"/>
            <a:ext cx="3452804" cy="2169825"/>
          </a:xfrm>
          <a:prstGeom prst="rect">
            <a:avLst/>
          </a:prstGeom>
          <a:noFill/>
        </p:spPr>
        <p:txBody>
          <a:bodyPr wrap="square">
            <a:spAutoFit/>
          </a:bodyPr>
          <a:lstStyle/>
          <a:p>
            <a:pPr marL="635" marR="0" lvl="0" algn="just" fontAlgn="auto">
              <a:lnSpc>
                <a:spcPct val="100000"/>
              </a:lnSpc>
              <a:spcBef>
                <a:spcPts val="0"/>
              </a:spcBef>
              <a:spcAft>
                <a:spcPts val="0"/>
              </a:spcAft>
              <a:buClr>
                <a:srgbClr val="000000"/>
              </a:buClr>
              <a:buSzTx/>
              <a:tabLst/>
              <a:defRPr/>
            </a:pPr>
            <a:r>
              <a:rPr lang="fr-FR" sz="900" err="1">
                <a:solidFill>
                  <a:srgbClr val="7F7F7F"/>
                </a:solidFill>
                <a:ea typeface="Roboto"/>
                <a:cs typeface="Roboto"/>
              </a:rPr>
              <a:t>Aubay</a:t>
            </a:r>
            <a:r>
              <a:rPr lang="fr-FR" sz="900">
                <a:solidFill>
                  <a:srgbClr val="7F7F7F"/>
                </a:solidFill>
                <a:ea typeface="Roboto"/>
                <a:cs typeface="Roboto"/>
              </a:rPr>
              <a:t> accompagne CA-CF depuis plus de 20 ans dans la transformation de son SI. Nous assurons le maintien en condition opérationnelle du Back Office de la marque SOFINCO : Produits de crédit (Revolving, Leasing, amortissable), finance, compte clients, tiers &amp; octroi.</a:t>
            </a:r>
          </a:p>
          <a:p>
            <a:pPr marL="635" marR="0" lvl="0" algn="just" fontAlgn="auto">
              <a:lnSpc>
                <a:spcPct val="100000"/>
              </a:lnSpc>
              <a:spcBef>
                <a:spcPts val="0"/>
              </a:spcBef>
              <a:spcAft>
                <a:spcPts val="0"/>
              </a:spcAft>
              <a:buClr>
                <a:srgbClr val="000000"/>
              </a:buClr>
              <a:buSzTx/>
              <a:tabLst/>
              <a:defRPr/>
            </a:pPr>
            <a:endParaRPr lang="fr-FR" sz="900">
              <a:solidFill>
                <a:srgbClr val="7F7F7F"/>
              </a:solidFill>
              <a:ea typeface="Roboto"/>
              <a:cs typeface="Roboto"/>
            </a:endParaRPr>
          </a:p>
          <a:p>
            <a:pPr marL="635" marR="0" lvl="0" algn="just" fontAlgn="auto">
              <a:lnSpc>
                <a:spcPct val="100000"/>
              </a:lnSpc>
              <a:spcBef>
                <a:spcPts val="0"/>
              </a:spcBef>
              <a:spcAft>
                <a:spcPts val="0"/>
              </a:spcAft>
              <a:buClr>
                <a:srgbClr val="000000"/>
              </a:buClr>
              <a:buSzTx/>
              <a:tabLst/>
              <a:defRPr/>
            </a:pPr>
            <a:r>
              <a:rPr lang="fr-FR" sz="900">
                <a:solidFill>
                  <a:srgbClr val="7F7F7F"/>
                </a:solidFill>
                <a:ea typeface="Roboto"/>
                <a:cs typeface="Roboto"/>
              </a:rPr>
              <a:t>​</a:t>
            </a:r>
            <a:r>
              <a:rPr lang="fr-FR" sz="900" b="1">
                <a:solidFill>
                  <a:srgbClr val="E8470D"/>
                </a:solidFill>
                <a:latin typeface="Arial" panose="020B0604020202020204" pitchFamily="34" charset="0"/>
                <a:cs typeface="Arial" panose="020B0604020202020204" pitchFamily="34" charset="0"/>
              </a:rPr>
              <a:t>Notre prestation</a:t>
            </a:r>
          </a:p>
          <a:p>
            <a:pPr marL="179705" marR="0" lvl="0" indent="-17907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fr-FR" sz="900">
                <a:solidFill>
                  <a:srgbClr val="7F7F7F"/>
                </a:solidFill>
                <a:ea typeface="Roboto"/>
                <a:cs typeface="Roboto"/>
              </a:rPr>
              <a:t>Expression de besoins </a:t>
            </a:r>
          </a:p>
          <a:p>
            <a:pPr marL="179705" marR="0" lvl="0" indent="-17907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fr-FR" sz="900">
                <a:solidFill>
                  <a:srgbClr val="7F7F7F"/>
                </a:solidFill>
                <a:ea typeface="Roboto"/>
                <a:cs typeface="Roboto"/>
              </a:rPr>
              <a:t>Conceptions fonctionnelles et techniques</a:t>
            </a:r>
          </a:p>
          <a:p>
            <a:pPr marL="179705" marR="0" lvl="0" indent="-17907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fr-FR" sz="900">
                <a:solidFill>
                  <a:srgbClr val="7F7F7F"/>
                </a:solidFill>
                <a:ea typeface="Roboto"/>
                <a:cs typeface="Roboto"/>
              </a:rPr>
              <a:t>Expertise technique</a:t>
            </a:r>
          </a:p>
          <a:p>
            <a:pPr marL="179705" marR="0" lvl="0" indent="-17907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fr-FR" sz="900">
                <a:solidFill>
                  <a:srgbClr val="7F7F7F"/>
                </a:solidFill>
                <a:ea typeface="Roboto"/>
                <a:cs typeface="Roboto"/>
              </a:rPr>
              <a:t>Développements, tests et recette applicative </a:t>
            </a:r>
          </a:p>
          <a:p>
            <a:pPr marL="179705" marR="0" lvl="0" indent="-17907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fr-FR" sz="900">
                <a:solidFill>
                  <a:srgbClr val="7F7F7F"/>
                </a:solidFill>
                <a:ea typeface="Roboto"/>
                <a:cs typeface="Roboto"/>
              </a:rPr>
              <a:t>Mise en production</a:t>
            </a:r>
          </a:p>
          <a:p>
            <a:pPr marL="635" marR="0" lvl="0" algn="just" defTabSz="914400" rtl="0" eaLnBrk="1" fontAlgn="auto" latinLnBrk="0" hangingPunct="1">
              <a:lnSpc>
                <a:spcPct val="100000"/>
              </a:lnSpc>
              <a:spcBef>
                <a:spcPts val="0"/>
              </a:spcBef>
              <a:spcAft>
                <a:spcPts val="0"/>
              </a:spcAft>
              <a:buClr>
                <a:srgbClr val="000000"/>
              </a:buClr>
              <a:buSzTx/>
              <a:tabLst/>
              <a:defRPr/>
            </a:pPr>
            <a:endParaRPr lang="fr-FR" sz="900">
              <a:solidFill>
                <a:srgbClr val="7F7F7F"/>
              </a:solidFill>
              <a:ea typeface="Roboto"/>
              <a:cs typeface="Roboto"/>
            </a:endParaRPr>
          </a:p>
          <a:p>
            <a:pPr marL="635" marR="0" lvl="0" algn="just" defTabSz="914400" rtl="0" eaLnBrk="1" fontAlgn="auto" latinLnBrk="0" hangingPunct="1">
              <a:lnSpc>
                <a:spcPct val="100000"/>
              </a:lnSpc>
              <a:spcBef>
                <a:spcPts val="0"/>
              </a:spcBef>
              <a:spcAft>
                <a:spcPts val="0"/>
              </a:spcAft>
              <a:buClr>
                <a:srgbClr val="000000"/>
              </a:buClr>
              <a:buSzTx/>
              <a:tabLst/>
              <a:defRPr/>
            </a:pPr>
            <a:r>
              <a:rPr lang="fr-FR" sz="900">
                <a:solidFill>
                  <a:srgbClr val="7F7F7F"/>
                </a:solidFill>
                <a:ea typeface="Roboto"/>
                <a:cs typeface="Roboto"/>
              </a:rPr>
              <a:t>En environnement multi-technologies : mainframe (85%) / java &amp; BI (15%) ; développement d’API</a:t>
            </a:r>
          </a:p>
        </p:txBody>
      </p:sp>
      <p:sp>
        <p:nvSpPr>
          <p:cNvPr id="25" name="ZoneTexte 24">
            <a:extLst>
              <a:ext uri="{FF2B5EF4-FFF2-40B4-BE49-F238E27FC236}">
                <a16:creationId xmlns:a16="http://schemas.microsoft.com/office/drawing/2014/main" id="{0AA7AFF7-B91B-A188-A478-27ADF8CDD455}"/>
              </a:ext>
            </a:extLst>
          </p:cNvPr>
          <p:cNvSpPr txBox="1"/>
          <p:nvPr/>
        </p:nvSpPr>
        <p:spPr>
          <a:xfrm>
            <a:off x="4543691" y="1260107"/>
            <a:ext cx="2376149"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900" b="1" i="0" u="none" strike="noStrike" kern="1200" cap="none" spc="0" normalizeH="0" baseline="0" noProof="0">
                <a:ln>
                  <a:noFill/>
                </a:ln>
                <a:solidFill>
                  <a:srgbClr val="E8470D"/>
                </a:solidFill>
                <a:effectLst/>
                <a:uLnTx/>
                <a:uFillTx/>
                <a:latin typeface="Arial" panose="020B0604020202020204" pitchFamily="34" charset="0"/>
                <a:ea typeface="+mn-lt"/>
                <a:cs typeface="Arial" panose="020B0604020202020204" pitchFamily="34" charset="0"/>
              </a:rPr>
              <a:t>GESTION DES PRODUITS SOFINCO</a:t>
            </a:r>
          </a:p>
        </p:txBody>
      </p:sp>
      <p:cxnSp>
        <p:nvCxnSpPr>
          <p:cNvPr id="27" name="Connecteur droit 26">
            <a:extLst>
              <a:ext uri="{FF2B5EF4-FFF2-40B4-BE49-F238E27FC236}">
                <a16:creationId xmlns:a16="http://schemas.microsoft.com/office/drawing/2014/main" id="{E18BDD9E-13B1-9A2C-754C-D575A4D5CF6E}"/>
              </a:ext>
            </a:extLst>
          </p:cNvPr>
          <p:cNvCxnSpPr/>
          <p:nvPr/>
        </p:nvCxnSpPr>
        <p:spPr>
          <a:xfrm>
            <a:off x="4529210" y="1190857"/>
            <a:ext cx="0" cy="369332"/>
          </a:xfrm>
          <a:prstGeom prst="line">
            <a:avLst/>
          </a:prstGeom>
          <a:ln w="28575" cap="rnd">
            <a:solidFill>
              <a:srgbClr val="E8470D"/>
            </a:solidFill>
            <a:round/>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DD66C3F9-D553-6B9D-1D7C-1FF441E01E09}"/>
              </a:ext>
            </a:extLst>
          </p:cNvPr>
          <p:cNvCxnSpPr/>
          <p:nvPr/>
        </p:nvCxnSpPr>
        <p:spPr>
          <a:xfrm>
            <a:off x="8425276" y="3920623"/>
            <a:ext cx="0" cy="369332"/>
          </a:xfrm>
          <a:prstGeom prst="line">
            <a:avLst/>
          </a:prstGeom>
          <a:ln w="28575" cap="rnd">
            <a:solidFill>
              <a:srgbClr val="E8470D"/>
            </a:solidFill>
            <a:round/>
          </a:ln>
        </p:spPr>
        <p:style>
          <a:lnRef idx="1">
            <a:schemeClr val="accent1"/>
          </a:lnRef>
          <a:fillRef idx="0">
            <a:schemeClr val="accent1"/>
          </a:fillRef>
          <a:effectRef idx="0">
            <a:schemeClr val="accent1"/>
          </a:effectRef>
          <a:fontRef idx="minor">
            <a:schemeClr val="tx1"/>
          </a:fontRef>
        </p:style>
      </p:cxnSp>
      <p:sp>
        <p:nvSpPr>
          <p:cNvPr id="26" name="Espace réservé du texte 1">
            <a:extLst>
              <a:ext uri="{FF2B5EF4-FFF2-40B4-BE49-F238E27FC236}">
                <a16:creationId xmlns:a16="http://schemas.microsoft.com/office/drawing/2014/main" id="{F700B9CA-A61C-1696-5685-E6A01A5A2ECA}"/>
              </a:ext>
            </a:extLst>
          </p:cNvPr>
          <p:cNvSpPr>
            <a:spLocks noGrp="1"/>
          </p:cNvSpPr>
          <p:nvPr>
            <p:ph type="body" sz="quarter" idx="10"/>
          </p:nvPr>
        </p:nvSpPr>
        <p:spPr>
          <a:xfrm>
            <a:off x="376774" y="444843"/>
            <a:ext cx="10104377" cy="179853"/>
          </a:xfrm>
        </p:spPr>
        <p:txBody>
          <a:bodyPr/>
          <a:lstStyle/>
          <a:p>
            <a:r>
              <a:rPr lang="fr-FR"/>
              <a:t>Notre expertise</a:t>
            </a:r>
          </a:p>
        </p:txBody>
      </p:sp>
      <p:sp>
        <p:nvSpPr>
          <p:cNvPr id="32" name="Espace réservé du texte 2">
            <a:extLst>
              <a:ext uri="{FF2B5EF4-FFF2-40B4-BE49-F238E27FC236}">
                <a16:creationId xmlns:a16="http://schemas.microsoft.com/office/drawing/2014/main" id="{7800D4F5-7AC6-D620-5D81-B1308315E363}"/>
              </a:ext>
            </a:extLst>
          </p:cNvPr>
          <p:cNvSpPr>
            <a:spLocks noGrp="1"/>
          </p:cNvSpPr>
          <p:nvPr>
            <p:ph type="body" sz="quarter" idx="11"/>
          </p:nvPr>
        </p:nvSpPr>
        <p:spPr>
          <a:xfrm>
            <a:off x="376774" y="203208"/>
            <a:ext cx="10104377" cy="179852"/>
          </a:xfrm>
        </p:spPr>
        <p:txBody>
          <a:bodyPr/>
          <a:lstStyle/>
          <a:p>
            <a:r>
              <a:rPr lang="fr-FR" b="1">
                <a:solidFill>
                  <a:schemeClr val="tx1">
                    <a:lumMod val="75000"/>
                    <a:lumOff val="25000"/>
                  </a:schemeClr>
                </a:solidFill>
              </a:rPr>
              <a:t>Notre offre</a:t>
            </a:r>
          </a:p>
        </p:txBody>
      </p:sp>
      <p:sp>
        <p:nvSpPr>
          <p:cNvPr id="6" name="ZoneTexte 5">
            <a:extLst>
              <a:ext uri="{FF2B5EF4-FFF2-40B4-BE49-F238E27FC236}">
                <a16:creationId xmlns:a16="http://schemas.microsoft.com/office/drawing/2014/main" id="{251E634F-13CD-0C81-FAEF-2F0E377350A7}"/>
              </a:ext>
            </a:extLst>
          </p:cNvPr>
          <p:cNvSpPr txBox="1"/>
          <p:nvPr/>
        </p:nvSpPr>
        <p:spPr>
          <a:xfrm>
            <a:off x="367556" y="1409983"/>
            <a:ext cx="3462367" cy="1323439"/>
          </a:xfrm>
          <a:prstGeom prst="rect">
            <a:avLst/>
          </a:prstGeom>
          <a:noFill/>
        </p:spPr>
        <p:txBody>
          <a:bodyPr wrap="square">
            <a:spAutoFit/>
          </a:bodyPr>
          <a:lstStyle/>
          <a:p>
            <a:pPr algn="just">
              <a:defRPr/>
            </a:pPr>
            <a:r>
              <a:rPr lang="fr-FR" sz="1000">
                <a:solidFill>
                  <a:srgbClr val="404040"/>
                </a:solidFill>
                <a:latin typeface="Arial" panose="020B0604020202020204"/>
              </a:rPr>
              <a:t>Nous construisons des solutions sur mesure pour la gestion, l'optimisation et la maintenance des applications du SI. Nous anticipons et garantissons le maintien en condition opérationnelle en permettant à nos clients de se concentrer sur leur cœur de métier tout en bénéficiant d'applications performantes.</a:t>
            </a:r>
          </a:p>
          <a:p>
            <a:pPr algn="just">
              <a:defRPr/>
            </a:pPr>
            <a:r>
              <a:rPr lang="fr-FR" sz="1000">
                <a:solidFill>
                  <a:srgbClr val="404040"/>
                </a:solidFill>
                <a:latin typeface="Arial" panose="020B0604020202020204"/>
              </a:rPr>
              <a:t>Nos engagements couvrent l’ensemble des configurations, du capacitaire au forfait, du cycle en V à l’Agile.</a:t>
            </a:r>
          </a:p>
        </p:txBody>
      </p:sp>
      <p:sp>
        <p:nvSpPr>
          <p:cNvPr id="15" name="ZoneTexte 14">
            <a:extLst>
              <a:ext uri="{FF2B5EF4-FFF2-40B4-BE49-F238E27FC236}">
                <a16:creationId xmlns:a16="http://schemas.microsoft.com/office/drawing/2014/main" id="{096C0CC0-2DFC-58C4-7D10-949CD3EAF382}"/>
              </a:ext>
            </a:extLst>
          </p:cNvPr>
          <p:cNvSpPr txBox="1"/>
          <p:nvPr/>
        </p:nvSpPr>
        <p:spPr>
          <a:xfrm>
            <a:off x="1294336" y="2714743"/>
            <a:ext cx="1429541" cy="246221"/>
          </a:xfrm>
          <a:prstGeom prst="rect">
            <a:avLst/>
          </a:prstGeom>
          <a:noFill/>
        </p:spPr>
        <p:txBody>
          <a:bodyPr wrap="square" rtlCol="0">
            <a:spAutoFit/>
          </a:bodyPr>
          <a:lstStyle/>
          <a:p>
            <a:pPr algn="ctr">
              <a:spcAft>
                <a:spcPts val="1200"/>
              </a:spcAft>
            </a:pPr>
            <a:r>
              <a:rPr lang="fr-FR" sz="1000" b="1">
                <a:solidFill>
                  <a:srgbClr val="404040"/>
                </a:solidFill>
                <a:latin typeface="Arial" panose="020B0604020202020204"/>
              </a:rPr>
              <a:t>Nos savoir-faire</a:t>
            </a:r>
          </a:p>
        </p:txBody>
      </p:sp>
      <p:sp>
        <p:nvSpPr>
          <p:cNvPr id="42" name="ZoneTexte 41">
            <a:extLst>
              <a:ext uri="{FF2B5EF4-FFF2-40B4-BE49-F238E27FC236}">
                <a16:creationId xmlns:a16="http://schemas.microsoft.com/office/drawing/2014/main" id="{E94C584A-6477-F195-95A3-3BE769B920F9}"/>
              </a:ext>
            </a:extLst>
          </p:cNvPr>
          <p:cNvSpPr txBox="1"/>
          <p:nvPr/>
        </p:nvSpPr>
        <p:spPr>
          <a:xfrm>
            <a:off x="8390196" y="1543533"/>
            <a:ext cx="3730684" cy="2031325"/>
          </a:xfrm>
          <a:prstGeom prst="rect">
            <a:avLst/>
          </a:prstGeom>
          <a:noFill/>
        </p:spPr>
        <p:txBody>
          <a:bodyPr wrap="square">
            <a:spAutoFit/>
          </a:bodyPr>
          <a:lstStyle/>
          <a:p>
            <a:r>
              <a:rPr lang="fr-FR" sz="900">
                <a:solidFill>
                  <a:srgbClr val="7F7F7F"/>
                </a:solidFill>
                <a:ea typeface="Roboto"/>
                <a:cs typeface="Roboto"/>
              </a:rPr>
              <a:t>Nous mutualisons les compétences au sein d’une équipe qui gère 13 applications Finance réparties sur 4 périmètres : la gestion des tiers, la gestion des conditions générales et arrêtés de comptes, la gestion des autorisations et risques de crédits, la gestion de la structure financière de BNP PARIBAS.</a:t>
            </a:r>
          </a:p>
          <a:p>
            <a:endParaRPr kumimoji="0" lang="fr-FR" sz="900" b="1" i="0" u="none" strike="noStrike" kern="1200" cap="none" spc="0" normalizeH="0" baseline="0" noProof="0">
              <a:ln>
                <a:noFill/>
              </a:ln>
              <a:solidFill>
                <a:srgbClr val="7F7F7F"/>
              </a:solidFill>
              <a:effectLst/>
              <a:uLnTx/>
              <a:uFillTx/>
              <a:latin typeface="Arial" panose="020B0604020202020204" pitchFamily="34" charset="0"/>
              <a:ea typeface="Roboto"/>
              <a:cs typeface="Roboto"/>
            </a:endParaRPr>
          </a:p>
          <a:p>
            <a:r>
              <a:rPr kumimoji="0" lang="fr-FR" sz="900" b="1" i="0" u="none" strike="noStrike" kern="1200" cap="none" spc="0" normalizeH="0" baseline="0" noProof="0">
                <a:ln>
                  <a:noFill/>
                </a:ln>
                <a:solidFill>
                  <a:srgbClr val="E8470D"/>
                </a:solidFill>
                <a:effectLst/>
                <a:uLnTx/>
                <a:uFillTx/>
                <a:latin typeface="Arial" panose="020B0604020202020204" pitchFamily="34" charset="0"/>
                <a:ea typeface="+mn-ea"/>
                <a:cs typeface="Arial" panose="020B0604020202020204" pitchFamily="34" charset="0"/>
              </a:rPr>
              <a:t>Notre prestation</a:t>
            </a:r>
          </a:p>
          <a:p>
            <a:pPr marL="179705" indent="-179070">
              <a:buClr>
                <a:srgbClr val="000000"/>
              </a:buClr>
              <a:buFont typeface="Arial" panose="020B0604020202020204" pitchFamily="34" charset="0"/>
              <a:buChar char="•"/>
              <a:defRPr/>
            </a:pPr>
            <a:r>
              <a:rPr lang="fr-FR" sz="900">
                <a:solidFill>
                  <a:srgbClr val="7F7F7F"/>
                </a:solidFill>
                <a:ea typeface="Roboto"/>
                <a:cs typeface="Roboto"/>
              </a:rPr>
              <a:t>Maintenance : gestion des incidents, assistance utilisateur, demande de travaux ponctuels, suivi de production (</a:t>
            </a:r>
            <a:r>
              <a:rPr lang="fr-FR" sz="900" err="1">
                <a:solidFill>
                  <a:srgbClr val="7F7F7F"/>
                </a:solidFill>
                <a:ea typeface="Roboto"/>
                <a:cs typeface="Roboto"/>
              </a:rPr>
              <a:t>morning</a:t>
            </a:r>
            <a:r>
              <a:rPr lang="fr-FR" sz="900">
                <a:solidFill>
                  <a:srgbClr val="7F7F7F"/>
                </a:solidFill>
                <a:ea typeface="Roboto"/>
                <a:cs typeface="Roboto"/>
              </a:rPr>
              <a:t> report).</a:t>
            </a:r>
          </a:p>
          <a:p>
            <a:pPr marL="179705" indent="-179070">
              <a:buClr>
                <a:srgbClr val="000000"/>
              </a:buClr>
              <a:buFont typeface="Arial" panose="020B0604020202020204" pitchFamily="34" charset="0"/>
              <a:buChar char="•"/>
              <a:defRPr/>
            </a:pPr>
            <a:r>
              <a:rPr lang="fr-FR" sz="900">
                <a:solidFill>
                  <a:srgbClr val="7F7F7F"/>
                </a:solidFill>
                <a:ea typeface="Roboto"/>
                <a:cs typeface="Roboto"/>
              </a:rPr>
              <a:t>Evolutions : Contact direct avec la MOA pour des réunions de pré-étude, suivi budgétaire par application et par type de demandes. </a:t>
            </a:r>
          </a:p>
          <a:p>
            <a:pPr marL="635">
              <a:buClr>
                <a:srgbClr val="000000"/>
              </a:buClr>
              <a:defRPr/>
            </a:pPr>
            <a:endParaRPr lang="fr-FR" sz="900">
              <a:solidFill>
                <a:srgbClr val="7F7F7F"/>
              </a:solidFill>
              <a:ea typeface="Roboto"/>
              <a:cs typeface="Roboto"/>
            </a:endParaRPr>
          </a:p>
          <a:p>
            <a:pPr marL="635">
              <a:buClr>
                <a:srgbClr val="000000"/>
              </a:buClr>
              <a:defRPr/>
            </a:pPr>
            <a:r>
              <a:rPr lang="fr-FR" sz="900">
                <a:solidFill>
                  <a:srgbClr val="7F7F7F"/>
                </a:solidFill>
                <a:ea typeface="Roboto"/>
                <a:cs typeface="Roboto"/>
              </a:rPr>
              <a:t>En environnement multi-technologies : Mainframe, BO, </a:t>
            </a:r>
            <a:r>
              <a:rPr lang="fr-FR" sz="900" err="1">
                <a:solidFill>
                  <a:srgbClr val="7F7F7F"/>
                </a:solidFill>
                <a:ea typeface="Roboto"/>
                <a:cs typeface="Roboto"/>
              </a:rPr>
              <a:t>Powerbuilder</a:t>
            </a:r>
            <a:r>
              <a:rPr lang="fr-FR" sz="900">
                <a:solidFill>
                  <a:srgbClr val="7F7F7F"/>
                </a:solidFill>
                <a:ea typeface="Roboto"/>
                <a:cs typeface="Roboto"/>
              </a:rPr>
              <a:t> </a:t>
            </a:r>
          </a:p>
        </p:txBody>
      </p:sp>
      <p:pic>
        <p:nvPicPr>
          <p:cNvPr id="7" name="Image 6">
            <a:extLst>
              <a:ext uri="{FF2B5EF4-FFF2-40B4-BE49-F238E27FC236}">
                <a16:creationId xmlns:a16="http://schemas.microsoft.com/office/drawing/2014/main" id="{6D5BC3F1-1526-2335-7AFD-14B3B509AFB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04881" y="1196062"/>
            <a:ext cx="1496172" cy="407827"/>
          </a:xfrm>
          <a:prstGeom prst="rect">
            <a:avLst/>
          </a:prstGeom>
        </p:spPr>
      </p:pic>
      <p:pic>
        <p:nvPicPr>
          <p:cNvPr id="11" name="Image 10">
            <a:extLst>
              <a:ext uri="{FF2B5EF4-FFF2-40B4-BE49-F238E27FC236}">
                <a16:creationId xmlns:a16="http://schemas.microsoft.com/office/drawing/2014/main" id="{23F7E47B-A5DA-CCB8-6725-23EFD87B70E9}"/>
              </a:ext>
            </a:extLst>
          </p:cNvPr>
          <p:cNvPicPr>
            <a:picLocks noChangeAspect="1"/>
          </p:cNvPicPr>
          <p:nvPr/>
        </p:nvPicPr>
        <p:blipFill>
          <a:blip r:embed="rId7"/>
          <a:stretch>
            <a:fillRect/>
          </a:stretch>
        </p:blipFill>
        <p:spPr>
          <a:xfrm>
            <a:off x="7389103" y="3935814"/>
            <a:ext cx="445740" cy="429231"/>
          </a:xfrm>
          <a:prstGeom prst="rect">
            <a:avLst/>
          </a:prstGeom>
        </p:spPr>
      </p:pic>
      <p:pic>
        <p:nvPicPr>
          <p:cNvPr id="12" name="Picture 1">
            <a:extLst>
              <a:ext uri="{FF2B5EF4-FFF2-40B4-BE49-F238E27FC236}">
                <a16:creationId xmlns:a16="http://schemas.microsoft.com/office/drawing/2014/main" id="{979FC506-B72F-730F-B894-4ED001C1D95F}"/>
              </a:ext>
            </a:extLst>
          </p:cNvPr>
          <p:cNvPicPr>
            <a:picLocks noChangeAspect="1" noChangeArrowheads="1"/>
          </p:cNvPicPr>
          <p:nvPr/>
        </p:nvPicPr>
        <p:blipFill>
          <a:blip r:embed="rId8" cstate="print"/>
          <a:srcRect/>
          <a:stretch>
            <a:fillRect/>
          </a:stretch>
        </p:blipFill>
        <p:spPr bwMode="auto">
          <a:xfrm>
            <a:off x="10908929" y="3849495"/>
            <a:ext cx="950391" cy="585928"/>
          </a:xfrm>
          <a:prstGeom prst="rect">
            <a:avLst/>
          </a:prstGeom>
          <a:noFill/>
          <a:ln w="9525">
            <a:noFill/>
            <a:miter lim="800000"/>
            <a:headEnd/>
            <a:tailEnd/>
          </a:ln>
        </p:spPr>
      </p:pic>
      <p:sp>
        <p:nvSpPr>
          <p:cNvPr id="23" name="ZoneTexte 22">
            <a:extLst>
              <a:ext uri="{FF2B5EF4-FFF2-40B4-BE49-F238E27FC236}">
                <a16:creationId xmlns:a16="http://schemas.microsoft.com/office/drawing/2014/main" id="{82E01439-013B-C529-FC3C-FF748ADFBCB4}"/>
              </a:ext>
            </a:extLst>
          </p:cNvPr>
          <p:cNvSpPr txBox="1"/>
          <p:nvPr/>
        </p:nvSpPr>
        <p:spPr>
          <a:xfrm>
            <a:off x="318451" y="2975058"/>
            <a:ext cx="3483293" cy="3631763"/>
          </a:xfrm>
          <a:prstGeom prst="rect">
            <a:avLst/>
          </a:prstGeom>
          <a:noFill/>
        </p:spPr>
        <p:txBody>
          <a:bodyPr wrap="square">
            <a:spAutoFit/>
          </a:bodyPr>
          <a:lstStyle/>
          <a:p>
            <a:pPr marL="171450" marR="0" lvl="0" indent="-171450" algn="just" fontAlgn="base">
              <a:lnSpc>
                <a:spcPct val="100000"/>
              </a:lnSpc>
              <a:spcBef>
                <a:spcPts val="0"/>
              </a:spcBef>
              <a:spcAft>
                <a:spcPts val="0"/>
              </a:spcAft>
              <a:buClrTx/>
              <a:buSzTx/>
              <a:buFont typeface="Arial" panose="020B0604020202020204" pitchFamily="34" charset="0"/>
              <a:buChar char="•"/>
              <a:tabLst/>
              <a:defRPr/>
            </a:pPr>
            <a:r>
              <a:rPr lang="fr-FR" sz="1000" b="1">
                <a:solidFill>
                  <a:srgbClr val="404040"/>
                </a:solidFill>
                <a:latin typeface="Arial" panose="020B0604020202020204"/>
              </a:rPr>
              <a:t>Maintenance Corrective et Évolutive  </a:t>
            </a:r>
            <a:r>
              <a:rPr lang="fr-FR" sz="1000">
                <a:solidFill>
                  <a:srgbClr val="404040"/>
                </a:solidFill>
                <a:latin typeface="Arial" panose="020B0604020202020204"/>
              </a:rPr>
              <a:t>: nous développons nos produits tout en sécurisant la disponibilité des applications. </a:t>
            </a:r>
          </a:p>
          <a:p>
            <a:pPr marL="171450" marR="0" lvl="0" indent="-171450" algn="just" fontAlgn="base">
              <a:lnSpc>
                <a:spcPct val="100000"/>
              </a:lnSpc>
              <a:spcBef>
                <a:spcPts val="0"/>
              </a:spcBef>
              <a:spcAft>
                <a:spcPts val="0"/>
              </a:spcAft>
              <a:buClrTx/>
              <a:buSzTx/>
              <a:buFont typeface="Arial" panose="020B0604020202020204" pitchFamily="34" charset="0"/>
              <a:buChar char="•"/>
              <a:tabLst/>
              <a:defRPr/>
            </a:pPr>
            <a:r>
              <a:rPr lang="fr-FR" sz="1000" b="1">
                <a:solidFill>
                  <a:srgbClr val="404040"/>
                </a:solidFill>
                <a:latin typeface="Arial" panose="020B0604020202020204"/>
              </a:rPr>
              <a:t>Support Technique et Assistance </a:t>
            </a:r>
            <a:r>
              <a:rPr lang="fr-FR" sz="1000">
                <a:solidFill>
                  <a:srgbClr val="404040"/>
                </a:solidFill>
                <a:latin typeface="Arial" panose="020B0604020202020204"/>
              </a:rPr>
              <a:t>: nous proposons un support technique dédié et une assistance continue aux utilisateurs : la gestion des incidents et des anomalies et le maintien d’une base de connaissances.</a:t>
            </a:r>
          </a:p>
          <a:p>
            <a:pPr marL="171450" marR="0" lvl="0" indent="-171450" algn="just" fontAlgn="base">
              <a:lnSpc>
                <a:spcPct val="100000"/>
              </a:lnSpc>
              <a:spcBef>
                <a:spcPts val="0"/>
              </a:spcBef>
              <a:spcAft>
                <a:spcPts val="0"/>
              </a:spcAft>
              <a:buClrTx/>
              <a:buSzTx/>
              <a:buFont typeface="Arial" panose="020B0604020202020204" pitchFamily="34" charset="0"/>
              <a:buChar char="•"/>
              <a:tabLst/>
              <a:defRPr/>
            </a:pPr>
            <a:r>
              <a:rPr lang="fr-FR" sz="1000" b="1">
                <a:solidFill>
                  <a:srgbClr val="404040"/>
                </a:solidFill>
                <a:latin typeface="Arial" panose="020B0604020202020204"/>
              </a:rPr>
              <a:t>Conception et Développement Technique </a:t>
            </a:r>
            <a:r>
              <a:rPr lang="fr-FR" sz="1000">
                <a:solidFill>
                  <a:srgbClr val="404040"/>
                </a:solidFill>
                <a:latin typeface="Arial" panose="020B0604020202020204"/>
              </a:rPr>
              <a:t>: nos consultants maitrisent la conception fonctionnelle et technique des applications, ainsi que le développement. Cela permet de créer des solutions sur mesure.</a:t>
            </a:r>
          </a:p>
          <a:p>
            <a:pPr marL="171450" marR="0" lvl="0" indent="-171450" algn="just" fontAlgn="base">
              <a:lnSpc>
                <a:spcPct val="100000"/>
              </a:lnSpc>
              <a:spcBef>
                <a:spcPts val="0"/>
              </a:spcBef>
              <a:spcAft>
                <a:spcPts val="0"/>
              </a:spcAft>
              <a:buClrTx/>
              <a:buSzTx/>
              <a:buFont typeface="Arial" panose="020B0604020202020204" pitchFamily="34" charset="0"/>
              <a:buChar char="•"/>
              <a:tabLst/>
              <a:defRPr/>
            </a:pPr>
            <a:r>
              <a:rPr lang="fr-FR" sz="1000" b="1">
                <a:solidFill>
                  <a:srgbClr val="404040"/>
                </a:solidFill>
                <a:latin typeface="Arial" panose="020B0604020202020204"/>
              </a:rPr>
              <a:t>Tests d'Intégration et Mise en Production </a:t>
            </a:r>
            <a:r>
              <a:rPr lang="fr-FR" sz="1000">
                <a:solidFill>
                  <a:srgbClr val="404040"/>
                </a:solidFill>
                <a:latin typeface="Arial" panose="020B0604020202020204"/>
              </a:rPr>
              <a:t>: nos testeurs et intégrateurs assurent le bon fonctionnement des applications en production, en impliquant les utilisateurs dès le début du cycle pour optimiser les tests et garantir l'adéquation entre les besoins et les livrables.</a:t>
            </a:r>
          </a:p>
          <a:p>
            <a:pPr marL="171450" marR="0" lvl="0" indent="-171450" algn="just" fontAlgn="base">
              <a:lnSpc>
                <a:spcPct val="100000"/>
              </a:lnSpc>
              <a:spcBef>
                <a:spcPts val="0"/>
              </a:spcBef>
              <a:spcAft>
                <a:spcPts val="0"/>
              </a:spcAft>
              <a:buClrTx/>
              <a:buSzTx/>
              <a:buFont typeface="Arial" panose="020B0604020202020204" pitchFamily="34" charset="0"/>
              <a:buChar char="•"/>
              <a:tabLst/>
              <a:defRPr/>
            </a:pPr>
            <a:r>
              <a:rPr lang="fr-FR" sz="1000" b="1">
                <a:solidFill>
                  <a:srgbClr val="404040"/>
                </a:solidFill>
                <a:latin typeface="Arial" panose="020B0604020202020204"/>
              </a:rPr>
              <a:t>Amélioration continue </a:t>
            </a:r>
            <a:r>
              <a:rPr lang="fr-FR" sz="1000">
                <a:solidFill>
                  <a:srgbClr val="404040"/>
                </a:solidFill>
                <a:latin typeface="Arial" panose="020B0604020202020204"/>
              </a:rPr>
              <a:t>: nous assurons le développement durable du SI grâce à un système de mesure de performance adapté, une approche itérative des améliorations, une veille technologique, l'automatisation des tests et des déploiements, et la montée en compétences de nos équipes.</a:t>
            </a:r>
          </a:p>
        </p:txBody>
      </p:sp>
    </p:spTree>
    <p:extLst>
      <p:ext uri="{BB962C8B-B14F-4D97-AF65-F5344CB8AC3E}">
        <p14:creationId xmlns:p14="http://schemas.microsoft.com/office/powerpoint/2010/main" val="15681792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1DF7F5-97BF-DA4B-96BC-F7DF3C36616B}"/>
              </a:ext>
            </a:extLst>
          </p:cNvPr>
          <p:cNvSpPr/>
          <p:nvPr/>
        </p:nvSpPr>
        <p:spPr>
          <a:xfrm>
            <a:off x="695983" y="3562877"/>
            <a:ext cx="3424402" cy="331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a:ln>
                  <a:noFill/>
                </a:ln>
                <a:solidFill>
                  <a:srgbClr val="F5A243"/>
                </a:solidFill>
                <a:effectLst/>
                <a:uLnTx/>
                <a:uFillTx/>
                <a:latin typeface="Arial" panose="020B0604020202020204" pitchFamily="34" charset="0"/>
                <a:ea typeface="+mn-ea"/>
                <a:cs typeface="Arial" panose="020B0604020202020204" pitchFamily="34" charset="0"/>
              </a:rPr>
              <a:t>Points clés</a:t>
            </a:r>
          </a:p>
        </p:txBody>
      </p:sp>
      <p:sp>
        <p:nvSpPr>
          <p:cNvPr id="12" name="ZoneTexte 11">
            <a:extLst>
              <a:ext uri="{FF2B5EF4-FFF2-40B4-BE49-F238E27FC236}">
                <a16:creationId xmlns:a16="http://schemas.microsoft.com/office/drawing/2014/main" id="{C17E74F8-0984-7346-B5F4-4ED2FB1047E6}"/>
              </a:ext>
            </a:extLst>
          </p:cNvPr>
          <p:cNvSpPr txBox="1"/>
          <p:nvPr/>
        </p:nvSpPr>
        <p:spPr>
          <a:xfrm>
            <a:off x="705147" y="4178908"/>
            <a:ext cx="2863893" cy="1246495"/>
          </a:xfrm>
          <a:prstGeom prst="rect">
            <a:avLst/>
          </a:prstGeom>
          <a:noFill/>
        </p:spPr>
        <p:txBody>
          <a:bodyPr wrap="square" lIns="54000" tIns="45720" rIns="54000" bIns="45720" rtlCol="0" anchor="t">
            <a:spAutoFit/>
          </a:bodyPr>
          <a:lstStyle/>
          <a:p>
            <a:pPr marL="171450" marR="0" lvl="0" indent="-171450" algn="just"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fr-FR" sz="1100" b="0" i="0" u="none" strike="noStrike" kern="1200" cap="none" spc="0" normalizeH="0" baseline="0" noProof="0">
                <a:ln>
                  <a:noFill/>
                </a:ln>
                <a:solidFill>
                  <a:srgbClr val="808080"/>
                </a:solidFill>
                <a:effectLst/>
                <a:uLnTx/>
                <a:uFillTx/>
                <a:latin typeface="Arial" panose="020B0604020202020204" pitchFamily="34" charset="0"/>
                <a:ea typeface="+mn-ea"/>
                <a:cs typeface="Arial" panose="020B0604020202020204" pitchFamily="34" charset="0"/>
              </a:rPr>
              <a:t>TEXTE</a:t>
            </a:r>
          </a:p>
          <a:p>
            <a:pPr marL="171450" marR="0" lvl="0" indent="-171450" algn="just"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fr-FR" sz="1100" b="0" i="0" u="none" strike="noStrike" kern="1200" cap="none" spc="0" normalizeH="0" baseline="0" noProof="0">
                <a:ln>
                  <a:noFill/>
                </a:ln>
                <a:solidFill>
                  <a:srgbClr val="808080"/>
                </a:solidFill>
                <a:effectLst/>
                <a:uLnTx/>
                <a:uFillTx/>
                <a:latin typeface="Arial" panose="020B0604020202020204" pitchFamily="34" charset="0"/>
                <a:ea typeface="+mn-ea"/>
                <a:cs typeface="Arial" panose="020B0604020202020204" pitchFamily="34" charset="0"/>
              </a:rPr>
              <a:t>TEXTE </a:t>
            </a:r>
          </a:p>
          <a:p>
            <a:pPr marL="171450" marR="0" lvl="0" indent="-171450" algn="just"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fr-FR" sz="1100" b="0" i="0" u="none" strike="noStrike" kern="1200" cap="none" spc="0" normalizeH="0" baseline="0" noProof="0">
                <a:ln>
                  <a:noFill/>
                </a:ln>
                <a:solidFill>
                  <a:srgbClr val="808080"/>
                </a:solidFill>
                <a:effectLst/>
                <a:uLnTx/>
                <a:uFillTx/>
                <a:latin typeface="Arial" panose="020B0604020202020204" pitchFamily="34" charset="0"/>
                <a:ea typeface="+mn-ea"/>
                <a:cs typeface="Arial" panose="020B0604020202020204" pitchFamily="34" charset="0"/>
              </a:rPr>
              <a:t>TEXTE </a:t>
            </a:r>
          </a:p>
          <a:p>
            <a:pPr marL="171450" marR="0" lvl="0" indent="-171450" algn="just"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fr-FR" sz="1100" b="0" i="0" u="none" strike="noStrike" kern="1200" cap="none" spc="0" normalizeH="0" baseline="0" noProof="0">
                <a:ln>
                  <a:noFill/>
                </a:ln>
                <a:solidFill>
                  <a:srgbClr val="808080"/>
                </a:solidFill>
                <a:effectLst/>
                <a:uLnTx/>
                <a:uFillTx/>
                <a:latin typeface="Arial" panose="020B0604020202020204" pitchFamily="34" charset="0"/>
                <a:ea typeface="+mn-ea"/>
                <a:cs typeface="Arial" panose="020B0604020202020204" pitchFamily="34" charset="0"/>
              </a:rPr>
              <a:t>TEXTE </a:t>
            </a:r>
          </a:p>
          <a:p>
            <a:pPr marL="171450" marR="0" lvl="0" indent="-171450" algn="just"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fr-FR" sz="1100" b="0" i="0" u="none" strike="noStrike" kern="1200" cap="none" spc="0" normalizeH="0" baseline="0" noProof="0">
                <a:ln>
                  <a:noFill/>
                </a:ln>
                <a:solidFill>
                  <a:srgbClr val="808080"/>
                </a:solidFill>
                <a:effectLst/>
                <a:uLnTx/>
                <a:uFillTx/>
                <a:latin typeface="Arial" panose="020B0604020202020204" pitchFamily="34" charset="0"/>
                <a:ea typeface="+mn-ea"/>
                <a:cs typeface="Arial" panose="020B0604020202020204" pitchFamily="34" charset="0"/>
              </a:rPr>
              <a:t>TEXTE </a:t>
            </a:r>
            <a:endParaRPr kumimoji="0" lang="fr-FR" sz="1100" b="0" i="0" u="none" strike="noStrike" kern="120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endParaRPr>
          </a:p>
        </p:txBody>
      </p:sp>
      <p:sp>
        <p:nvSpPr>
          <p:cNvPr id="6" name="Espace réservé du texte 10">
            <a:extLst>
              <a:ext uri="{FF2B5EF4-FFF2-40B4-BE49-F238E27FC236}">
                <a16:creationId xmlns:a16="http://schemas.microsoft.com/office/drawing/2014/main" id="{1F7FBDAE-D6B3-3FDB-F513-93832C0260A8}"/>
              </a:ext>
            </a:extLst>
          </p:cNvPr>
          <p:cNvSpPr txBox="1">
            <a:spLocks/>
          </p:cNvSpPr>
          <p:nvPr/>
        </p:nvSpPr>
        <p:spPr bwMode="auto">
          <a:xfrm>
            <a:off x="705147" y="2480471"/>
            <a:ext cx="2060221" cy="492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400" rtl="0" eaLnBrk="1" fontAlgn="auto" latinLnBrk="0" hangingPunct="1">
              <a:lnSpc>
                <a:spcPct val="150000"/>
              </a:lnSpc>
              <a:spcBef>
                <a:spcPct val="0"/>
              </a:spcBef>
              <a:spcAft>
                <a:spcPts val="0"/>
              </a:spcAft>
              <a:buClrTx/>
              <a:buSzTx/>
              <a:buFont typeface="Arial" panose="020B0604020202020204" pitchFamily="34" charset="0"/>
              <a:buNone/>
              <a:tabLst/>
              <a:defRPr/>
            </a:pPr>
            <a:r>
              <a:rPr kumimoji="0" lang="fr-FR" sz="1200" b="1" i="0" u="none" strike="noStrike" kern="1200" cap="none" spc="0" normalizeH="0" baseline="0" noProof="0">
                <a:ln>
                  <a:noFill/>
                </a:ln>
                <a:solidFill>
                  <a:srgbClr val="E8470D"/>
                </a:solidFill>
                <a:effectLst/>
                <a:uLnTx/>
                <a:uFillTx/>
                <a:latin typeface="Arial" panose="020B0604020202020204" pitchFamily="34" charset="0"/>
                <a:ea typeface="+mn-ea"/>
                <a:cs typeface="Arial" panose="020B0604020202020204" pitchFamily="34" charset="0"/>
              </a:rPr>
              <a:t>PROJET XXX</a:t>
            </a:r>
            <a:endParaRPr kumimoji="0" lang="fr-FR" sz="1200" b="0" i="0" u="none" strike="noStrike" kern="1200" cap="none" spc="0" normalizeH="0" baseline="0" noProof="0">
              <a:ln>
                <a:noFill/>
              </a:ln>
              <a:solidFill>
                <a:srgbClr val="F1F2F1"/>
              </a:solidFill>
              <a:effectLst/>
              <a:uLnTx/>
              <a:uFillTx/>
              <a:latin typeface="Arial" panose="020B0604020202020204" pitchFamily="34" charset="0"/>
              <a:ea typeface="+mn-ea"/>
              <a:cs typeface="Arial" panose="020B0604020202020204" pitchFamily="34" charset="0"/>
            </a:endParaRPr>
          </a:p>
        </p:txBody>
      </p:sp>
      <p:sp>
        <p:nvSpPr>
          <p:cNvPr id="4" name="Espace réservé du texte 3">
            <a:extLst>
              <a:ext uri="{FF2B5EF4-FFF2-40B4-BE49-F238E27FC236}">
                <a16:creationId xmlns:a16="http://schemas.microsoft.com/office/drawing/2014/main" id="{EA0F674F-D49E-5371-72B4-C4996039ED5B}"/>
              </a:ext>
            </a:extLst>
          </p:cNvPr>
          <p:cNvSpPr>
            <a:spLocks noGrp="1"/>
          </p:cNvSpPr>
          <p:nvPr>
            <p:ph type="body" sz="quarter" idx="11"/>
          </p:nvPr>
        </p:nvSpPr>
        <p:spPr/>
        <p:txBody>
          <a:bodyPr/>
          <a:lstStyle/>
          <a:p>
            <a:r>
              <a:rPr lang="fr-FR">
                <a:solidFill>
                  <a:schemeClr val="tx1">
                    <a:lumMod val="75000"/>
                    <a:lumOff val="25000"/>
                  </a:schemeClr>
                </a:solidFill>
              </a:rPr>
              <a:t>NOS REFERENCES </a:t>
            </a:r>
          </a:p>
        </p:txBody>
      </p:sp>
      <p:cxnSp>
        <p:nvCxnSpPr>
          <p:cNvPr id="13" name="Connecteur droit 12">
            <a:extLst>
              <a:ext uri="{FF2B5EF4-FFF2-40B4-BE49-F238E27FC236}">
                <a16:creationId xmlns:a16="http://schemas.microsoft.com/office/drawing/2014/main" id="{D0156931-62B9-19B2-CE59-EC8C343ECDFA}"/>
              </a:ext>
            </a:extLst>
          </p:cNvPr>
          <p:cNvCxnSpPr/>
          <p:nvPr/>
        </p:nvCxnSpPr>
        <p:spPr>
          <a:xfrm>
            <a:off x="4385491" y="1313231"/>
            <a:ext cx="0" cy="5059680"/>
          </a:xfrm>
          <a:prstGeom prst="line">
            <a:avLst/>
          </a:prstGeom>
        </p:spPr>
        <p:style>
          <a:lnRef idx="1">
            <a:schemeClr val="accent1"/>
          </a:lnRef>
          <a:fillRef idx="0">
            <a:schemeClr val="accent1"/>
          </a:fillRef>
          <a:effectRef idx="0">
            <a:schemeClr val="accent1"/>
          </a:effectRef>
          <a:fontRef idx="minor">
            <a:schemeClr val="tx1"/>
          </a:fontRef>
        </p:style>
      </p:cxnSp>
      <p:sp>
        <p:nvSpPr>
          <p:cNvPr id="3" name="Espace réservé du texte 5">
            <a:extLst>
              <a:ext uri="{FF2B5EF4-FFF2-40B4-BE49-F238E27FC236}">
                <a16:creationId xmlns:a16="http://schemas.microsoft.com/office/drawing/2014/main" id="{B68E3B5A-6EEC-27E3-8777-04B6193B6816}"/>
              </a:ext>
            </a:extLst>
          </p:cNvPr>
          <p:cNvSpPr txBox="1">
            <a:spLocks/>
          </p:cNvSpPr>
          <p:nvPr/>
        </p:nvSpPr>
        <p:spPr bwMode="auto">
          <a:xfrm>
            <a:off x="4535697" y="1549918"/>
            <a:ext cx="6951156" cy="315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1450" indent="-1714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indent="0" algn="just" fontAlgn="ctr" hangingPunct="0">
              <a:lnSpc>
                <a:spcPct val="100000"/>
              </a:lnSpc>
              <a:spcBef>
                <a:spcPts val="400"/>
              </a:spcBef>
              <a:buFont typeface="Arial" panose="020B0604020202020204" pitchFamily="34" charset="0"/>
              <a:buNone/>
              <a:defRPr/>
            </a:pPr>
            <a:r>
              <a:rPr lang="fr-FR" sz="1000" b="1" cap="all">
                <a:solidFill>
                  <a:srgbClr val="E8470D"/>
                </a:solidFill>
                <a:latin typeface="Arial" panose="020B0604020202020204" pitchFamily="34" charset="0"/>
                <a:cs typeface="Arial" panose="020B0604020202020204" pitchFamily="34" charset="0"/>
              </a:rPr>
              <a:t>Contexte et enjeux</a:t>
            </a:r>
            <a:endParaRPr lang="fr-FR" altLang="fr-FR" sz="1000" b="1" cap="all">
              <a:solidFill>
                <a:srgbClr val="E8470D"/>
              </a:solidFill>
              <a:latin typeface="Arial" panose="020B0604020202020204" pitchFamily="34" charset="0"/>
              <a:cs typeface="Arial" panose="020B0604020202020204" pitchFamily="34" charset="0"/>
            </a:endParaRPr>
          </a:p>
          <a:p>
            <a:pPr fontAlgn="ctr" hangingPunct="0">
              <a:lnSpc>
                <a:spcPct val="100000"/>
              </a:lnSpc>
              <a:spcBef>
                <a:spcPts val="400"/>
              </a:spcBef>
              <a:buFont typeface="Courier New" panose="02070309020205020404" pitchFamily="49" charset="0"/>
              <a:buChar char="o"/>
              <a:defRPr/>
            </a:pPr>
            <a:r>
              <a:rPr lang="fr-FR" sz="1000" i="1">
                <a:solidFill>
                  <a:srgbClr val="404040">
                    <a:lumMod val="75000"/>
                    <a:lumOff val="25000"/>
                  </a:srgbClr>
                </a:solidFill>
                <a:latin typeface="Arial" panose="020B0604020202020204" pitchFamily="34" charset="0"/>
                <a:cs typeface="Arial" panose="020B0604020202020204" pitchFamily="34" charset="0"/>
              </a:rPr>
              <a:t>TEXTE </a:t>
            </a:r>
          </a:p>
          <a:p>
            <a:pPr fontAlgn="ctr" hangingPunct="0">
              <a:lnSpc>
                <a:spcPct val="100000"/>
              </a:lnSpc>
              <a:spcBef>
                <a:spcPts val="400"/>
              </a:spcBef>
              <a:buFont typeface="Courier New" panose="02070309020205020404" pitchFamily="49" charset="0"/>
              <a:buChar char="o"/>
              <a:defRPr/>
            </a:pPr>
            <a:endParaRPr lang="fr-FR" altLang="fr-FR" sz="1000">
              <a:solidFill>
                <a:srgbClr val="404040">
                  <a:lumMod val="75000"/>
                  <a:lumOff val="25000"/>
                </a:srgbClr>
              </a:solidFill>
              <a:latin typeface="Arial" panose="020B0604020202020204" pitchFamily="34" charset="0"/>
              <a:cs typeface="Arial" panose="020B0604020202020204" pitchFamily="34" charset="0"/>
            </a:endParaRPr>
          </a:p>
          <a:p>
            <a:pPr marL="0" indent="0" algn="just" fontAlgn="ctr" hangingPunct="0">
              <a:lnSpc>
                <a:spcPct val="100000"/>
              </a:lnSpc>
              <a:spcBef>
                <a:spcPts val="400"/>
              </a:spcBef>
              <a:buFont typeface="Arial" panose="020B0604020202020204" pitchFamily="34" charset="0"/>
              <a:buNone/>
              <a:defRPr/>
            </a:pPr>
            <a:r>
              <a:rPr lang="fr-FR" sz="1000" b="1" cap="all">
                <a:solidFill>
                  <a:srgbClr val="E8470D"/>
                </a:solidFill>
                <a:latin typeface="Arial" panose="020B0604020202020204" pitchFamily="34" charset="0"/>
                <a:cs typeface="Arial" panose="020B0604020202020204" pitchFamily="34" charset="0"/>
              </a:rPr>
              <a:t>Notre prestation</a:t>
            </a:r>
            <a:endParaRPr lang="fr-FR" altLang="fr-FR" sz="1000" b="1" cap="all">
              <a:solidFill>
                <a:srgbClr val="E8470D"/>
              </a:solidFill>
              <a:latin typeface="Arial" panose="020B0604020202020204" pitchFamily="34" charset="0"/>
              <a:cs typeface="Arial" panose="020B0604020202020204" pitchFamily="34" charset="0"/>
            </a:endParaRPr>
          </a:p>
          <a:p>
            <a:pPr algn="just" fontAlgn="ctr" hangingPunct="0">
              <a:lnSpc>
                <a:spcPct val="100000"/>
              </a:lnSpc>
              <a:buFont typeface="Courier New" panose="02070309020205020404" pitchFamily="49" charset="0"/>
              <a:buChar char="o"/>
              <a:defRPr/>
            </a:pPr>
            <a:r>
              <a:rPr lang="fr-FR" sz="1000">
                <a:solidFill>
                  <a:srgbClr val="404040">
                    <a:lumMod val="75000"/>
                    <a:lumOff val="25000"/>
                  </a:srgbClr>
                </a:solidFill>
                <a:latin typeface="Arial" panose="020B0604020202020204" pitchFamily="34" charset="0"/>
                <a:cs typeface="Arial" panose="020B0604020202020204" pitchFamily="34" charset="0"/>
              </a:rPr>
              <a:t>TEXTE </a:t>
            </a:r>
          </a:p>
          <a:p>
            <a:pPr algn="just" fontAlgn="ctr" hangingPunct="0">
              <a:lnSpc>
                <a:spcPct val="100000"/>
              </a:lnSpc>
              <a:spcBef>
                <a:spcPts val="400"/>
              </a:spcBef>
              <a:buFont typeface="Courier New" panose="02070309020205020404" pitchFamily="49" charset="0"/>
              <a:buChar char="o"/>
              <a:defRPr/>
            </a:pPr>
            <a:endParaRPr lang="fr-FR" altLang="fr-FR" sz="1000">
              <a:solidFill>
                <a:srgbClr val="404040">
                  <a:lumMod val="75000"/>
                  <a:lumOff val="25000"/>
                </a:srgbClr>
              </a:solidFill>
              <a:latin typeface="Arial" panose="020B0604020202020204" pitchFamily="34" charset="0"/>
              <a:cs typeface="Arial" panose="020B0604020202020204" pitchFamily="34" charset="0"/>
            </a:endParaRPr>
          </a:p>
          <a:p>
            <a:pPr marL="0" indent="0" algn="just" fontAlgn="ctr" hangingPunct="0">
              <a:lnSpc>
                <a:spcPct val="100000"/>
              </a:lnSpc>
              <a:spcBef>
                <a:spcPts val="400"/>
              </a:spcBef>
              <a:buFont typeface="Arial" panose="020B0604020202020204" pitchFamily="34" charset="0"/>
              <a:buNone/>
              <a:defRPr/>
            </a:pPr>
            <a:r>
              <a:rPr lang="fr-FR" sz="1000" b="1" cap="all">
                <a:solidFill>
                  <a:srgbClr val="E8470D"/>
                </a:solidFill>
                <a:latin typeface="Arial" panose="020B0604020202020204" pitchFamily="34" charset="0"/>
                <a:cs typeface="Arial" panose="020B0604020202020204" pitchFamily="34" charset="0"/>
              </a:rPr>
              <a:t>Organisation du projet</a:t>
            </a:r>
            <a:endParaRPr lang="fr-FR" altLang="fr-FR" sz="1000" b="1" cap="all">
              <a:solidFill>
                <a:srgbClr val="E8470D"/>
              </a:solidFill>
              <a:latin typeface="Arial" panose="020B0604020202020204" pitchFamily="34" charset="0"/>
              <a:cs typeface="Arial" panose="020B0604020202020204" pitchFamily="34" charset="0"/>
            </a:endParaRPr>
          </a:p>
          <a:p>
            <a:pPr algn="just" hangingPunct="0">
              <a:lnSpc>
                <a:spcPct val="100000"/>
              </a:lnSpc>
              <a:spcBef>
                <a:spcPts val="400"/>
              </a:spcBef>
              <a:buFont typeface="Courier New" panose="02070309020205020404" pitchFamily="49" charset="0"/>
              <a:buChar char="o"/>
              <a:defRPr/>
            </a:pPr>
            <a:r>
              <a:rPr lang="fr-FR" altLang="fr-FR" sz="1000">
                <a:solidFill>
                  <a:srgbClr val="404040">
                    <a:lumMod val="75000"/>
                    <a:lumOff val="25000"/>
                  </a:srgbClr>
                </a:solidFill>
                <a:latin typeface="Arial" panose="020B0604020202020204" pitchFamily="34" charset="0"/>
                <a:cs typeface="Arial" panose="020B0604020202020204" pitchFamily="34" charset="0"/>
              </a:rPr>
              <a:t>TEXTE </a:t>
            </a:r>
          </a:p>
          <a:p>
            <a:pPr algn="just" fontAlgn="ctr" hangingPunct="0">
              <a:lnSpc>
                <a:spcPct val="100000"/>
              </a:lnSpc>
              <a:spcBef>
                <a:spcPts val="400"/>
              </a:spcBef>
              <a:buFont typeface="Courier New" panose="02070309020205020404" pitchFamily="49" charset="0"/>
              <a:buChar char="o"/>
              <a:defRPr/>
            </a:pPr>
            <a:endParaRPr lang="fr-FR" altLang="fr-FR" sz="1000">
              <a:solidFill>
                <a:srgbClr val="404040">
                  <a:lumMod val="75000"/>
                  <a:lumOff val="25000"/>
                </a:srgbClr>
              </a:solidFill>
              <a:latin typeface="Arial" panose="020B0604020202020204" pitchFamily="34" charset="0"/>
              <a:cs typeface="Arial" panose="020B0604020202020204" pitchFamily="34" charset="0"/>
            </a:endParaRPr>
          </a:p>
          <a:p>
            <a:pPr marL="0" indent="0" algn="just" fontAlgn="ctr" hangingPunct="0">
              <a:lnSpc>
                <a:spcPct val="100000"/>
              </a:lnSpc>
              <a:spcBef>
                <a:spcPts val="400"/>
              </a:spcBef>
              <a:buFont typeface="Arial" panose="020B0604020202020204" pitchFamily="34" charset="0"/>
              <a:buNone/>
              <a:defRPr/>
            </a:pPr>
            <a:r>
              <a:rPr lang="fr-FR" sz="1000" b="1" cap="all">
                <a:solidFill>
                  <a:srgbClr val="E8470D"/>
                </a:solidFill>
                <a:latin typeface="Arial" panose="020B0604020202020204" pitchFamily="34" charset="0"/>
                <a:cs typeface="Arial" panose="020B0604020202020204" pitchFamily="34" charset="0"/>
              </a:rPr>
              <a:t>Nos engagements</a:t>
            </a:r>
            <a:endParaRPr lang="fr-FR" altLang="fr-FR" sz="1000" b="1" cap="all">
              <a:solidFill>
                <a:srgbClr val="E8470D"/>
              </a:solidFill>
              <a:latin typeface="Arial" panose="020B0604020202020204" pitchFamily="34" charset="0"/>
              <a:cs typeface="Arial" panose="020B0604020202020204" pitchFamily="34" charset="0"/>
            </a:endParaRPr>
          </a:p>
          <a:p>
            <a:pPr algn="just" fontAlgn="ctr" hangingPunct="0">
              <a:lnSpc>
                <a:spcPct val="100000"/>
              </a:lnSpc>
              <a:buFont typeface="Courier New" panose="02070309020205020404" pitchFamily="49" charset="0"/>
              <a:buChar char="o"/>
              <a:defRPr/>
            </a:pPr>
            <a:r>
              <a:rPr lang="fr-FR" sz="1000">
                <a:solidFill>
                  <a:srgbClr val="404040">
                    <a:lumMod val="75000"/>
                    <a:lumOff val="25000"/>
                  </a:srgbClr>
                </a:solidFill>
                <a:latin typeface="Arial" panose="020B0604020202020204" pitchFamily="34" charset="0"/>
                <a:cs typeface="Arial" panose="020B0604020202020204" pitchFamily="34" charset="0"/>
              </a:rPr>
              <a:t>TEXTE </a:t>
            </a:r>
            <a:endParaRPr lang="fr-FR" altLang="fr-FR" sz="1000">
              <a:solidFill>
                <a:srgbClr val="404040">
                  <a:lumMod val="75000"/>
                  <a:lumOff val="25000"/>
                </a:srgbClr>
              </a:solidFill>
              <a:latin typeface="Arial" panose="020B0604020202020204" pitchFamily="34" charset="0"/>
              <a:cs typeface="Arial" panose="020B0604020202020204" pitchFamily="34" charset="0"/>
            </a:endParaRPr>
          </a:p>
          <a:p>
            <a:pPr algn="just" fontAlgn="ctr" hangingPunct="0">
              <a:lnSpc>
                <a:spcPct val="100000"/>
              </a:lnSpc>
              <a:spcBef>
                <a:spcPts val="400"/>
              </a:spcBef>
              <a:buFont typeface="Courier New" panose="02070309020205020404" pitchFamily="49" charset="0"/>
              <a:buChar char="o"/>
              <a:defRPr/>
            </a:pPr>
            <a:endParaRPr lang="fr-FR" altLang="fr-FR" sz="1000">
              <a:solidFill>
                <a:srgbClr val="404040">
                  <a:lumMod val="75000"/>
                  <a:lumOff val="25000"/>
                </a:srgbClr>
              </a:solidFill>
              <a:latin typeface="Arial" panose="020B0604020202020204" pitchFamily="34" charset="0"/>
              <a:cs typeface="Arial" panose="020B0604020202020204" pitchFamily="34" charset="0"/>
            </a:endParaRPr>
          </a:p>
        </p:txBody>
      </p:sp>
      <p:sp>
        <p:nvSpPr>
          <p:cNvPr id="37" name="Espace réservé pour une image  36">
            <a:extLst>
              <a:ext uri="{FF2B5EF4-FFF2-40B4-BE49-F238E27FC236}">
                <a16:creationId xmlns:a16="http://schemas.microsoft.com/office/drawing/2014/main" id="{622F463E-9706-A296-B2AC-914C2478EE2E}"/>
              </a:ext>
            </a:extLst>
          </p:cNvPr>
          <p:cNvSpPr>
            <a:spLocks noGrp="1"/>
          </p:cNvSpPr>
          <p:nvPr>
            <p:ph type="pic" sz="quarter" idx="16"/>
          </p:nvPr>
        </p:nvSpPr>
        <p:spPr/>
        <p:txBody>
          <a:bodyPr/>
          <a:lstStyle/>
          <a:p>
            <a:endParaRPr lang="fr-FR"/>
          </a:p>
        </p:txBody>
      </p:sp>
    </p:spTree>
    <p:extLst>
      <p:ext uri="{BB962C8B-B14F-4D97-AF65-F5344CB8AC3E}">
        <p14:creationId xmlns:p14="http://schemas.microsoft.com/office/powerpoint/2010/main" val="1697016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0">
            <a:extLst>
              <a:ext uri="{FF2B5EF4-FFF2-40B4-BE49-F238E27FC236}">
                <a16:creationId xmlns:a16="http://schemas.microsoft.com/office/drawing/2014/main" id="{8DCBE4F2-2D4B-3506-6201-A158B60BF0D3}"/>
              </a:ext>
            </a:extLst>
          </p:cNvPr>
          <p:cNvSpPr txBox="1"/>
          <p:nvPr/>
        </p:nvSpPr>
        <p:spPr>
          <a:xfrm>
            <a:off x="543394" y="1038876"/>
            <a:ext cx="5016632" cy="261610"/>
          </a:xfrm>
          <a:prstGeom prst="rect">
            <a:avLst/>
          </a:prstGeom>
          <a:noFill/>
        </p:spPr>
        <p:txBody>
          <a:bodyPr wrap="square" rtlCol="0">
            <a:spAutoFit/>
          </a:bodyPr>
          <a:lstStyle/>
          <a:p>
            <a:pPr>
              <a:spcAft>
                <a:spcPts val="100"/>
              </a:spcAft>
            </a:pPr>
            <a:r>
              <a:rPr lang="fr-FR" sz="1100">
                <a:solidFill>
                  <a:srgbClr val="E8470D"/>
                </a:solidFill>
              </a:rPr>
              <a:t>Notre</a:t>
            </a:r>
            <a:r>
              <a:rPr lang="fr-FR" sz="1100" b="1">
                <a:solidFill>
                  <a:srgbClr val="E8470D"/>
                </a:solidFill>
              </a:rPr>
              <a:t> empreinte carbone</a:t>
            </a:r>
          </a:p>
        </p:txBody>
      </p:sp>
      <p:sp>
        <p:nvSpPr>
          <p:cNvPr id="6" name="ZoneTexte 5">
            <a:extLst>
              <a:ext uri="{FF2B5EF4-FFF2-40B4-BE49-F238E27FC236}">
                <a16:creationId xmlns:a16="http://schemas.microsoft.com/office/drawing/2014/main" id="{F61F0080-EE14-5CBE-AEA4-B3677FA6FF71}"/>
              </a:ext>
            </a:extLst>
          </p:cNvPr>
          <p:cNvSpPr txBox="1"/>
          <p:nvPr/>
        </p:nvSpPr>
        <p:spPr>
          <a:xfrm>
            <a:off x="543394" y="1308936"/>
            <a:ext cx="6134588" cy="1107996"/>
          </a:xfrm>
          <a:prstGeom prst="rect">
            <a:avLst/>
          </a:prstGeom>
          <a:noFill/>
        </p:spPr>
        <p:txBody>
          <a:bodyPr wrap="square">
            <a:spAutoFit/>
          </a:bodyPr>
          <a:lstStyle/>
          <a:p>
            <a:pPr marL="180000" indent="-180000" algn="just" defTabSz="711200">
              <a:buClr>
                <a:schemeClr val="tx1"/>
              </a:buClr>
              <a:buFont typeface="Wingdings" pitchFamily="2" charset="2"/>
              <a:buChar char="ü"/>
              <a:tabLst>
                <a:tab pos="85725" algn="l"/>
                <a:tab pos="179388" algn="l"/>
              </a:tabLst>
            </a:pPr>
            <a:r>
              <a:rPr lang="fr-FR" sz="1100" b="1">
                <a:solidFill>
                  <a:srgbClr val="303030"/>
                </a:solidFill>
                <a:cs typeface="Arial" panose="020B0604020202020204" pitchFamily="34" charset="0"/>
              </a:rPr>
              <a:t>Mesure</a:t>
            </a:r>
            <a:r>
              <a:rPr lang="fr-FR" sz="1100">
                <a:solidFill>
                  <a:srgbClr val="303030"/>
                </a:solidFill>
                <a:cs typeface="Arial" panose="020B0604020202020204" pitchFamily="34" charset="0"/>
              </a:rPr>
              <a:t> de nos émissions de gaz à effet de serre depuis 2012</a:t>
            </a:r>
          </a:p>
          <a:p>
            <a:pPr marL="180000" indent="-180000" algn="just" defTabSz="711200">
              <a:buClr>
                <a:schemeClr val="tx1"/>
              </a:buClr>
              <a:buFont typeface="Wingdings" pitchFamily="2" charset="2"/>
              <a:buChar char="ü"/>
              <a:tabLst>
                <a:tab pos="85725" algn="l"/>
                <a:tab pos="179388" algn="l"/>
              </a:tabLst>
            </a:pPr>
            <a:r>
              <a:rPr lang="fr-FR" sz="1100">
                <a:solidFill>
                  <a:srgbClr val="303030"/>
                </a:solidFill>
                <a:cs typeface="Arial" panose="020B0604020202020204" pitchFamily="34" charset="0"/>
              </a:rPr>
              <a:t>Réalisation de notre </a:t>
            </a:r>
            <a:r>
              <a:rPr lang="fr-FR" sz="1100" b="1">
                <a:solidFill>
                  <a:srgbClr val="303030"/>
                </a:solidFill>
                <a:cs typeface="Arial" panose="020B0604020202020204" pitchFamily="34" charset="0"/>
              </a:rPr>
              <a:t>bilan carbone </a:t>
            </a:r>
            <a:r>
              <a:rPr lang="fr-FR" sz="1100">
                <a:solidFill>
                  <a:srgbClr val="303030"/>
                </a:solidFill>
                <a:cs typeface="Arial" panose="020B0604020202020204" pitchFamily="34" charset="0"/>
              </a:rPr>
              <a:t>sur les scopes 1, 2 et 3 selon les méthodes GHG Protocol et Bilan Carbone</a:t>
            </a:r>
          </a:p>
          <a:p>
            <a:pPr marL="180000" indent="-180000" algn="just" defTabSz="711200">
              <a:buClr>
                <a:schemeClr val="tx1"/>
              </a:buClr>
              <a:buFont typeface="Wingdings" pitchFamily="2" charset="2"/>
              <a:buChar char="ü"/>
              <a:tabLst>
                <a:tab pos="85725" algn="l"/>
                <a:tab pos="179388" algn="l"/>
              </a:tabLst>
            </a:pPr>
            <a:r>
              <a:rPr lang="fr-FR" sz="1100">
                <a:solidFill>
                  <a:srgbClr val="303030"/>
                </a:solidFill>
                <a:cs typeface="Arial" panose="020B0604020202020204" pitchFamily="34" charset="0"/>
              </a:rPr>
              <a:t>Réalisation d’une </a:t>
            </a:r>
            <a:r>
              <a:rPr lang="fr-FR" sz="1100" b="1">
                <a:solidFill>
                  <a:srgbClr val="303030"/>
                </a:solidFill>
                <a:cs typeface="Arial" panose="020B0604020202020204" pitchFamily="34" charset="0"/>
              </a:rPr>
              <a:t>étude des risques et opportunités </a:t>
            </a:r>
            <a:r>
              <a:rPr lang="fr-FR" sz="1100">
                <a:solidFill>
                  <a:srgbClr val="303030"/>
                </a:solidFill>
                <a:cs typeface="Arial" panose="020B0604020202020204" pitchFamily="34" charset="0"/>
              </a:rPr>
              <a:t>associés au changement climatique</a:t>
            </a:r>
          </a:p>
          <a:p>
            <a:pPr marL="180000" indent="-180000" algn="just" defTabSz="711200">
              <a:buClr>
                <a:schemeClr val="tx1"/>
              </a:buClr>
              <a:buFont typeface="Wingdings" pitchFamily="2" charset="2"/>
              <a:buChar char="ü"/>
              <a:tabLst>
                <a:tab pos="85725" algn="l"/>
                <a:tab pos="179388" algn="l"/>
              </a:tabLst>
            </a:pPr>
            <a:r>
              <a:rPr lang="fr-FR" sz="1100">
                <a:solidFill>
                  <a:srgbClr val="303030"/>
                </a:solidFill>
                <a:cs typeface="Arial" panose="020B0604020202020204" pitchFamily="34" charset="0"/>
              </a:rPr>
              <a:t>Quantification de nos engagements en matière de </a:t>
            </a:r>
            <a:r>
              <a:rPr lang="fr-FR" sz="1100" b="1">
                <a:solidFill>
                  <a:srgbClr val="303030"/>
                </a:solidFill>
                <a:cs typeface="Arial" panose="020B0604020202020204" pitchFamily="34" charset="0"/>
              </a:rPr>
              <a:t>réduction de nos émissions de GES</a:t>
            </a:r>
          </a:p>
          <a:p>
            <a:pPr marL="180000" indent="-180000" algn="just" defTabSz="711200">
              <a:buClr>
                <a:schemeClr val="tx1"/>
              </a:buClr>
              <a:buFont typeface="Wingdings" pitchFamily="2" charset="2"/>
              <a:buChar char="ü"/>
              <a:tabLst>
                <a:tab pos="85725" algn="l"/>
                <a:tab pos="179388" algn="l"/>
              </a:tabLst>
            </a:pPr>
            <a:r>
              <a:rPr lang="fr-FR" sz="1100">
                <a:solidFill>
                  <a:srgbClr val="303030"/>
                </a:solidFill>
                <a:cs typeface="Arial" panose="020B0604020202020204" pitchFamily="34" charset="0"/>
              </a:rPr>
              <a:t>Développement d’un outil de </a:t>
            </a:r>
            <a:r>
              <a:rPr lang="fr-FR" sz="1100" b="1">
                <a:solidFill>
                  <a:srgbClr val="303030"/>
                </a:solidFill>
                <a:cs typeface="Arial" panose="020B0604020202020204" pitchFamily="34" charset="0"/>
              </a:rPr>
              <a:t>calcul de l’empreinte carbone de nos prestations</a:t>
            </a:r>
          </a:p>
        </p:txBody>
      </p:sp>
      <p:pic>
        <p:nvPicPr>
          <p:cNvPr id="7" name="Image 6">
            <a:extLst>
              <a:ext uri="{FF2B5EF4-FFF2-40B4-BE49-F238E27FC236}">
                <a16:creationId xmlns:a16="http://schemas.microsoft.com/office/drawing/2014/main" id="{641AE7BC-0A95-AE62-1EC0-23DC75DD048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79762" y="1169681"/>
            <a:ext cx="4379994" cy="2896503"/>
          </a:xfrm>
          <a:prstGeom prst="rect">
            <a:avLst/>
          </a:prstGeom>
        </p:spPr>
      </p:pic>
      <p:sp>
        <p:nvSpPr>
          <p:cNvPr id="8" name="TextBox 30">
            <a:extLst>
              <a:ext uri="{FF2B5EF4-FFF2-40B4-BE49-F238E27FC236}">
                <a16:creationId xmlns:a16="http://schemas.microsoft.com/office/drawing/2014/main" id="{3FFEC1B1-E6BF-E2B5-170E-C047FEFAED41}"/>
              </a:ext>
            </a:extLst>
          </p:cNvPr>
          <p:cNvSpPr txBox="1"/>
          <p:nvPr/>
        </p:nvSpPr>
        <p:spPr>
          <a:xfrm>
            <a:off x="543394" y="2559037"/>
            <a:ext cx="5016632" cy="261610"/>
          </a:xfrm>
          <a:prstGeom prst="rect">
            <a:avLst/>
          </a:prstGeom>
          <a:noFill/>
        </p:spPr>
        <p:txBody>
          <a:bodyPr wrap="square" rtlCol="0">
            <a:spAutoFit/>
          </a:bodyPr>
          <a:lstStyle/>
          <a:p>
            <a:pPr>
              <a:spcAft>
                <a:spcPts val="100"/>
              </a:spcAft>
            </a:pPr>
            <a:r>
              <a:rPr lang="fr-FR" sz="1100">
                <a:solidFill>
                  <a:srgbClr val="E8470D"/>
                </a:solidFill>
              </a:rPr>
              <a:t>Nos actions de </a:t>
            </a:r>
            <a:r>
              <a:rPr lang="fr-FR" sz="1100" b="1">
                <a:solidFill>
                  <a:srgbClr val="E8470D"/>
                </a:solidFill>
              </a:rPr>
              <a:t>décarbonation</a:t>
            </a:r>
          </a:p>
        </p:txBody>
      </p:sp>
      <p:sp>
        <p:nvSpPr>
          <p:cNvPr id="10" name="ZoneTexte 9">
            <a:extLst>
              <a:ext uri="{FF2B5EF4-FFF2-40B4-BE49-F238E27FC236}">
                <a16:creationId xmlns:a16="http://schemas.microsoft.com/office/drawing/2014/main" id="{F9535F26-89AA-2DD9-7464-D4D8AD13D9B7}"/>
              </a:ext>
            </a:extLst>
          </p:cNvPr>
          <p:cNvSpPr txBox="1"/>
          <p:nvPr/>
        </p:nvSpPr>
        <p:spPr>
          <a:xfrm>
            <a:off x="457132" y="5872132"/>
            <a:ext cx="9787535" cy="430887"/>
          </a:xfrm>
          <a:prstGeom prst="rect">
            <a:avLst/>
          </a:prstGeom>
          <a:noFill/>
        </p:spPr>
        <p:txBody>
          <a:bodyPr wrap="square">
            <a:spAutoFit/>
          </a:bodyPr>
          <a:lstStyle/>
          <a:p>
            <a:pPr algn="just" defTabSz="711200">
              <a:buClr>
                <a:schemeClr val="tx1"/>
              </a:buClr>
              <a:tabLst>
                <a:tab pos="85725" algn="l"/>
                <a:tab pos="179388" algn="l"/>
              </a:tabLst>
            </a:pPr>
            <a:r>
              <a:rPr lang="fr-FR" sz="1100" b="1">
                <a:solidFill>
                  <a:schemeClr val="tx1">
                    <a:lumMod val="90000"/>
                    <a:lumOff val="10000"/>
                  </a:schemeClr>
                </a:solidFill>
                <a:cs typeface="Arial" panose="020B0604020202020204" pitchFamily="34" charset="0"/>
              </a:rPr>
              <a:t>Sensibilisation</a:t>
            </a:r>
            <a:r>
              <a:rPr lang="fr-FR" sz="1100">
                <a:solidFill>
                  <a:schemeClr val="tx1">
                    <a:lumMod val="90000"/>
                    <a:lumOff val="10000"/>
                  </a:schemeClr>
                </a:solidFill>
                <a:cs typeface="Arial" panose="020B0604020202020204" pitchFamily="34" charset="0"/>
              </a:rPr>
              <a:t> de nos collaborateurs à l’adoption de gestes quotidiens plus responsables via des supports de communication variés : fiches RSE, </a:t>
            </a:r>
            <a:r>
              <a:rPr lang="fr-FR" sz="1100" err="1">
                <a:solidFill>
                  <a:schemeClr val="tx1">
                    <a:lumMod val="90000"/>
                    <a:lumOff val="10000"/>
                  </a:schemeClr>
                </a:solidFill>
                <a:cs typeface="Arial" panose="020B0604020202020204" pitchFamily="34" charset="0"/>
              </a:rPr>
              <a:t>posts</a:t>
            </a:r>
            <a:r>
              <a:rPr lang="fr-FR" sz="1100">
                <a:solidFill>
                  <a:schemeClr val="tx1">
                    <a:lumMod val="90000"/>
                    <a:lumOff val="10000"/>
                  </a:schemeClr>
                </a:solidFill>
                <a:cs typeface="Arial" panose="020B0604020202020204" pitchFamily="34" charset="0"/>
              </a:rPr>
              <a:t> sur les réseaux sociaux, affiches, </a:t>
            </a:r>
            <a:r>
              <a:rPr lang="fr-FR" sz="1100" err="1">
                <a:solidFill>
                  <a:schemeClr val="tx1">
                    <a:lumMod val="90000"/>
                    <a:lumOff val="10000"/>
                  </a:schemeClr>
                </a:solidFill>
                <a:cs typeface="Arial" panose="020B0604020202020204" pitchFamily="34" charset="0"/>
              </a:rPr>
              <a:t>nudges</a:t>
            </a:r>
            <a:r>
              <a:rPr lang="fr-FR" sz="1100">
                <a:solidFill>
                  <a:schemeClr val="tx1">
                    <a:lumMod val="90000"/>
                    <a:lumOff val="10000"/>
                  </a:schemeClr>
                </a:solidFill>
                <a:cs typeface="Arial" panose="020B0604020202020204" pitchFamily="34" charset="0"/>
              </a:rPr>
              <a:t>, webinaires… et via notre mascotte RSE </a:t>
            </a:r>
            <a:r>
              <a:rPr lang="fr-FR" sz="1100" err="1">
                <a:solidFill>
                  <a:schemeClr val="tx1">
                    <a:lumMod val="90000"/>
                    <a:lumOff val="10000"/>
                  </a:schemeClr>
                </a:solidFill>
                <a:cs typeface="Arial" panose="020B0604020202020204" pitchFamily="34" charset="0"/>
              </a:rPr>
              <a:t>Aubee</a:t>
            </a:r>
            <a:r>
              <a:rPr lang="fr-FR" sz="1100">
                <a:solidFill>
                  <a:schemeClr val="tx1">
                    <a:lumMod val="90000"/>
                    <a:lumOff val="10000"/>
                  </a:schemeClr>
                </a:solidFill>
                <a:cs typeface="Arial" panose="020B0604020202020204" pitchFamily="34" charset="0"/>
              </a:rPr>
              <a:t> !</a:t>
            </a:r>
          </a:p>
        </p:txBody>
      </p:sp>
      <p:sp>
        <p:nvSpPr>
          <p:cNvPr id="11" name="Rectangle 10">
            <a:extLst>
              <a:ext uri="{FF2B5EF4-FFF2-40B4-BE49-F238E27FC236}">
                <a16:creationId xmlns:a16="http://schemas.microsoft.com/office/drawing/2014/main" id="{2FAEB6ED-D73D-6E8A-DABB-ED361DEC600B}"/>
              </a:ext>
            </a:extLst>
          </p:cNvPr>
          <p:cNvSpPr/>
          <p:nvPr/>
        </p:nvSpPr>
        <p:spPr>
          <a:xfrm>
            <a:off x="7279762" y="4277232"/>
            <a:ext cx="4390803" cy="57147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900">
                <a:solidFill>
                  <a:srgbClr val="707070"/>
                </a:solidFill>
              </a:rPr>
              <a:t>2 243 tCO2e ont été émises sur le périmètre </a:t>
            </a:r>
            <a:r>
              <a:rPr lang="fr-FR" sz="900" err="1">
                <a:solidFill>
                  <a:srgbClr val="707070"/>
                </a:solidFill>
              </a:rPr>
              <a:t>Aubay</a:t>
            </a:r>
            <a:r>
              <a:rPr lang="fr-FR" sz="900">
                <a:solidFill>
                  <a:srgbClr val="707070"/>
                </a:solidFill>
              </a:rPr>
              <a:t> France en 2022 sur l'ensemble des scopes 1, 2 et 3 selon la méthodologie Bilan Carbone de l’ADEME. Chaque collaborateur </a:t>
            </a:r>
            <a:r>
              <a:rPr lang="fr-FR" sz="900" err="1">
                <a:solidFill>
                  <a:srgbClr val="707070"/>
                </a:solidFill>
              </a:rPr>
              <a:t>Aubay</a:t>
            </a:r>
            <a:r>
              <a:rPr lang="fr-FR" sz="900">
                <a:solidFill>
                  <a:srgbClr val="707070"/>
                </a:solidFill>
              </a:rPr>
              <a:t> France émet ainsi en moyenne 0,9 tCO2e par an.</a:t>
            </a:r>
          </a:p>
        </p:txBody>
      </p:sp>
      <p:graphicFrame>
        <p:nvGraphicFramePr>
          <p:cNvPr id="12" name="Tableau 11">
            <a:extLst>
              <a:ext uri="{FF2B5EF4-FFF2-40B4-BE49-F238E27FC236}">
                <a16:creationId xmlns:a16="http://schemas.microsoft.com/office/drawing/2014/main" id="{5AD3F262-270C-54FB-097A-FFCC90C1ABD6}"/>
              </a:ext>
            </a:extLst>
          </p:cNvPr>
          <p:cNvGraphicFramePr>
            <a:graphicFrameLocks noGrp="1"/>
          </p:cNvGraphicFramePr>
          <p:nvPr>
            <p:extLst>
              <p:ext uri="{D42A27DB-BD31-4B8C-83A1-F6EECF244321}">
                <p14:modId xmlns:p14="http://schemas.microsoft.com/office/powerpoint/2010/main" val="2980000783"/>
              </p:ext>
            </p:extLst>
          </p:nvPr>
        </p:nvGraphicFramePr>
        <p:xfrm>
          <a:off x="628061" y="2917105"/>
          <a:ext cx="6049922" cy="2701042"/>
        </p:xfrm>
        <a:graphic>
          <a:graphicData uri="http://schemas.openxmlformats.org/drawingml/2006/table">
            <a:tbl>
              <a:tblPr firstRow="1" bandRow="1">
                <a:tableStyleId>{72833802-FEF1-4C79-8D5D-14CF1EAF98D9}</a:tableStyleId>
              </a:tblPr>
              <a:tblGrid>
                <a:gridCol w="1098284">
                  <a:extLst>
                    <a:ext uri="{9D8B030D-6E8A-4147-A177-3AD203B41FA5}">
                      <a16:colId xmlns:a16="http://schemas.microsoft.com/office/drawing/2014/main" val="59279725"/>
                    </a:ext>
                  </a:extLst>
                </a:gridCol>
                <a:gridCol w="4951638">
                  <a:extLst>
                    <a:ext uri="{9D8B030D-6E8A-4147-A177-3AD203B41FA5}">
                      <a16:colId xmlns:a16="http://schemas.microsoft.com/office/drawing/2014/main" val="2003218588"/>
                    </a:ext>
                  </a:extLst>
                </a:gridCol>
              </a:tblGrid>
              <a:tr h="308854">
                <a:tc>
                  <a:txBody>
                    <a:bodyPr/>
                    <a:lstStyle/>
                    <a:p>
                      <a:pPr algn="ctr"/>
                      <a:endParaRPr lang="fr-FR" sz="1000"/>
                    </a:p>
                  </a:txBody>
                  <a:tcPr anchor="ctr">
                    <a:lnL w="12700" cap="flat" cmpd="sng" algn="ctr">
                      <a:noFill/>
                      <a:prstDash val="solid"/>
                      <a:round/>
                      <a:headEnd type="none" w="med" len="med"/>
                      <a:tailEnd type="none" w="med" len="med"/>
                    </a:lnL>
                    <a:lnR w="12700" cap="flat" cmpd="sng" algn="ctr">
                      <a:solidFill>
                        <a:srgbClr val="E9460D"/>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E9460D"/>
                      </a:solidFill>
                      <a:prstDash val="solid"/>
                      <a:round/>
                      <a:headEnd type="none" w="med" len="med"/>
                      <a:tailEnd type="none" w="med" len="med"/>
                    </a:lnB>
                    <a:noFill/>
                  </a:tcPr>
                </a:tc>
                <a:tc>
                  <a:txBody>
                    <a:bodyPr/>
                    <a:lstStyle/>
                    <a:p>
                      <a:pPr algn="ctr"/>
                      <a:r>
                        <a:rPr lang="fr-FR" sz="1000"/>
                        <a:t>Actions</a:t>
                      </a:r>
                    </a:p>
                  </a:txBody>
                  <a:tcPr anchor="ctr">
                    <a:lnL w="12700" cap="flat" cmpd="sng" algn="ctr">
                      <a:solidFill>
                        <a:srgbClr val="E9460D"/>
                      </a:solidFill>
                      <a:prstDash val="solid"/>
                      <a:round/>
                      <a:headEnd type="none" w="med" len="med"/>
                      <a:tailEnd type="none" w="med" len="med"/>
                    </a:lnL>
                    <a:lnR w="12700" cap="flat" cmpd="sng" algn="ctr">
                      <a:solidFill>
                        <a:srgbClr val="E9460D"/>
                      </a:solidFill>
                      <a:prstDash val="solid"/>
                      <a:round/>
                      <a:headEnd type="none" w="med" len="med"/>
                      <a:tailEnd type="none" w="med" len="med"/>
                    </a:lnR>
                    <a:lnT w="12700" cap="flat" cmpd="sng" algn="ctr">
                      <a:solidFill>
                        <a:srgbClr val="E9460D"/>
                      </a:solidFill>
                      <a:prstDash val="solid"/>
                      <a:round/>
                      <a:headEnd type="none" w="med" len="med"/>
                      <a:tailEnd type="none" w="med" len="med"/>
                    </a:lnT>
                    <a:lnB w="12700" cap="flat" cmpd="sng" algn="ctr">
                      <a:solidFill>
                        <a:srgbClr val="E9460D"/>
                      </a:solidFill>
                      <a:prstDash val="solid"/>
                      <a:round/>
                      <a:headEnd type="none" w="med" len="med"/>
                      <a:tailEnd type="none" w="med" len="med"/>
                    </a:lnB>
                    <a:solidFill>
                      <a:srgbClr val="E8470D"/>
                    </a:solidFill>
                  </a:tcPr>
                </a:tc>
                <a:extLst>
                  <a:ext uri="{0D108BD9-81ED-4DB2-BD59-A6C34878D82A}">
                    <a16:rowId xmlns:a16="http://schemas.microsoft.com/office/drawing/2014/main" val="1595621042"/>
                  </a:ext>
                </a:extLst>
              </a:tr>
              <a:tr h="598047">
                <a:tc>
                  <a:txBody>
                    <a:bodyPr/>
                    <a:lstStyle/>
                    <a:p>
                      <a:pPr algn="ctr"/>
                      <a:r>
                        <a:rPr lang="fr-FR" sz="1000" b="1"/>
                        <a:t>Déplacements</a:t>
                      </a:r>
                    </a:p>
                  </a:txBody>
                  <a:tcPr anchor="ctr">
                    <a:lnL w="12700" cap="flat" cmpd="sng" algn="ctr">
                      <a:solidFill>
                        <a:srgbClr val="E9460D"/>
                      </a:solidFill>
                      <a:prstDash val="solid"/>
                      <a:round/>
                      <a:headEnd type="none" w="med" len="med"/>
                      <a:tailEnd type="none" w="med" len="med"/>
                    </a:lnL>
                    <a:lnR w="12700" cap="flat" cmpd="sng" algn="ctr">
                      <a:solidFill>
                        <a:srgbClr val="E9460D"/>
                      </a:solidFill>
                      <a:prstDash val="solid"/>
                      <a:round/>
                      <a:headEnd type="none" w="med" len="med"/>
                      <a:tailEnd type="none" w="med" len="med"/>
                    </a:lnR>
                    <a:lnT w="12700" cap="flat" cmpd="sng" algn="ctr">
                      <a:solidFill>
                        <a:srgbClr val="E9460D"/>
                      </a:solidFill>
                      <a:prstDash val="solid"/>
                      <a:round/>
                      <a:headEnd type="none" w="med" len="med"/>
                      <a:tailEnd type="none" w="med" len="med"/>
                    </a:lnT>
                    <a:lnB w="12700" cap="flat" cmpd="sng" algn="ctr">
                      <a:solidFill>
                        <a:srgbClr val="E9460D"/>
                      </a:solidFill>
                      <a:prstDash val="solid"/>
                      <a:round/>
                      <a:headEnd type="none" w="med" len="med"/>
                      <a:tailEnd type="none" w="med" len="med"/>
                    </a:lnB>
                  </a:tcPr>
                </a:tc>
                <a:tc>
                  <a:txBody>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000" b="0">
                          <a:solidFill>
                            <a:schemeClr val="tx1">
                              <a:lumMod val="90000"/>
                              <a:lumOff val="10000"/>
                            </a:schemeClr>
                          </a:solidFill>
                          <a:cs typeface="Arial" panose="020B0604020202020204" pitchFamily="34" charset="0"/>
                        </a:rPr>
                        <a:t>Incitation à l’utilisation de modes de transports moins polluants : indemnités kilométriques vélo, abris vélos, prises de recharge pour véhicules électriques</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000" b="0">
                          <a:solidFill>
                            <a:schemeClr val="tx1">
                              <a:lumMod val="90000"/>
                              <a:lumOff val="10000"/>
                            </a:schemeClr>
                          </a:solidFill>
                          <a:cs typeface="Arial" panose="020B0604020202020204" pitchFamily="34" charset="0"/>
                        </a:rPr>
                        <a:t>Mise en place du télétravail</a:t>
                      </a:r>
                    </a:p>
                  </a:txBody>
                  <a:tcPr anchor="ctr">
                    <a:lnL w="12700" cap="flat" cmpd="sng" algn="ctr">
                      <a:solidFill>
                        <a:srgbClr val="E9460D"/>
                      </a:solidFill>
                      <a:prstDash val="solid"/>
                      <a:round/>
                      <a:headEnd type="none" w="med" len="med"/>
                      <a:tailEnd type="none" w="med" len="med"/>
                    </a:lnL>
                    <a:lnR w="12700" cap="flat" cmpd="sng" algn="ctr">
                      <a:solidFill>
                        <a:srgbClr val="E9460D"/>
                      </a:solidFill>
                      <a:prstDash val="solid"/>
                      <a:round/>
                      <a:headEnd type="none" w="med" len="med"/>
                      <a:tailEnd type="none" w="med" len="med"/>
                    </a:lnR>
                    <a:lnT w="12700" cap="flat" cmpd="sng" algn="ctr">
                      <a:solidFill>
                        <a:srgbClr val="E9460D"/>
                      </a:solidFill>
                      <a:prstDash val="solid"/>
                      <a:round/>
                      <a:headEnd type="none" w="med" len="med"/>
                      <a:tailEnd type="none" w="med" len="med"/>
                    </a:lnT>
                    <a:lnB w="12700" cap="flat" cmpd="sng" algn="ctr">
                      <a:solidFill>
                        <a:srgbClr val="E9460D"/>
                      </a:solidFill>
                      <a:prstDash val="solid"/>
                      <a:round/>
                      <a:headEnd type="none" w="med" len="med"/>
                      <a:tailEnd type="none" w="med" len="med"/>
                    </a:lnB>
                    <a:solidFill>
                      <a:srgbClr val="F5A243">
                        <a:alpha val="20000"/>
                      </a:srgbClr>
                    </a:solidFill>
                  </a:tcPr>
                </a:tc>
                <a:extLst>
                  <a:ext uri="{0D108BD9-81ED-4DB2-BD59-A6C34878D82A}">
                    <a16:rowId xmlns:a16="http://schemas.microsoft.com/office/drawing/2014/main" val="248697101"/>
                  </a:ext>
                </a:extLst>
              </a:tr>
              <a:tr h="598047">
                <a:tc>
                  <a:txBody>
                    <a:bodyPr/>
                    <a:lstStyle/>
                    <a:p>
                      <a:pPr algn="ctr"/>
                      <a:r>
                        <a:rPr lang="fr-FR" sz="1000" b="1"/>
                        <a:t>Déchets</a:t>
                      </a:r>
                    </a:p>
                  </a:txBody>
                  <a:tcPr anchor="ctr">
                    <a:lnL w="12700" cap="flat" cmpd="sng" algn="ctr">
                      <a:solidFill>
                        <a:srgbClr val="E9460D"/>
                      </a:solidFill>
                      <a:prstDash val="solid"/>
                      <a:round/>
                      <a:headEnd type="none" w="med" len="med"/>
                      <a:tailEnd type="none" w="med" len="med"/>
                    </a:lnL>
                    <a:lnR w="12700" cap="flat" cmpd="sng" algn="ctr">
                      <a:solidFill>
                        <a:srgbClr val="E9460D"/>
                      </a:solidFill>
                      <a:prstDash val="solid"/>
                      <a:round/>
                      <a:headEnd type="none" w="med" len="med"/>
                      <a:tailEnd type="none" w="med" len="med"/>
                    </a:lnR>
                    <a:lnT w="12700" cap="flat" cmpd="sng" algn="ctr">
                      <a:solidFill>
                        <a:srgbClr val="E9460D"/>
                      </a:solidFill>
                      <a:prstDash val="solid"/>
                      <a:round/>
                      <a:headEnd type="none" w="med" len="med"/>
                      <a:tailEnd type="none" w="med" len="med"/>
                    </a:lnT>
                    <a:lnB w="12700" cap="flat" cmpd="sng" algn="ctr">
                      <a:solidFill>
                        <a:srgbClr val="E9460D"/>
                      </a:solidFill>
                      <a:prstDash val="solid"/>
                      <a:round/>
                      <a:headEnd type="none" w="med" len="med"/>
                      <a:tailEnd type="none" w="med" len="med"/>
                    </a:lnB>
                  </a:tcPr>
                </a:tc>
                <a:tc>
                  <a:txBody>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000" b="0">
                          <a:solidFill>
                            <a:schemeClr val="tx1">
                              <a:lumMod val="90000"/>
                              <a:lumOff val="10000"/>
                            </a:schemeClr>
                          </a:solidFill>
                          <a:cs typeface="Arial" panose="020B0604020202020204" pitchFamily="34" charset="0"/>
                        </a:rPr>
                        <a:t>Tri des déchets via un partenariat en France avec une Entreprise Adaptée</a:t>
                      </a:r>
                      <a:endParaRPr lang="fr-FR" sz="1000" b="0"/>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000" b="0">
                          <a:solidFill>
                            <a:schemeClr val="tx1">
                              <a:lumMod val="90000"/>
                              <a:lumOff val="10000"/>
                            </a:schemeClr>
                          </a:solidFill>
                          <a:cs typeface="Arial" panose="020B0604020202020204" pitchFamily="34" charset="0"/>
                        </a:rPr>
                        <a:t>Recyclage des téléphones et valorisation des mégots/capsules</a:t>
                      </a:r>
                      <a:endParaRPr lang="fr-FR" sz="1000" b="0"/>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000" b="0"/>
                        <a:t>Impression sécurisée et d</a:t>
                      </a:r>
                      <a:r>
                        <a:rPr lang="fr-FR" sz="1000" b="0">
                          <a:solidFill>
                            <a:schemeClr val="tx1">
                              <a:lumMod val="90000"/>
                              <a:lumOff val="10000"/>
                            </a:schemeClr>
                          </a:solidFill>
                          <a:cs typeface="Arial" panose="020B0604020202020204" pitchFamily="34" charset="0"/>
                        </a:rPr>
                        <a:t>ématérialisation des documents administratifs</a:t>
                      </a:r>
                    </a:p>
                  </a:txBody>
                  <a:tcPr anchor="ctr">
                    <a:lnL w="12700" cap="flat" cmpd="sng" algn="ctr">
                      <a:solidFill>
                        <a:srgbClr val="E9460D"/>
                      </a:solidFill>
                      <a:prstDash val="solid"/>
                      <a:round/>
                      <a:headEnd type="none" w="med" len="med"/>
                      <a:tailEnd type="none" w="med" len="med"/>
                    </a:lnL>
                    <a:lnR w="12700" cap="flat" cmpd="sng" algn="ctr">
                      <a:solidFill>
                        <a:srgbClr val="E9460D"/>
                      </a:solidFill>
                      <a:prstDash val="solid"/>
                      <a:round/>
                      <a:headEnd type="none" w="med" len="med"/>
                      <a:tailEnd type="none" w="med" len="med"/>
                    </a:lnR>
                    <a:lnT w="12700" cap="flat" cmpd="sng" algn="ctr">
                      <a:solidFill>
                        <a:srgbClr val="E9460D"/>
                      </a:solidFill>
                      <a:prstDash val="solid"/>
                      <a:round/>
                      <a:headEnd type="none" w="med" len="med"/>
                      <a:tailEnd type="none" w="med" len="med"/>
                    </a:lnT>
                    <a:lnB w="12700" cap="flat" cmpd="sng" algn="ctr">
                      <a:solidFill>
                        <a:srgbClr val="E9460D"/>
                      </a:solidFill>
                      <a:prstDash val="solid"/>
                      <a:round/>
                      <a:headEnd type="none" w="med" len="med"/>
                      <a:tailEnd type="none" w="med" len="med"/>
                    </a:lnB>
                    <a:solidFill>
                      <a:srgbClr val="F5A243">
                        <a:alpha val="20000"/>
                      </a:srgbClr>
                    </a:solidFill>
                  </a:tcPr>
                </a:tc>
                <a:extLst>
                  <a:ext uri="{0D108BD9-81ED-4DB2-BD59-A6C34878D82A}">
                    <a16:rowId xmlns:a16="http://schemas.microsoft.com/office/drawing/2014/main" val="1234874032"/>
                  </a:ext>
                </a:extLst>
              </a:tr>
              <a:tr h="598047">
                <a:tc>
                  <a:txBody>
                    <a:bodyPr/>
                    <a:lstStyle/>
                    <a:p>
                      <a:pPr algn="ctr"/>
                      <a:r>
                        <a:rPr lang="fr-FR" sz="1000" b="1"/>
                        <a:t>Energie</a:t>
                      </a:r>
                    </a:p>
                  </a:txBody>
                  <a:tcPr anchor="ctr">
                    <a:lnL w="12700" cap="flat" cmpd="sng" algn="ctr">
                      <a:solidFill>
                        <a:srgbClr val="E9460D"/>
                      </a:solidFill>
                      <a:prstDash val="solid"/>
                      <a:round/>
                      <a:headEnd type="none" w="med" len="med"/>
                      <a:tailEnd type="none" w="med" len="med"/>
                    </a:lnL>
                    <a:lnR w="12700" cap="flat" cmpd="sng" algn="ctr">
                      <a:solidFill>
                        <a:srgbClr val="E9460D"/>
                      </a:solidFill>
                      <a:prstDash val="solid"/>
                      <a:round/>
                      <a:headEnd type="none" w="med" len="med"/>
                      <a:tailEnd type="none" w="med" len="med"/>
                    </a:lnR>
                    <a:lnT w="12700" cap="flat" cmpd="sng" algn="ctr">
                      <a:solidFill>
                        <a:srgbClr val="E9460D"/>
                      </a:solidFill>
                      <a:prstDash val="solid"/>
                      <a:round/>
                      <a:headEnd type="none" w="med" len="med"/>
                      <a:tailEnd type="none" w="med" len="med"/>
                    </a:lnT>
                    <a:lnB w="12700" cap="flat" cmpd="sng" algn="ctr">
                      <a:solidFill>
                        <a:srgbClr val="E9460D"/>
                      </a:solidFill>
                      <a:prstDash val="solid"/>
                      <a:round/>
                      <a:headEnd type="none" w="med" len="med"/>
                      <a:tailEnd type="none" w="med" len="med"/>
                    </a:lnB>
                  </a:tcPr>
                </a:tc>
                <a:tc>
                  <a:txBody>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000" b="0">
                          <a:solidFill>
                            <a:schemeClr val="tx1">
                              <a:lumMod val="90000"/>
                              <a:lumOff val="10000"/>
                            </a:schemeClr>
                          </a:solidFill>
                          <a:cs typeface="Arial" panose="020B0604020202020204" pitchFamily="34" charset="0"/>
                        </a:rPr>
                        <a:t>Optimisation continue de notre consommation d’électricité en faveur de la sobriété énergétique</a:t>
                      </a:r>
                      <a:endParaRPr lang="fr-FR" sz="1000" b="0"/>
                    </a:p>
                    <a:p>
                      <a:pPr marL="171450" indent="-171450" algn="just">
                        <a:buFont typeface="Arial" panose="020B0604020202020204" pitchFamily="34" charset="0"/>
                        <a:buChar char="•"/>
                      </a:pPr>
                      <a:r>
                        <a:rPr lang="fr-FR" sz="1000" b="0"/>
                        <a:t>Passage à l’électricité renouvelable et réalisation d’audits énergétiques</a:t>
                      </a:r>
                    </a:p>
                  </a:txBody>
                  <a:tcPr anchor="ctr">
                    <a:lnL w="12700" cap="flat" cmpd="sng" algn="ctr">
                      <a:solidFill>
                        <a:srgbClr val="E9460D"/>
                      </a:solidFill>
                      <a:prstDash val="solid"/>
                      <a:round/>
                      <a:headEnd type="none" w="med" len="med"/>
                      <a:tailEnd type="none" w="med" len="med"/>
                    </a:lnL>
                    <a:lnR w="12700" cap="flat" cmpd="sng" algn="ctr">
                      <a:solidFill>
                        <a:srgbClr val="E9460D"/>
                      </a:solidFill>
                      <a:prstDash val="solid"/>
                      <a:round/>
                      <a:headEnd type="none" w="med" len="med"/>
                      <a:tailEnd type="none" w="med" len="med"/>
                    </a:lnR>
                    <a:lnT w="12700" cap="flat" cmpd="sng" algn="ctr">
                      <a:solidFill>
                        <a:srgbClr val="E9460D"/>
                      </a:solidFill>
                      <a:prstDash val="solid"/>
                      <a:round/>
                      <a:headEnd type="none" w="med" len="med"/>
                      <a:tailEnd type="none" w="med" len="med"/>
                    </a:lnT>
                    <a:lnB w="12700" cap="flat" cmpd="sng" algn="ctr">
                      <a:solidFill>
                        <a:srgbClr val="E9460D"/>
                      </a:solidFill>
                      <a:prstDash val="solid"/>
                      <a:round/>
                      <a:headEnd type="none" w="med" len="med"/>
                      <a:tailEnd type="none" w="med" len="med"/>
                    </a:lnB>
                    <a:solidFill>
                      <a:srgbClr val="F5A243">
                        <a:alpha val="20000"/>
                      </a:srgbClr>
                    </a:solidFill>
                  </a:tcPr>
                </a:tc>
                <a:extLst>
                  <a:ext uri="{0D108BD9-81ED-4DB2-BD59-A6C34878D82A}">
                    <a16:rowId xmlns:a16="http://schemas.microsoft.com/office/drawing/2014/main" val="3345315063"/>
                  </a:ext>
                </a:extLst>
              </a:tr>
              <a:tr h="598047">
                <a:tc>
                  <a:txBody>
                    <a:bodyPr/>
                    <a:lstStyle/>
                    <a:p>
                      <a:pPr algn="ctr"/>
                      <a:r>
                        <a:rPr lang="fr-FR" sz="1000" b="1"/>
                        <a:t>Parc IT</a:t>
                      </a:r>
                    </a:p>
                  </a:txBody>
                  <a:tcPr anchor="ctr">
                    <a:lnL w="12700" cap="flat" cmpd="sng" algn="ctr">
                      <a:solidFill>
                        <a:srgbClr val="E9460D"/>
                      </a:solidFill>
                      <a:prstDash val="solid"/>
                      <a:round/>
                      <a:headEnd type="none" w="med" len="med"/>
                      <a:tailEnd type="none" w="med" len="med"/>
                    </a:lnL>
                    <a:lnR w="12700" cap="flat" cmpd="sng" algn="ctr">
                      <a:solidFill>
                        <a:srgbClr val="E9460D"/>
                      </a:solidFill>
                      <a:prstDash val="solid"/>
                      <a:round/>
                      <a:headEnd type="none" w="med" len="med"/>
                      <a:tailEnd type="none" w="med" len="med"/>
                    </a:lnR>
                    <a:lnT w="12700" cap="flat" cmpd="sng" algn="ctr">
                      <a:solidFill>
                        <a:srgbClr val="E9460D"/>
                      </a:solidFill>
                      <a:prstDash val="solid"/>
                      <a:round/>
                      <a:headEnd type="none" w="med" len="med"/>
                      <a:tailEnd type="none" w="med" len="med"/>
                    </a:lnT>
                    <a:lnB w="12700" cap="flat" cmpd="sng" algn="ctr">
                      <a:solidFill>
                        <a:srgbClr val="E9460D"/>
                      </a:solidFill>
                      <a:prstDash val="solid"/>
                      <a:round/>
                      <a:headEnd type="none" w="med" len="med"/>
                      <a:tailEnd type="none" w="med" len="med"/>
                    </a:lnB>
                  </a:tcPr>
                </a:tc>
                <a:tc>
                  <a:txBody>
                    <a:bodyPr/>
                    <a:lstStyle/>
                    <a:p>
                      <a:pPr marL="171450" indent="-171450" algn="just">
                        <a:buFont typeface="Arial" panose="020B0604020202020204" pitchFamily="34" charset="0"/>
                        <a:buChar char="•"/>
                      </a:pPr>
                      <a:r>
                        <a:rPr lang="fr-FR" sz="1000" b="0">
                          <a:solidFill>
                            <a:schemeClr val="tx1">
                              <a:lumMod val="90000"/>
                              <a:lumOff val="10000"/>
                            </a:schemeClr>
                          </a:solidFill>
                          <a:cs typeface="Arial" panose="020B0604020202020204" pitchFamily="34" charset="0"/>
                        </a:rPr>
                        <a:t>Allongement de la durée de vie des équipements</a:t>
                      </a:r>
                    </a:p>
                    <a:p>
                      <a:pPr marL="171450" indent="-171450" algn="just">
                        <a:buFont typeface="Arial" panose="020B0604020202020204" pitchFamily="34" charset="0"/>
                        <a:buChar char="•"/>
                      </a:pPr>
                      <a:r>
                        <a:rPr lang="fr-FR" sz="1000" b="0">
                          <a:solidFill>
                            <a:schemeClr val="tx1">
                              <a:lumMod val="90000"/>
                              <a:lumOff val="10000"/>
                            </a:schemeClr>
                          </a:solidFill>
                          <a:cs typeface="Arial" panose="020B0604020202020204" pitchFamily="34" charset="0"/>
                        </a:rPr>
                        <a:t>Intégration de critères environnementaux dans les critères d’achat</a:t>
                      </a:r>
                      <a:endParaRPr lang="fr-FR" sz="1000" b="0"/>
                    </a:p>
                  </a:txBody>
                  <a:tcPr anchor="ctr">
                    <a:lnL w="12700" cap="flat" cmpd="sng" algn="ctr">
                      <a:solidFill>
                        <a:srgbClr val="E9460D"/>
                      </a:solidFill>
                      <a:prstDash val="solid"/>
                      <a:round/>
                      <a:headEnd type="none" w="med" len="med"/>
                      <a:tailEnd type="none" w="med" len="med"/>
                    </a:lnL>
                    <a:lnR w="12700" cap="flat" cmpd="sng" algn="ctr">
                      <a:solidFill>
                        <a:srgbClr val="E9460D"/>
                      </a:solidFill>
                      <a:prstDash val="solid"/>
                      <a:round/>
                      <a:headEnd type="none" w="med" len="med"/>
                      <a:tailEnd type="none" w="med" len="med"/>
                    </a:lnR>
                    <a:lnT w="12700" cap="flat" cmpd="sng" algn="ctr">
                      <a:solidFill>
                        <a:srgbClr val="E9460D"/>
                      </a:solidFill>
                      <a:prstDash val="solid"/>
                      <a:round/>
                      <a:headEnd type="none" w="med" len="med"/>
                      <a:tailEnd type="none" w="med" len="med"/>
                    </a:lnT>
                    <a:lnB w="12700" cap="flat" cmpd="sng" algn="ctr">
                      <a:solidFill>
                        <a:srgbClr val="E9460D"/>
                      </a:solidFill>
                      <a:prstDash val="solid"/>
                      <a:round/>
                      <a:headEnd type="none" w="med" len="med"/>
                      <a:tailEnd type="none" w="med" len="med"/>
                    </a:lnB>
                    <a:solidFill>
                      <a:srgbClr val="F5A243">
                        <a:alpha val="20000"/>
                      </a:srgbClr>
                    </a:solidFill>
                  </a:tcPr>
                </a:tc>
                <a:extLst>
                  <a:ext uri="{0D108BD9-81ED-4DB2-BD59-A6C34878D82A}">
                    <a16:rowId xmlns:a16="http://schemas.microsoft.com/office/drawing/2014/main" val="3345167538"/>
                  </a:ext>
                </a:extLst>
              </a:tr>
            </a:tbl>
          </a:graphicData>
        </a:graphic>
      </p:graphicFrame>
      <p:sp>
        <p:nvSpPr>
          <p:cNvPr id="15" name="Titre 1">
            <a:extLst>
              <a:ext uri="{FF2B5EF4-FFF2-40B4-BE49-F238E27FC236}">
                <a16:creationId xmlns:a16="http://schemas.microsoft.com/office/drawing/2014/main" id="{B5489EE2-7AE9-B843-1FF8-FAE2F1A1A0DC}"/>
              </a:ext>
            </a:extLst>
          </p:cNvPr>
          <p:cNvSpPr txBox="1">
            <a:spLocks/>
          </p:cNvSpPr>
          <p:nvPr/>
        </p:nvSpPr>
        <p:spPr>
          <a:xfrm>
            <a:off x="928747" y="304966"/>
            <a:ext cx="10878940" cy="257033"/>
          </a:xfrm>
          <a:prstGeom prst="rect">
            <a:avLst/>
          </a:prstGeom>
        </p:spPr>
        <p:txBody>
          <a:bodyPr anchor="ctr" anchorCtr="0"/>
          <a:lstStyle>
            <a:lvl1pPr algn="l" defTabSz="914400" rtl="0" eaLnBrk="1" latinLnBrk="0" hangingPunct="1">
              <a:lnSpc>
                <a:spcPct val="90000"/>
              </a:lnSpc>
              <a:spcBef>
                <a:spcPct val="0"/>
              </a:spcBef>
              <a:buNone/>
              <a:defRPr lang="fr-FR" sz="1600" b="0" kern="1200" dirty="0">
                <a:solidFill>
                  <a:schemeClr val="tx1">
                    <a:lumMod val="60000"/>
                    <a:lumOff val="40000"/>
                  </a:schemeClr>
                </a:solidFill>
                <a:latin typeface="Arial" panose="020B0604020202020204" pitchFamily="34" charset="0"/>
                <a:ea typeface="+mn-ea"/>
                <a:cs typeface="Arial" panose="020B0604020202020204" pitchFamily="34" charset="0"/>
              </a:defRPr>
            </a:lvl1pPr>
          </a:lstStyle>
          <a:p>
            <a:endParaRPr lang="fr-FR"/>
          </a:p>
        </p:txBody>
      </p:sp>
      <p:sp>
        <p:nvSpPr>
          <p:cNvPr id="16" name="Espace réservé du texte 1">
            <a:extLst>
              <a:ext uri="{FF2B5EF4-FFF2-40B4-BE49-F238E27FC236}">
                <a16:creationId xmlns:a16="http://schemas.microsoft.com/office/drawing/2014/main" id="{376486B2-03C6-3B3F-0D92-9994C785C08F}"/>
              </a:ext>
            </a:extLst>
          </p:cNvPr>
          <p:cNvSpPr txBox="1">
            <a:spLocks/>
          </p:cNvSpPr>
          <p:nvPr/>
        </p:nvSpPr>
        <p:spPr>
          <a:xfrm>
            <a:off x="928746" y="528576"/>
            <a:ext cx="10878939" cy="2213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fr-FR" sz="1200" b="1">
              <a:solidFill>
                <a:srgbClr val="F6A442"/>
              </a:solidFill>
              <a:latin typeface="Arial" panose="020B0604020202020204" pitchFamily="34" charset="0"/>
              <a:cs typeface="Arial" panose="020B0604020202020204" pitchFamily="34" charset="0"/>
            </a:endParaRPr>
          </a:p>
        </p:txBody>
      </p:sp>
      <p:pic>
        <p:nvPicPr>
          <p:cNvPr id="2" name="Image 1">
            <a:extLst>
              <a:ext uri="{FF2B5EF4-FFF2-40B4-BE49-F238E27FC236}">
                <a16:creationId xmlns:a16="http://schemas.microsoft.com/office/drawing/2014/main" id="{DB79C6CE-E0B7-065D-ADF7-B42BB28A2A0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72844" y="5236135"/>
            <a:ext cx="824224" cy="1316899"/>
          </a:xfrm>
          <a:prstGeom prst="rect">
            <a:avLst/>
          </a:prstGeom>
        </p:spPr>
      </p:pic>
      <p:sp>
        <p:nvSpPr>
          <p:cNvPr id="4" name="Espace réservé du texte 3">
            <a:extLst>
              <a:ext uri="{FF2B5EF4-FFF2-40B4-BE49-F238E27FC236}">
                <a16:creationId xmlns:a16="http://schemas.microsoft.com/office/drawing/2014/main" id="{F6E92CF5-9FCE-DAA7-556B-512A36B0102C}"/>
              </a:ext>
            </a:extLst>
          </p:cNvPr>
          <p:cNvSpPr>
            <a:spLocks noGrp="1"/>
          </p:cNvSpPr>
          <p:nvPr>
            <p:ph type="body" sz="quarter" idx="10"/>
          </p:nvPr>
        </p:nvSpPr>
        <p:spPr/>
        <p:txBody>
          <a:bodyPr/>
          <a:lstStyle/>
          <a:p>
            <a:r>
              <a:rPr lang="fr-FR" b="0"/>
              <a:t>Notre démarche de décarbonation</a:t>
            </a:r>
          </a:p>
        </p:txBody>
      </p:sp>
      <p:sp>
        <p:nvSpPr>
          <p:cNvPr id="13" name="Espace réservé du texte 12">
            <a:extLst>
              <a:ext uri="{FF2B5EF4-FFF2-40B4-BE49-F238E27FC236}">
                <a16:creationId xmlns:a16="http://schemas.microsoft.com/office/drawing/2014/main" id="{673BD5FC-B222-4A37-B50E-62C924E4C176}"/>
              </a:ext>
            </a:extLst>
          </p:cNvPr>
          <p:cNvSpPr>
            <a:spLocks noGrp="1"/>
          </p:cNvSpPr>
          <p:nvPr>
            <p:ph type="body" sz="quarter" idx="11"/>
          </p:nvPr>
        </p:nvSpPr>
        <p:spPr/>
        <p:txBody>
          <a:bodyPr/>
          <a:lstStyle/>
          <a:p>
            <a:r>
              <a:rPr lang="fr-FR">
                <a:solidFill>
                  <a:schemeClr val="tx1">
                    <a:lumMod val="75000"/>
                    <a:lumOff val="25000"/>
                  </a:schemeClr>
                </a:solidFill>
              </a:rPr>
              <a:t>Notre politique environnementale</a:t>
            </a:r>
          </a:p>
        </p:txBody>
      </p:sp>
    </p:spTree>
    <p:extLst>
      <p:ext uri="{BB962C8B-B14F-4D97-AF65-F5344CB8AC3E}">
        <p14:creationId xmlns:p14="http://schemas.microsoft.com/office/powerpoint/2010/main" val="655797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60F8A4B6-14D1-9AA0-695C-3A1F2C197BED}"/>
              </a:ext>
            </a:extLst>
          </p:cNvPr>
          <p:cNvSpPr>
            <a:spLocks noGrp="1"/>
          </p:cNvSpPr>
          <p:nvPr>
            <p:ph type="body" sz="quarter" idx="10"/>
          </p:nvPr>
        </p:nvSpPr>
        <p:spPr/>
        <p:txBody>
          <a:bodyPr/>
          <a:lstStyle/>
          <a:p>
            <a:r>
              <a:rPr lang="fr-FR" b="0"/>
              <a:t>Notre démarche Numérique Responsable</a:t>
            </a:r>
          </a:p>
        </p:txBody>
      </p:sp>
      <p:sp>
        <p:nvSpPr>
          <p:cNvPr id="5" name="Espace réservé du texte 4">
            <a:extLst>
              <a:ext uri="{FF2B5EF4-FFF2-40B4-BE49-F238E27FC236}">
                <a16:creationId xmlns:a16="http://schemas.microsoft.com/office/drawing/2014/main" id="{27ED2EBD-2D44-24B9-E58C-B89CF1865B78}"/>
              </a:ext>
            </a:extLst>
          </p:cNvPr>
          <p:cNvSpPr>
            <a:spLocks noGrp="1"/>
          </p:cNvSpPr>
          <p:nvPr>
            <p:ph type="body" sz="quarter" idx="11"/>
          </p:nvPr>
        </p:nvSpPr>
        <p:spPr/>
        <p:txBody>
          <a:bodyPr/>
          <a:lstStyle/>
          <a:p>
            <a:r>
              <a:rPr lang="fr-FR"/>
              <a:t>Notre politique environnementale</a:t>
            </a:r>
          </a:p>
        </p:txBody>
      </p:sp>
      <p:sp>
        <p:nvSpPr>
          <p:cNvPr id="28" name="Espace réservé du texte 1">
            <a:extLst>
              <a:ext uri="{FF2B5EF4-FFF2-40B4-BE49-F238E27FC236}">
                <a16:creationId xmlns:a16="http://schemas.microsoft.com/office/drawing/2014/main" id="{BD874E25-BCA0-0E60-7FCA-C8848702D82D}"/>
              </a:ext>
            </a:extLst>
          </p:cNvPr>
          <p:cNvSpPr txBox="1">
            <a:spLocks/>
          </p:cNvSpPr>
          <p:nvPr/>
        </p:nvSpPr>
        <p:spPr>
          <a:xfrm>
            <a:off x="928747" y="528576"/>
            <a:ext cx="6589654" cy="2777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fr-FR" sz="1200" b="1">
              <a:solidFill>
                <a:srgbClr val="F6A442"/>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3F40F47-9A63-0374-D48B-9F5B07A73625}"/>
              </a:ext>
            </a:extLst>
          </p:cNvPr>
          <p:cNvSpPr/>
          <p:nvPr/>
        </p:nvSpPr>
        <p:spPr>
          <a:xfrm>
            <a:off x="0" y="2392072"/>
            <a:ext cx="12192000" cy="223315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100"/>
          </a:p>
        </p:txBody>
      </p:sp>
      <p:pic>
        <p:nvPicPr>
          <p:cNvPr id="7" name="Image 6" descr="Une image contenant texte&#10;&#10;Description générée automatiquement">
            <a:extLst>
              <a:ext uri="{FF2B5EF4-FFF2-40B4-BE49-F238E27FC236}">
                <a16:creationId xmlns:a16="http://schemas.microsoft.com/office/drawing/2014/main" id="{80860B06-6865-865B-D820-8F0B164532A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304699" y="990916"/>
            <a:ext cx="1361800" cy="645170"/>
          </a:xfrm>
          <a:prstGeom prst="rect">
            <a:avLst/>
          </a:prstGeom>
        </p:spPr>
      </p:pic>
      <p:sp>
        <p:nvSpPr>
          <p:cNvPr id="8" name="TextBox 30">
            <a:extLst>
              <a:ext uri="{FF2B5EF4-FFF2-40B4-BE49-F238E27FC236}">
                <a16:creationId xmlns:a16="http://schemas.microsoft.com/office/drawing/2014/main" id="{5296B85E-F37B-515C-D2C1-FB4BE2BFC314}"/>
              </a:ext>
            </a:extLst>
          </p:cNvPr>
          <p:cNvSpPr txBox="1"/>
          <p:nvPr/>
        </p:nvSpPr>
        <p:spPr>
          <a:xfrm>
            <a:off x="509879" y="4951724"/>
            <a:ext cx="5016632" cy="261610"/>
          </a:xfrm>
          <a:prstGeom prst="rect">
            <a:avLst/>
          </a:prstGeom>
          <a:noFill/>
        </p:spPr>
        <p:txBody>
          <a:bodyPr wrap="square" rtlCol="0">
            <a:spAutoFit/>
          </a:bodyPr>
          <a:lstStyle/>
          <a:p>
            <a:pPr>
              <a:spcAft>
                <a:spcPts val="100"/>
              </a:spcAft>
            </a:pPr>
            <a:r>
              <a:rPr lang="fr-FR" sz="1100">
                <a:solidFill>
                  <a:srgbClr val="E8470D"/>
                </a:solidFill>
              </a:rPr>
              <a:t>Nos pratiques d’</a:t>
            </a:r>
            <a:r>
              <a:rPr lang="fr-FR" sz="1100" b="1">
                <a:solidFill>
                  <a:srgbClr val="E8470D"/>
                </a:solidFill>
              </a:rPr>
              <a:t>éco-conception</a:t>
            </a:r>
          </a:p>
        </p:txBody>
      </p:sp>
      <p:sp>
        <p:nvSpPr>
          <p:cNvPr id="10" name="ZoneTexte 9">
            <a:extLst>
              <a:ext uri="{FF2B5EF4-FFF2-40B4-BE49-F238E27FC236}">
                <a16:creationId xmlns:a16="http://schemas.microsoft.com/office/drawing/2014/main" id="{3C41F945-B4D4-8CFD-4DC1-B2ECEA983AA8}"/>
              </a:ext>
            </a:extLst>
          </p:cNvPr>
          <p:cNvSpPr txBox="1"/>
          <p:nvPr/>
        </p:nvSpPr>
        <p:spPr>
          <a:xfrm>
            <a:off x="417722" y="5224453"/>
            <a:ext cx="11364310" cy="1107996"/>
          </a:xfrm>
          <a:prstGeom prst="rect">
            <a:avLst/>
          </a:prstGeom>
          <a:noFill/>
        </p:spPr>
        <p:txBody>
          <a:bodyPr wrap="square">
            <a:spAutoFit/>
          </a:bodyPr>
          <a:lstStyle/>
          <a:p>
            <a:pPr marL="180000" indent="-180000" algn="just" defTabSz="711200">
              <a:buClr>
                <a:schemeClr val="tx1"/>
              </a:buClr>
              <a:buFont typeface="Wingdings" pitchFamily="2" charset="2"/>
              <a:buChar char="ü"/>
              <a:tabLst>
                <a:tab pos="85725" algn="l"/>
                <a:tab pos="179388" algn="l"/>
              </a:tabLst>
            </a:pPr>
            <a:r>
              <a:rPr lang="fr-FR" sz="1100" b="1">
                <a:solidFill>
                  <a:schemeClr val="tx1">
                    <a:lumMod val="90000"/>
                    <a:lumOff val="10000"/>
                  </a:schemeClr>
                </a:solidFill>
                <a:cs typeface="Arial" panose="020B0604020202020204" pitchFamily="34" charset="0"/>
              </a:rPr>
              <a:t>Mise en place de standard de développement écoresponsable avec l’établissement d’un référentiel de bonnes pratiques, contenant une grille d'évaluation NR. </a:t>
            </a:r>
            <a:r>
              <a:rPr lang="fr-FR" sz="1100">
                <a:solidFill>
                  <a:schemeClr val="tx1">
                    <a:lumMod val="90000"/>
                    <a:lumOff val="10000"/>
                  </a:schemeClr>
                </a:solidFill>
                <a:cs typeface="Arial" panose="020B0604020202020204" pitchFamily="34" charset="0"/>
              </a:rPr>
              <a:t>Ces bonnes pratiques sont issues essentiellement du guide de référence de l’Institut du Numérique Responsable (</a:t>
            </a:r>
            <a:r>
              <a:rPr lang="fr-FR" sz="1100">
                <a:solidFill>
                  <a:schemeClr val="tx1">
                    <a:lumMod val="90000"/>
                    <a:lumOff val="10000"/>
                  </a:schemeClr>
                </a:solidFill>
                <a:cs typeface="Arial" panose="020B0604020202020204" pitchFamily="34" charset="0"/>
                <a:hlinkClick r:id="rId3"/>
              </a:rPr>
              <a:t>https://gr491.isit-europe.org/</a:t>
            </a:r>
            <a:r>
              <a:rPr lang="fr-FR" sz="1100">
                <a:solidFill>
                  <a:schemeClr val="tx1">
                    <a:lumMod val="90000"/>
                    <a:lumOff val="10000"/>
                  </a:schemeClr>
                </a:solidFill>
                <a:cs typeface="Arial" panose="020B0604020202020204" pitchFamily="34" charset="0"/>
              </a:rPr>
              <a:t>), ainsi que dans le guide des 115 bonnes pratiques pour l’éco-conception des sites Web (</a:t>
            </a:r>
            <a:r>
              <a:rPr lang="fr-FR" sz="1100">
                <a:solidFill>
                  <a:schemeClr val="tx1">
                    <a:lumMod val="90000"/>
                    <a:lumOff val="10000"/>
                  </a:schemeClr>
                </a:solidFill>
                <a:cs typeface="Arial" panose="020B0604020202020204" pitchFamily="34" charset="0"/>
                <a:hlinkClick r:id="rId4"/>
              </a:rPr>
              <a:t>https://collectif.greenit.fr/ecoconception-web/115-bonnes-pratiques-eco-conception_web.html</a:t>
            </a:r>
            <a:r>
              <a:rPr lang="fr-FR" sz="1100">
                <a:solidFill>
                  <a:schemeClr val="tx1">
                    <a:lumMod val="90000"/>
                    <a:lumOff val="10000"/>
                  </a:schemeClr>
                </a:solidFill>
                <a:cs typeface="Arial" panose="020B0604020202020204" pitchFamily="34" charset="0"/>
              </a:rPr>
              <a:t>).</a:t>
            </a:r>
          </a:p>
          <a:p>
            <a:pPr marL="180000" indent="-180000" algn="just" defTabSz="711200">
              <a:buClr>
                <a:schemeClr val="tx1"/>
              </a:buClr>
              <a:buFont typeface="Wingdings" pitchFamily="2" charset="2"/>
              <a:buChar char="ü"/>
              <a:tabLst>
                <a:tab pos="85725" algn="l"/>
                <a:tab pos="179388" algn="l"/>
              </a:tabLst>
            </a:pPr>
            <a:r>
              <a:rPr lang="fr-FR" sz="1100" b="1">
                <a:solidFill>
                  <a:schemeClr val="tx1">
                    <a:lumMod val="90000"/>
                    <a:lumOff val="10000"/>
                  </a:schemeClr>
                </a:solidFill>
                <a:cs typeface="Arial" panose="020B0604020202020204" pitchFamily="34" charset="0"/>
              </a:rPr>
              <a:t>Participation de nos développeurs, depuis deux ans, au Challenge </a:t>
            </a:r>
            <a:r>
              <a:rPr lang="fr-FR" sz="1100" b="1" err="1">
                <a:solidFill>
                  <a:schemeClr val="tx1">
                    <a:lumMod val="90000"/>
                    <a:lumOff val="10000"/>
                  </a:schemeClr>
                </a:solidFill>
                <a:cs typeface="Arial" panose="020B0604020202020204" pitchFamily="34" charset="0"/>
              </a:rPr>
              <a:t>ecoCode</a:t>
            </a:r>
            <a:r>
              <a:rPr lang="fr-FR" sz="1100" b="1">
                <a:solidFill>
                  <a:schemeClr val="tx1">
                    <a:lumMod val="90000"/>
                    <a:lumOff val="10000"/>
                  </a:schemeClr>
                </a:solidFill>
                <a:cs typeface="Arial" panose="020B0604020202020204" pitchFamily="34" charset="0"/>
              </a:rPr>
              <a:t> </a:t>
            </a:r>
            <a:r>
              <a:rPr lang="fr-FR" sz="1100">
                <a:solidFill>
                  <a:schemeClr val="tx1">
                    <a:lumMod val="90000"/>
                    <a:lumOff val="10000"/>
                  </a:schemeClr>
                </a:solidFill>
                <a:cs typeface="Arial" panose="020B0604020202020204" pitchFamily="34" charset="0"/>
              </a:rPr>
              <a:t>dont l’objectif était de faire émerger des bonnes pratiques d’écoconception. Les différentes sessions de </a:t>
            </a:r>
            <a:r>
              <a:rPr lang="fr-FR" sz="1100" err="1">
                <a:solidFill>
                  <a:schemeClr val="tx1">
                    <a:lumMod val="90000"/>
                    <a:lumOff val="10000"/>
                  </a:schemeClr>
                </a:solidFill>
                <a:cs typeface="Arial" panose="020B0604020202020204" pitchFamily="34" charset="0"/>
              </a:rPr>
              <a:t>coding</a:t>
            </a:r>
            <a:r>
              <a:rPr lang="fr-FR" sz="1100">
                <a:solidFill>
                  <a:schemeClr val="tx1">
                    <a:lumMod val="90000"/>
                    <a:lumOff val="10000"/>
                  </a:schemeClr>
                </a:solidFill>
                <a:cs typeface="Arial" panose="020B0604020202020204" pitchFamily="34" charset="0"/>
              </a:rPr>
              <a:t> ont pour finalité d’identifier et de développer des règles de validation de code </a:t>
            </a:r>
            <a:r>
              <a:rPr lang="fr-FR" sz="1100" err="1">
                <a:solidFill>
                  <a:schemeClr val="tx1">
                    <a:lumMod val="90000"/>
                    <a:lumOff val="10000"/>
                  </a:schemeClr>
                </a:solidFill>
                <a:cs typeface="Arial" panose="020B0604020202020204" pitchFamily="34" charset="0"/>
              </a:rPr>
              <a:t>SonarQube</a:t>
            </a:r>
            <a:r>
              <a:rPr lang="fr-FR" sz="1100">
                <a:solidFill>
                  <a:schemeClr val="tx1">
                    <a:lumMod val="90000"/>
                    <a:lumOff val="10000"/>
                  </a:schemeClr>
                </a:solidFill>
                <a:cs typeface="Arial" panose="020B0604020202020204" pitchFamily="34" charset="0"/>
              </a:rPr>
              <a:t> au sein du plugin </a:t>
            </a:r>
            <a:r>
              <a:rPr lang="fr-FR" sz="1100" err="1">
                <a:solidFill>
                  <a:schemeClr val="tx1">
                    <a:lumMod val="90000"/>
                    <a:lumOff val="10000"/>
                  </a:schemeClr>
                </a:solidFill>
                <a:cs typeface="Arial" panose="020B0604020202020204" pitchFamily="34" charset="0"/>
              </a:rPr>
              <a:t>EcoCode</a:t>
            </a:r>
            <a:r>
              <a:rPr lang="fr-FR" sz="1100">
                <a:solidFill>
                  <a:schemeClr val="tx1">
                    <a:lumMod val="90000"/>
                    <a:lumOff val="10000"/>
                  </a:schemeClr>
                </a:solidFill>
                <a:cs typeface="Arial" panose="020B0604020202020204" pitchFamily="34" charset="0"/>
              </a:rPr>
              <a:t> pour différentes technologies</a:t>
            </a:r>
          </a:p>
          <a:p>
            <a:pPr marL="180000" indent="-180000" algn="just" defTabSz="711200">
              <a:buClr>
                <a:schemeClr val="tx1"/>
              </a:buClr>
              <a:buFont typeface="Wingdings" pitchFamily="2" charset="2"/>
              <a:buChar char="ü"/>
              <a:tabLst>
                <a:tab pos="85725" algn="l"/>
                <a:tab pos="179388" algn="l"/>
              </a:tabLst>
            </a:pPr>
            <a:r>
              <a:rPr lang="fr-FR" sz="1100" b="1">
                <a:solidFill>
                  <a:schemeClr val="tx1">
                    <a:lumMod val="90000"/>
                    <a:lumOff val="10000"/>
                  </a:schemeClr>
                </a:solidFill>
                <a:cs typeface="Arial" panose="020B0604020202020204" pitchFamily="34" charset="0"/>
              </a:rPr>
              <a:t>Partenariat avec </a:t>
            </a:r>
            <a:r>
              <a:rPr lang="fr-FR" sz="1100" b="1" err="1">
                <a:solidFill>
                  <a:schemeClr val="tx1">
                    <a:lumMod val="90000"/>
                    <a:lumOff val="10000"/>
                  </a:schemeClr>
                </a:solidFill>
                <a:cs typeface="Arial" panose="020B0604020202020204" pitchFamily="34" charset="0"/>
              </a:rPr>
              <a:t>Fruggr</a:t>
            </a:r>
            <a:r>
              <a:rPr lang="fr-FR" sz="1100">
                <a:solidFill>
                  <a:schemeClr val="tx1">
                    <a:lumMod val="90000"/>
                    <a:lumOff val="10000"/>
                  </a:schemeClr>
                </a:solidFill>
                <a:cs typeface="Arial" panose="020B0604020202020204" pitchFamily="34" charset="0"/>
              </a:rPr>
              <a:t>, solution de mesure et d’amélioration de l’empreinte carbone, sociale et de l’accessibilité de services numériques. </a:t>
            </a:r>
          </a:p>
        </p:txBody>
      </p:sp>
      <p:sp>
        <p:nvSpPr>
          <p:cNvPr id="11" name="Rectangle 10">
            <a:extLst>
              <a:ext uri="{FF2B5EF4-FFF2-40B4-BE49-F238E27FC236}">
                <a16:creationId xmlns:a16="http://schemas.microsoft.com/office/drawing/2014/main" id="{AB87F8D6-9A85-F5A3-5184-F80F9DBD713E}"/>
              </a:ext>
            </a:extLst>
          </p:cNvPr>
          <p:cNvSpPr/>
          <p:nvPr/>
        </p:nvSpPr>
        <p:spPr>
          <a:xfrm>
            <a:off x="9941050" y="1684689"/>
            <a:ext cx="1917826" cy="400110"/>
          </a:xfrm>
          <a:prstGeom prst="rect">
            <a:avLst/>
          </a:prstGeom>
        </p:spPr>
        <p:txBody>
          <a:bodyPr wrap="square">
            <a:spAutoFit/>
          </a:bodyPr>
          <a:lstStyle/>
          <a:p>
            <a:pPr marL="0" lvl="2" algn="ctr"/>
            <a:r>
              <a:rPr lang="fr-FR" sz="1000">
                <a:solidFill>
                  <a:srgbClr val="303030"/>
                </a:solidFill>
                <a:cs typeface="Arial" panose="020B0604020202020204" pitchFamily="34" charset="0"/>
              </a:rPr>
              <a:t>Labellisé Numérique Responsable Niveau 1 (INR)</a:t>
            </a:r>
          </a:p>
        </p:txBody>
      </p:sp>
      <p:pic>
        <p:nvPicPr>
          <p:cNvPr id="12" name="Graphique 11">
            <a:extLst>
              <a:ext uri="{FF2B5EF4-FFF2-40B4-BE49-F238E27FC236}">
                <a16:creationId xmlns:a16="http://schemas.microsoft.com/office/drawing/2014/main" id="{62C84E0D-C430-CF73-8805-089FDCB6C67F}"/>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525897" y="939435"/>
            <a:ext cx="748132" cy="748132"/>
          </a:xfrm>
          <a:prstGeom prst="rect">
            <a:avLst/>
          </a:prstGeom>
        </p:spPr>
      </p:pic>
      <p:sp>
        <p:nvSpPr>
          <p:cNvPr id="13" name="ZoneTexte 12">
            <a:extLst>
              <a:ext uri="{FF2B5EF4-FFF2-40B4-BE49-F238E27FC236}">
                <a16:creationId xmlns:a16="http://schemas.microsoft.com/office/drawing/2014/main" id="{7349D88E-879F-48B5-5089-15C2C6D12299}"/>
              </a:ext>
            </a:extLst>
          </p:cNvPr>
          <p:cNvSpPr txBox="1"/>
          <p:nvPr/>
        </p:nvSpPr>
        <p:spPr>
          <a:xfrm>
            <a:off x="8492624" y="3493083"/>
            <a:ext cx="3444168" cy="938719"/>
          </a:xfrm>
          <a:prstGeom prst="rect">
            <a:avLst/>
          </a:prstGeom>
          <a:noFill/>
        </p:spPr>
        <p:txBody>
          <a:bodyPr wrap="square" rtlCol="0">
            <a:spAutoFit/>
          </a:bodyPr>
          <a:lstStyle/>
          <a:p>
            <a:pPr algn="ctr"/>
            <a:r>
              <a:rPr lang="fr-FR" sz="1100" b="1">
                <a:solidFill>
                  <a:srgbClr val="E8470D"/>
                </a:solidFill>
                <a:cs typeface="Arial" panose="020B0604020202020204" pitchFamily="34" charset="0"/>
              </a:rPr>
              <a:t>Contribuer aux débats et groupes de réflexion</a:t>
            </a:r>
          </a:p>
          <a:p>
            <a:endParaRPr lang="fr-FR" sz="1100" u="sng">
              <a:solidFill>
                <a:srgbClr val="797979"/>
              </a:solidFill>
              <a:cs typeface="Arial" panose="020B0604020202020204" pitchFamily="34" charset="0"/>
            </a:endParaRPr>
          </a:p>
          <a:p>
            <a:pPr marL="171450" indent="-171450">
              <a:buFont typeface="Wingdings" panose="05000000000000000000" pitchFamily="2" charset="2"/>
              <a:buChar char="§"/>
            </a:pPr>
            <a:r>
              <a:rPr lang="fr-FR" sz="1100">
                <a:solidFill>
                  <a:srgbClr val="303030"/>
                </a:solidFill>
                <a:cs typeface="Arial" panose="020B0604020202020204" pitchFamily="34" charset="0"/>
              </a:rPr>
              <a:t>Veille active et animation d’une communauté  NR </a:t>
            </a:r>
            <a:br>
              <a:rPr lang="fr-FR" sz="1100">
                <a:solidFill>
                  <a:srgbClr val="303030"/>
                </a:solidFill>
                <a:cs typeface="Arial" panose="020B0604020202020204" pitchFamily="34" charset="0"/>
              </a:rPr>
            </a:br>
            <a:r>
              <a:rPr lang="fr-FR" sz="1100">
                <a:solidFill>
                  <a:srgbClr val="303030"/>
                </a:solidFill>
                <a:cs typeface="Arial" panose="020B0604020202020204" pitchFamily="34" charset="0"/>
              </a:rPr>
              <a:t>au sein de </a:t>
            </a:r>
            <a:r>
              <a:rPr lang="fr-FR" sz="1100" err="1">
                <a:solidFill>
                  <a:srgbClr val="303030"/>
                </a:solidFill>
                <a:cs typeface="Arial" panose="020B0604020202020204" pitchFamily="34" charset="0"/>
              </a:rPr>
              <a:t>Aubay</a:t>
            </a:r>
            <a:endParaRPr lang="fr-FR" sz="1100">
              <a:solidFill>
                <a:srgbClr val="303030"/>
              </a:solidFill>
              <a:cs typeface="Arial" panose="020B0604020202020204" pitchFamily="34" charset="0"/>
            </a:endParaRPr>
          </a:p>
          <a:p>
            <a:pPr marL="171450" indent="-171450">
              <a:buFont typeface="Wingdings" panose="05000000000000000000" pitchFamily="2" charset="2"/>
              <a:buChar char="§"/>
            </a:pPr>
            <a:r>
              <a:rPr lang="fr-FR" sz="1100">
                <a:solidFill>
                  <a:srgbClr val="303030"/>
                </a:solidFill>
                <a:cs typeface="Arial" panose="020B0604020202020204" pitchFamily="34" charset="0"/>
              </a:rPr>
              <a:t>Partenariats</a:t>
            </a:r>
          </a:p>
        </p:txBody>
      </p:sp>
      <p:sp>
        <p:nvSpPr>
          <p:cNvPr id="14" name="ZoneTexte 13">
            <a:extLst>
              <a:ext uri="{FF2B5EF4-FFF2-40B4-BE49-F238E27FC236}">
                <a16:creationId xmlns:a16="http://schemas.microsoft.com/office/drawing/2014/main" id="{B6D7F248-6A2A-C82B-3B44-5CA5789EE82C}"/>
              </a:ext>
            </a:extLst>
          </p:cNvPr>
          <p:cNvSpPr txBox="1"/>
          <p:nvPr/>
        </p:nvSpPr>
        <p:spPr>
          <a:xfrm>
            <a:off x="4369818" y="3501016"/>
            <a:ext cx="3770709" cy="938719"/>
          </a:xfrm>
          <a:prstGeom prst="rect">
            <a:avLst/>
          </a:prstGeom>
          <a:noFill/>
        </p:spPr>
        <p:txBody>
          <a:bodyPr wrap="square" rtlCol="0">
            <a:spAutoFit/>
          </a:bodyPr>
          <a:lstStyle/>
          <a:p>
            <a:pPr algn="ctr"/>
            <a:r>
              <a:rPr lang="fr-FR" sz="1100" b="1">
                <a:solidFill>
                  <a:srgbClr val="E8470D"/>
                </a:solidFill>
                <a:cs typeface="Arial" panose="020B0604020202020204" pitchFamily="34" charset="0"/>
              </a:rPr>
              <a:t>Déployer le NR auprès de nos parties prenantes</a:t>
            </a:r>
          </a:p>
          <a:p>
            <a:endParaRPr lang="fr-FR" sz="1100" u="sng">
              <a:solidFill>
                <a:srgbClr val="797979"/>
              </a:solidFill>
              <a:cs typeface="Arial" panose="020B0604020202020204" pitchFamily="34" charset="0"/>
            </a:endParaRPr>
          </a:p>
          <a:p>
            <a:pPr marL="171450" indent="-171450">
              <a:buFont typeface="Wingdings" panose="05000000000000000000" pitchFamily="2" charset="2"/>
              <a:buChar char="§"/>
            </a:pPr>
            <a:r>
              <a:rPr lang="fr-FR" sz="1100">
                <a:solidFill>
                  <a:srgbClr val="303030"/>
                </a:solidFill>
                <a:cs typeface="Arial" panose="020B0604020202020204" pitchFamily="34" charset="0"/>
              </a:rPr>
              <a:t>Structuration d’une offre à destination de nos clients</a:t>
            </a:r>
          </a:p>
          <a:p>
            <a:pPr marL="171450" indent="-171450">
              <a:buFont typeface="Wingdings" panose="05000000000000000000" pitchFamily="2" charset="2"/>
              <a:buChar char="§"/>
            </a:pPr>
            <a:r>
              <a:rPr lang="fr-FR" sz="1100">
                <a:solidFill>
                  <a:srgbClr val="303030"/>
                </a:solidFill>
                <a:cs typeface="Arial" panose="020B0604020202020204" pitchFamily="34" charset="0"/>
              </a:rPr>
              <a:t>Mise en place d’un cycle de formations </a:t>
            </a:r>
          </a:p>
          <a:p>
            <a:pPr marL="171450" indent="-171450">
              <a:buFont typeface="Wingdings" panose="05000000000000000000" pitchFamily="2" charset="2"/>
              <a:buChar char="§"/>
            </a:pPr>
            <a:r>
              <a:rPr lang="fr-FR" sz="1100">
                <a:solidFill>
                  <a:srgbClr val="303030"/>
                </a:solidFill>
                <a:cs typeface="Arial" panose="020B0604020202020204" pitchFamily="34" charset="0"/>
              </a:rPr>
              <a:t>Actions de sensibilisation en interne et communication</a:t>
            </a:r>
          </a:p>
        </p:txBody>
      </p:sp>
      <p:sp>
        <p:nvSpPr>
          <p:cNvPr id="15" name="ZoneTexte 14">
            <a:extLst>
              <a:ext uri="{FF2B5EF4-FFF2-40B4-BE49-F238E27FC236}">
                <a16:creationId xmlns:a16="http://schemas.microsoft.com/office/drawing/2014/main" id="{3E8BA49B-A0D3-B536-326A-3ADFF2FE671A}"/>
              </a:ext>
            </a:extLst>
          </p:cNvPr>
          <p:cNvSpPr txBox="1"/>
          <p:nvPr/>
        </p:nvSpPr>
        <p:spPr>
          <a:xfrm>
            <a:off x="417722" y="3501016"/>
            <a:ext cx="3600000" cy="938719"/>
          </a:xfrm>
          <a:prstGeom prst="rect">
            <a:avLst/>
          </a:prstGeom>
          <a:noFill/>
        </p:spPr>
        <p:txBody>
          <a:bodyPr wrap="square" rtlCol="0">
            <a:spAutoFit/>
          </a:bodyPr>
          <a:lstStyle/>
          <a:p>
            <a:pPr algn="ctr"/>
            <a:r>
              <a:rPr lang="fr-FR" sz="1100" b="1">
                <a:solidFill>
                  <a:srgbClr val="E8470D"/>
                </a:solidFill>
                <a:cs typeface="Arial" panose="020B0604020202020204" pitchFamily="34" charset="0"/>
              </a:rPr>
              <a:t>Être exemplaire dans notre propre fonctionnement</a:t>
            </a:r>
          </a:p>
          <a:p>
            <a:endParaRPr lang="fr-FR" sz="1100" b="1" u="sng">
              <a:solidFill>
                <a:srgbClr val="303030"/>
              </a:solidFill>
              <a:cs typeface="Arial" panose="020B0604020202020204" pitchFamily="34" charset="0"/>
            </a:endParaRPr>
          </a:p>
          <a:p>
            <a:pPr marL="171450" indent="-171450">
              <a:buFont typeface="Wingdings" panose="05000000000000000000" pitchFamily="2" charset="2"/>
              <a:buChar char="§"/>
            </a:pPr>
            <a:r>
              <a:rPr lang="fr-FR" sz="1100">
                <a:solidFill>
                  <a:srgbClr val="303030"/>
                </a:solidFill>
                <a:cs typeface="Arial" panose="020B0604020202020204" pitchFamily="34" charset="0"/>
              </a:rPr>
              <a:t>Labellisation NR et plan de remédiation</a:t>
            </a:r>
          </a:p>
          <a:p>
            <a:pPr marL="171450" indent="-171450">
              <a:buFont typeface="Wingdings" panose="05000000000000000000" pitchFamily="2" charset="2"/>
              <a:buChar char="§"/>
            </a:pPr>
            <a:r>
              <a:rPr lang="fr-FR" sz="1100">
                <a:solidFill>
                  <a:srgbClr val="303030"/>
                </a:solidFill>
                <a:cs typeface="Arial" panose="020B0604020202020204" pitchFamily="34" charset="0"/>
              </a:rPr>
              <a:t>Réduction des impacts de notre SI interne et gestion responsable de nos équipements informatiques</a:t>
            </a:r>
          </a:p>
        </p:txBody>
      </p:sp>
      <p:sp>
        <p:nvSpPr>
          <p:cNvPr id="16" name="ZoneTexte 15">
            <a:extLst>
              <a:ext uri="{FF2B5EF4-FFF2-40B4-BE49-F238E27FC236}">
                <a16:creationId xmlns:a16="http://schemas.microsoft.com/office/drawing/2014/main" id="{093786C3-BAAF-5841-913F-4C24D3B3B8F8}"/>
              </a:ext>
            </a:extLst>
          </p:cNvPr>
          <p:cNvSpPr txBox="1"/>
          <p:nvPr/>
        </p:nvSpPr>
        <p:spPr>
          <a:xfrm>
            <a:off x="406671" y="1102103"/>
            <a:ext cx="6552929" cy="938719"/>
          </a:xfrm>
          <a:prstGeom prst="rect">
            <a:avLst/>
          </a:prstGeom>
          <a:noFill/>
        </p:spPr>
        <p:txBody>
          <a:bodyPr wrap="square" rtlCol="0">
            <a:spAutoFit/>
          </a:bodyPr>
          <a:lstStyle/>
          <a:p>
            <a:pPr marL="180000" indent="-180000" algn="just" defTabSz="711200">
              <a:buClr>
                <a:schemeClr val="tx1"/>
              </a:buClr>
              <a:buFont typeface="Wingdings" pitchFamily="2" charset="2"/>
              <a:buChar char="ü"/>
              <a:tabLst>
                <a:tab pos="85725" algn="l"/>
                <a:tab pos="179388" algn="l"/>
              </a:tabLst>
            </a:pPr>
            <a:r>
              <a:rPr lang="fr-FR" sz="1100">
                <a:solidFill>
                  <a:srgbClr val="303030"/>
                </a:solidFill>
                <a:cs typeface="Arial" panose="020B0604020202020204" pitchFamily="34" charset="0"/>
              </a:rPr>
              <a:t>En 2021, création d’un groupe de travail Green IT</a:t>
            </a:r>
          </a:p>
          <a:p>
            <a:pPr marL="180000" indent="-180000" algn="just" defTabSz="711200">
              <a:buClr>
                <a:schemeClr val="tx1"/>
              </a:buClr>
              <a:buFont typeface="Wingdings" pitchFamily="2" charset="2"/>
              <a:buChar char="ü"/>
              <a:tabLst>
                <a:tab pos="85725" algn="l"/>
                <a:tab pos="179388" algn="l"/>
              </a:tabLst>
            </a:pPr>
            <a:r>
              <a:rPr lang="fr-FR" sz="1100">
                <a:solidFill>
                  <a:srgbClr val="303030"/>
                </a:solidFill>
                <a:cs typeface="Arial" panose="020B0604020202020204" pitchFamily="34" charset="0"/>
              </a:rPr>
              <a:t>Mi-2022, accélération de la dynamique avec le lancement de la démarche de labellisation NR</a:t>
            </a:r>
          </a:p>
          <a:p>
            <a:pPr marL="180000" indent="-180000" algn="just" defTabSz="711200">
              <a:buClr>
                <a:schemeClr val="tx1"/>
              </a:buClr>
              <a:buFont typeface="Wingdings" pitchFamily="2" charset="2"/>
              <a:buChar char="ü"/>
              <a:tabLst>
                <a:tab pos="85725" algn="l"/>
                <a:tab pos="179388" algn="l"/>
              </a:tabLst>
            </a:pPr>
            <a:r>
              <a:rPr lang="fr-FR" sz="1100">
                <a:solidFill>
                  <a:srgbClr val="303030"/>
                </a:solidFill>
                <a:cs typeface="Arial" panose="020B0604020202020204" pitchFamily="34" charset="0"/>
              </a:rPr>
              <a:t>2023, obtention du label Numérique Responsable niveau 1</a:t>
            </a:r>
          </a:p>
          <a:p>
            <a:pPr marL="180000" indent="-180000" algn="just" defTabSz="711200">
              <a:buClr>
                <a:schemeClr val="tx1"/>
              </a:buClr>
              <a:buFont typeface="Wingdings" pitchFamily="2" charset="2"/>
              <a:buChar char="ü"/>
              <a:tabLst>
                <a:tab pos="85725" algn="l"/>
                <a:tab pos="179388" algn="l"/>
              </a:tabLst>
            </a:pPr>
            <a:r>
              <a:rPr lang="fr-FR" sz="1100">
                <a:solidFill>
                  <a:srgbClr val="303030"/>
                </a:solidFill>
                <a:cs typeface="Arial" panose="020B0604020202020204" pitchFamily="34" charset="0"/>
              </a:rPr>
              <a:t>Signature du manifeste Planet </a:t>
            </a:r>
            <a:r>
              <a:rPr lang="fr-FR" sz="1100" err="1">
                <a:solidFill>
                  <a:srgbClr val="303030"/>
                </a:solidFill>
                <a:cs typeface="Arial" panose="020B0604020202020204" pitchFamily="34" charset="0"/>
              </a:rPr>
              <a:t>Tech’Care</a:t>
            </a:r>
            <a:r>
              <a:rPr lang="fr-FR" sz="1100">
                <a:solidFill>
                  <a:srgbClr val="303030"/>
                </a:solidFill>
                <a:cs typeface="Arial" panose="020B0604020202020204" pitchFamily="34" charset="0"/>
              </a:rPr>
              <a:t> dès 2021 et signature de la Charte Numérique Responsable en 2022</a:t>
            </a:r>
          </a:p>
        </p:txBody>
      </p:sp>
      <p:pic>
        <p:nvPicPr>
          <p:cNvPr id="17" name="Image 16">
            <a:extLst>
              <a:ext uri="{FF2B5EF4-FFF2-40B4-BE49-F238E27FC236}">
                <a16:creationId xmlns:a16="http://schemas.microsoft.com/office/drawing/2014/main" id="{E0324FB0-3680-EEFE-C3FE-42A3BE22DCF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160722" y="1079549"/>
            <a:ext cx="870952" cy="467905"/>
          </a:xfrm>
          <a:prstGeom prst="rect">
            <a:avLst/>
          </a:prstGeom>
        </p:spPr>
      </p:pic>
      <p:pic>
        <p:nvPicPr>
          <p:cNvPr id="18" name="Graphique 17" descr="Outils contour">
            <a:extLst>
              <a:ext uri="{FF2B5EF4-FFF2-40B4-BE49-F238E27FC236}">
                <a16:creationId xmlns:a16="http://schemas.microsoft.com/office/drawing/2014/main" id="{2B7A07DC-B3FD-4090-118F-A488D22DA58C}"/>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052708" y="3070488"/>
            <a:ext cx="324000" cy="324000"/>
          </a:xfrm>
          <a:prstGeom prst="rect">
            <a:avLst/>
          </a:prstGeom>
        </p:spPr>
      </p:pic>
      <p:sp>
        <p:nvSpPr>
          <p:cNvPr id="19" name="ZoneTexte 18">
            <a:extLst>
              <a:ext uri="{FF2B5EF4-FFF2-40B4-BE49-F238E27FC236}">
                <a16:creationId xmlns:a16="http://schemas.microsoft.com/office/drawing/2014/main" id="{CE028431-1FCF-AA6A-361E-838E8A294F94}"/>
              </a:ext>
            </a:extLst>
          </p:cNvPr>
          <p:cNvSpPr txBox="1"/>
          <p:nvPr/>
        </p:nvSpPr>
        <p:spPr>
          <a:xfrm>
            <a:off x="509879" y="2443553"/>
            <a:ext cx="11099217" cy="6001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a:ln>
                  <a:noFill/>
                </a:ln>
                <a:effectLst/>
                <a:uLnTx/>
                <a:uFillTx/>
                <a:cs typeface="Arial" panose="020B0604020202020204" pitchFamily="34" charset="0"/>
              </a:rPr>
              <a:t>Notre engagement : </a:t>
            </a:r>
            <a:r>
              <a:rPr kumimoji="0" lang="fr-FR" sz="1100" i="0" u="none" strike="noStrike" kern="1200" cap="none" spc="0" normalizeH="0" baseline="0" noProof="0">
                <a:ln>
                  <a:noFill/>
                </a:ln>
                <a:effectLst/>
                <a:uLnTx/>
                <a:uFillTx/>
                <a:cs typeface="Arial" panose="020B0604020202020204" pitchFamily="34" charset="0"/>
              </a:rPr>
              <a:t>devenir un ambassadeur du numérique responsable auprès de nos collaborateurs, clients et investisseurs</a:t>
            </a:r>
            <a:endParaRPr lang="fr-FR" sz="110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fr-FR" sz="1100">
              <a:solidFill>
                <a:srgbClr val="E8470D"/>
              </a:solidFill>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a:solidFill>
                  <a:srgbClr val="E8470D"/>
                </a:solidFill>
                <a:cs typeface="Arial" panose="020B0604020202020204" pitchFamily="34" charset="0"/>
              </a:rPr>
              <a:t>Nous poursuivons </a:t>
            </a:r>
            <a:r>
              <a:rPr lang="fr-FR" sz="1100" b="1">
                <a:solidFill>
                  <a:srgbClr val="E8470D"/>
                </a:solidFill>
                <a:cs typeface="Arial" panose="020B0604020202020204" pitchFamily="34" charset="0"/>
              </a:rPr>
              <a:t>TROIS OBJECTIFS </a:t>
            </a:r>
          </a:p>
        </p:txBody>
      </p:sp>
      <p:pic>
        <p:nvPicPr>
          <p:cNvPr id="20" name="Graphique 19" descr="Transférer contour">
            <a:extLst>
              <a:ext uri="{FF2B5EF4-FFF2-40B4-BE49-F238E27FC236}">
                <a16:creationId xmlns:a16="http://schemas.microsoft.com/office/drawing/2014/main" id="{D36F3FA4-737A-6EDD-6DC6-E6F2F606383A}"/>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900948" y="3070488"/>
            <a:ext cx="324000" cy="324000"/>
          </a:xfrm>
          <a:prstGeom prst="rect">
            <a:avLst/>
          </a:prstGeom>
        </p:spPr>
      </p:pic>
      <p:pic>
        <p:nvPicPr>
          <p:cNvPr id="21" name="Graphique 20" descr="Badge coche contour">
            <a:extLst>
              <a:ext uri="{FF2B5EF4-FFF2-40B4-BE49-F238E27FC236}">
                <a16:creationId xmlns:a16="http://schemas.microsoft.com/office/drawing/2014/main" id="{E974AC86-6819-7A18-3927-4F8513EBAF01}"/>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913880" y="3070488"/>
            <a:ext cx="415894" cy="415894"/>
          </a:xfrm>
          <a:prstGeom prst="rect">
            <a:avLst/>
          </a:prstGeom>
        </p:spPr>
      </p:pic>
    </p:spTree>
    <p:extLst>
      <p:ext uri="{BB962C8B-B14F-4D97-AF65-F5344CB8AC3E}">
        <p14:creationId xmlns:p14="http://schemas.microsoft.com/office/powerpoint/2010/main" val="3483620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A66B0DFB-3040-7564-F818-C1BC67552870}"/>
              </a:ext>
            </a:extLst>
          </p:cNvPr>
          <p:cNvSpPr txBox="1"/>
          <p:nvPr/>
        </p:nvSpPr>
        <p:spPr>
          <a:xfrm>
            <a:off x="4388958" y="3916817"/>
            <a:ext cx="10149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a:solidFill>
                  <a:srgbClr val="E5430D"/>
                </a:solidFill>
                <a:latin typeface="Arial"/>
                <a:cs typeface="Arial"/>
              </a:rPr>
              <a:t>AUBAY</a:t>
            </a:r>
            <a:endParaRPr lang="fr-FR">
              <a:solidFill>
                <a:srgbClr val="E5430D"/>
              </a:solidFill>
              <a:latin typeface="Arial"/>
              <a:ea typeface="Roboto"/>
              <a:cs typeface="Arial"/>
            </a:endParaRPr>
          </a:p>
        </p:txBody>
      </p:sp>
      <p:sp>
        <p:nvSpPr>
          <p:cNvPr id="3" name="ZoneTexte 2">
            <a:extLst>
              <a:ext uri="{FF2B5EF4-FFF2-40B4-BE49-F238E27FC236}">
                <a16:creationId xmlns:a16="http://schemas.microsoft.com/office/drawing/2014/main" id="{2816F39F-1F0D-EC8D-762A-9757E95CAF53}"/>
              </a:ext>
            </a:extLst>
          </p:cNvPr>
          <p:cNvSpPr txBox="1"/>
          <p:nvPr/>
        </p:nvSpPr>
        <p:spPr>
          <a:xfrm>
            <a:off x="6428345" y="2487246"/>
            <a:ext cx="138011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chemeClr val="tx1">
                    <a:lumMod val="50000"/>
                    <a:lumOff val="50000"/>
                  </a:schemeClr>
                </a:solidFill>
                <a:latin typeface="Arial"/>
                <a:cs typeface="Arial"/>
              </a:rPr>
              <a:t>Nom</a:t>
            </a:r>
            <a:br>
              <a:rPr lang="fr-FR">
                <a:solidFill>
                  <a:schemeClr val="tx1">
                    <a:lumMod val="50000"/>
                    <a:lumOff val="50000"/>
                  </a:schemeClr>
                </a:solidFill>
                <a:latin typeface="Arial"/>
                <a:cs typeface="Arial"/>
              </a:rPr>
            </a:br>
            <a:r>
              <a:rPr lang="fr-FR">
                <a:solidFill>
                  <a:schemeClr val="tx1">
                    <a:lumMod val="50000"/>
                    <a:lumOff val="50000"/>
                  </a:schemeClr>
                </a:solidFill>
                <a:latin typeface="Arial"/>
                <a:cs typeface="Arial"/>
              </a:rPr>
              <a:t>ou Logo</a:t>
            </a:r>
          </a:p>
          <a:p>
            <a:r>
              <a:rPr lang="fr-FR">
                <a:solidFill>
                  <a:schemeClr val="tx1">
                    <a:lumMod val="50000"/>
                    <a:lumOff val="50000"/>
                  </a:schemeClr>
                </a:solidFill>
                <a:latin typeface="Arial"/>
                <a:ea typeface="Roboto"/>
                <a:cs typeface="Arial"/>
              </a:rPr>
              <a:t>du CLIENT</a:t>
            </a:r>
            <a:endParaRPr lang="fr-FR">
              <a:solidFill>
                <a:schemeClr val="tx1">
                  <a:lumMod val="50000"/>
                  <a:lumOff val="50000"/>
                </a:schemeClr>
              </a:solidFill>
            </a:endParaRPr>
          </a:p>
        </p:txBody>
      </p:sp>
      <p:sp>
        <p:nvSpPr>
          <p:cNvPr id="4" name="ZoneTexte 3">
            <a:extLst>
              <a:ext uri="{FF2B5EF4-FFF2-40B4-BE49-F238E27FC236}">
                <a16:creationId xmlns:a16="http://schemas.microsoft.com/office/drawing/2014/main" id="{56E5D21C-B6FD-A376-E5AA-4BF61450E561}"/>
              </a:ext>
            </a:extLst>
          </p:cNvPr>
          <p:cNvSpPr txBox="1"/>
          <p:nvPr/>
        </p:nvSpPr>
        <p:spPr>
          <a:xfrm>
            <a:off x="7593756" y="1575814"/>
            <a:ext cx="2269906"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chemeClr val="bg1">
                    <a:lumMod val="50000"/>
                  </a:schemeClr>
                </a:solidFill>
                <a:latin typeface="Arial"/>
                <a:cs typeface="Arial"/>
              </a:rPr>
              <a:t>Prénom NOM</a:t>
            </a:r>
          </a:p>
          <a:p>
            <a:r>
              <a:rPr lang="fr-FR" sz="1400">
                <a:solidFill>
                  <a:schemeClr val="bg1">
                    <a:lumMod val="50000"/>
                  </a:schemeClr>
                </a:solidFill>
                <a:latin typeface="Arial"/>
                <a:cs typeface="Arial"/>
              </a:rPr>
              <a:t>Fonction</a:t>
            </a:r>
          </a:p>
          <a:p>
            <a:r>
              <a:rPr lang="fr-FR" sz="1400">
                <a:solidFill>
                  <a:schemeClr val="bg1">
                    <a:lumMod val="50000"/>
                  </a:schemeClr>
                </a:solidFill>
                <a:latin typeface="Arial"/>
                <a:ea typeface="Roboto"/>
                <a:cs typeface="Arial"/>
              </a:rPr>
              <a:t>Adresse mail</a:t>
            </a:r>
            <a:endParaRPr lang="fr-FR" sz="1400">
              <a:solidFill>
                <a:schemeClr val="bg1">
                  <a:lumMod val="50000"/>
                </a:schemeClr>
              </a:solidFill>
              <a:ea typeface="Roboto"/>
            </a:endParaRPr>
          </a:p>
        </p:txBody>
      </p:sp>
      <p:sp>
        <p:nvSpPr>
          <p:cNvPr id="5" name="ZoneTexte 4">
            <a:extLst>
              <a:ext uri="{FF2B5EF4-FFF2-40B4-BE49-F238E27FC236}">
                <a16:creationId xmlns:a16="http://schemas.microsoft.com/office/drawing/2014/main" id="{B1E06EB0-71E8-0A7B-CA16-C2D04D1FD87B}"/>
              </a:ext>
            </a:extLst>
          </p:cNvPr>
          <p:cNvSpPr txBox="1"/>
          <p:nvPr/>
        </p:nvSpPr>
        <p:spPr>
          <a:xfrm>
            <a:off x="8360794" y="3667223"/>
            <a:ext cx="2269906"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chemeClr val="bg1">
                    <a:lumMod val="50000"/>
                  </a:schemeClr>
                </a:solidFill>
                <a:latin typeface="Arial"/>
                <a:cs typeface="Arial"/>
              </a:rPr>
              <a:t>Prénom NOM</a:t>
            </a:r>
          </a:p>
          <a:p>
            <a:r>
              <a:rPr lang="fr-FR" sz="1400">
                <a:solidFill>
                  <a:schemeClr val="bg1">
                    <a:lumMod val="50000"/>
                  </a:schemeClr>
                </a:solidFill>
                <a:latin typeface="Arial"/>
                <a:cs typeface="Arial"/>
              </a:rPr>
              <a:t>Fonction</a:t>
            </a:r>
          </a:p>
          <a:p>
            <a:r>
              <a:rPr lang="fr-FR" sz="1400">
                <a:solidFill>
                  <a:schemeClr val="bg1">
                    <a:lumMod val="50000"/>
                  </a:schemeClr>
                </a:solidFill>
                <a:latin typeface="Arial"/>
                <a:ea typeface="Roboto"/>
                <a:cs typeface="Arial"/>
              </a:rPr>
              <a:t>Adresse mail</a:t>
            </a:r>
            <a:endParaRPr lang="fr-FR" sz="1400">
              <a:solidFill>
                <a:schemeClr val="bg1">
                  <a:lumMod val="50000"/>
                </a:schemeClr>
              </a:solidFill>
              <a:ea typeface="Roboto"/>
            </a:endParaRPr>
          </a:p>
        </p:txBody>
      </p:sp>
      <p:sp>
        <p:nvSpPr>
          <p:cNvPr id="6" name="ZoneTexte 5">
            <a:extLst>
              <a:ext uri="{FF2B5EF4-FFF2-40B4-BE49-F238E27FC236}">
                <a16:creationId xmlns:a16="http://schemas.microsoft.com/office/drawing/2014/main" id="{B18D5616-E12A-F0C0-93A9-43D6FFAE2C70}"/>
              </a:ext>
            </a:extLst>
          </p:cNvPr>
          <p:cNvSpPr txBox="1"/>
          <p:nvPr/>
        </p:nvSpPr>
        <p:spPr>
          <a:xfrm>
            <a:off x="1192174" y="2986582"/>
            <a:ext cx="2269906"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a:solidFill>
                  <a:srgbClr val="E8470D"/>
                </a:solidFill>
                <a:latin typeface="Arial"/>
                <a:cs typeface="Arial"/>
              </a:rPr>
              <a:t>Prénom NOM</a:t>
            </a:r>
          </a:p>
          <a:p>
            <a:pPr algn="r"/>
            <a:r>
              <a:rPr lang="fr-FR" sz="1400">
                <a:solidFill>
                  <a:srgbClr val="E8470D"/>
                </a:solidFill>
                <a:latin typeface="Arial"/>
                <a:cs typeface="Arial"/>
              </a:rPr>
              <a:t>Fonction</a:t>
            </a:r>
          </a:p>
          <a:p>
            <a:pPr algn="r"/>
            <a:r>
              <a:rPr lang="fr-FR" sz="1400">
                <a:solidFill>
                  <a:srgbClr val="E8470D"/>
                </a:solidFill>
                <a:latin typeface="Arial"/>
                <a:ea typeface="Roboto"/>
                <a:cs typeface="Arial"/>
              </a:rPr>
              <a:t>Adresse mail</a:t>
            </a:r>
            <a:endParaRPr lang="fr-FR" sz="1400">
              <a:solidFill>
                <a:srgbClr val="E8470D"/>
              </a:solidFill>
              <a:ea typeface="Roboto"/>
            </a:endParaRPr>
          </a:p>
        </p:txBody>
      </p:sp>
      <p:sp>
        <p:nvSpPr>
          <p:cNvPr id="7" name="ZoneTexte 6">
            <a:extLst>
              <a:ext uri="{FF2B5EF4-FFF2-40B4-BE49-F238E27FC236}">
                <a16:creationId xmlns:a16="http://schemas.microsoft.com/office/drawing/2014/main" id="{017035DD-B91C-7CD6-14FD-52BF31CC1BAE}"/>
              </a:ext>
            </a:extLst>
          </p:cNvPr>
          <p:cNvSpPr txBox="1"/>
          <p:nvPr/>
        </p:nvSpPr>
        <p:spPr>
          <a:xfrm>
            <a:off x="1913931" y="4980594"/>
            <a:ext cx="2269906"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a:solidFill>
                  <a:srgbClr val="E8470D"/>
                </a:solidFill>
                <a:latin typeface="Arial"/>
                <a:cs typeface="Arial"/>
              </a:rPr>
              <a:t>Prénom NOM</a:t>
            </a:r>
          </a:p>
          <a:p>
            <a:pPr algn="r"/>
            <a:r>
              <a:rPr lang="fr-FR" sz="1400">
                <a:solidFill>
                  <a:srgbClr val="E8470D"/>
                </a:solidFill>
                <a:latin typeface="Arial"/>
                <a:cs typeface="Arial"/>
              </a:rPr>
              <a:t>Fonction</a:t>
            </a:r>
          </a:p>
          <a:p>
            <a:pPr algn="r"/>
            <a:r>
              <a:rPr lang="fr-FR" sz="1400">
                <a:solidFill>
                  <a:srgbClr val="E8470D"/>
                </a:solidFill>
                <a:latin typeface="Arial"/>
                <a:ea typeface="Roboto"/>
                <a:cs typeface="Arial"/>
              </a:rPr>
              <a:t>Adresse mail</a:t>
            </a:r>
            <a:endParaRPr lang="fr-FR" sz="1400">
              <a:solidFill>
                <a:srgbClr val="E8470D"/>
              </a:solidFill>
              <a:ea typeface="Roboto"/>
            </a:endParaRPr>
          </a:p>
        </p:txBody>
      </p:sp>
      <p:sp>
        <p:nvSpPr>
          <p:cNvPr id="10" name="Espace réservé du texte 9">
            <a:extLst>
              <a:ext uri="{FF2B5EF4-FFF2-40B4-BE49-F238E27FC236}">
                <a16:creationId xmlns:a16="http://schemas.microsoft.com/office/drawing/2014/main" id="{86913A96-E608-C820-A895-1B62A4F0EB24}"/>
              </a:ext>
            </a:extLst>
          </p:cNvPr>
          <p:cNvSpPr>
            <a:spLocks noGrp="1"/>
          </p:cNvSpPr>
          <p:nvPr>
            <p:ph type="body" sz="quarter" idx="11"/>
          </p:nvPr>
        </p:nvSpPr>
        <p:spPr/>
        <p:txBody>
          <a:bodyPr/>
          <a:lstStyle/>
          <a:p>
            <a:r>
              <a:rPr lang="fr-FR"/>
              <a:t>Tour de table</a:t>
            </a:r>
          </a:p>
        </p:txBody>
      </p:sp>
      <p:sp>
        <p:nvSpPr>
          <p:cNvPr id="18" name="Espace réservé pour une image  17">
            <a:extLst>
              <a:ext uri="{FF2B5EF4-FFF2-40B4-BE49-F238E27FC236}">
                <a16:creationId xmlns:a16="http://schemas.microsoft.com/office/drawing/2014/main" id="{24ABBA10-5EB4-AB04-E73E-AC58266CCEFA}"/>
              </a:ext>
            </a:extLst>
          </p:cNvPr>
          <p:cNvSpPr>
            <a:spLocks noGrp="1"/>
          </p:cNvSpPr>
          <p:nvPr>
            <p:ph type="pic" sz="quarter" idx="12"/>
          </p:nvPr>
        </p:nvSpPr>
        <p:spPr/>
        <p:txBody>
          <a:bodyPr>
            <a:normAutofit fontScale="25000" lnSpcReduction="20000"/>
          </a:bodyPr>
          <a:lstStyle/>
          <a:p>
            <a:r>
              <a:rPr lang="fr-FR"/>
              <a:t>photo</a:t>
            </a:r>
          </a:p>
        </p:txBody>
      </p:sp>
      <p:sp>
        <p:nvSpPr>
          <p:cNvPr id="24" name="Espace réservé pour une image  23">
            <a:extLst>
              <a:ext uri="{FF2B5EF4-FFF2-40B4-BE49-F238E27FC236}">
                <a16:creationId xmlns:a16="http://schemas.microsoft.com/office/drawing/2014/main" id="{B8AC3CD8-C1F8-9634-C81D-31B699E8A5FF}"/>
              </a:ext>
            </a:extLst>
          </p:cNvPr>
          <p:cNvSpPr>
            <a:spLocks noGrp="1"/>
          </p:cNvSpPr>
          <p:nvPr>
            <p:ph type="pic" sz="quarter" idx="13"/>
          </p:nvPr>
        </p:nvSpPr>
        <p:spPr/>
        <p:txBody>
          <a:bodyPr>
            <a:normAutofit fontScale="25000" lnSpcReduction="20000"/>
          </a:bodyPr>
          <a:lstStyle/>
          <a:p>
            <a:r>
              <a:rPr lang="fr-FR"/>
              <a:t>photo</a:t>
            </a:r>
          </a:p>
        </p:txBody>
      </p:sp>
      <p:sp>
        <p:nvSpPr>
          <p:cNvPr id="11" name="Espace réservé pour une image  10">
            <a:extLst>
              <a:ext uri="{FF2B5EF4-FFF2-40B4-BE49-F238E27FC236}">
                <a16:creationId xmlns:a16="http://schemas.microsoft.com/office/drawing/2014/main" id="{22424130-BA49-FEB5-508F-21679ACCAB81}"/>
              </a:ext>
            </a:extLst>
          </p:cNvPr>
          <p:cNvSpPr>
            <a:spLocks noGrp="1"/>
          </p:cNvSpPr>
          <p:nvPr>
            <p:ph type="pic" sz="quarter" idx="14"/>
          </p:nvPr>
        </p:nvSpPr>
        <p:spPr/>
        <p:txBody>
          <a:bodyPr>
            <a:normAutofit fontScale="25000" lnSpcReduction="20000"/>
          </a:bodyPr>
          <a:lstStyle/>
          <a:p>
            <a:r>
              <a:rPr lang="fr-FR"/>
              <a:t>photo</a:t>
            </a:r>
          </a:p>
        </p:txBody>
      </p:sp>
      <p:sp>
        <p:nvSpPr>
          <p:cNvPr id="12" name="Espace réservé pour une image  11">
            <a:extLst>
              <a:ext uri="{FF2B5EF4-FFF2-40B4-BE49-F238E27FC236}">
                <a16:creationId xmlns:a16="http://schemas.microsoft.com/office/drawing/2014/main" id="{A6343B3D-929D-05B9-6335-7958D3932D14}"/>
              </a:ext>
            </a:extLst>
          </p:cNvPr>
          <p:cNvSpPr>
            <a:spLocks noGrp="1"/>
          </p:cNvSpPr>
          <p:nvPr>
            <p:ph type="pic" sz="quarter" idx="15"/>
          </p:nvPr>
        </p:nvSpPr>
        <p:spPr/>
        <p:txBody>
          <a:bodyPr>
            <a:normAutofit fontScale="25000" lnSpcReduction="20000"/>
          </a:bodyPr>
          <a:lstStyle/>
          <a:p>
            <a:r>
              <a:rPr lang="fr-FR"/>
              <a:t>photo</a:t>
            </a:r>
          </a:p>
        </p:txBody>
      </p:sp>
    </p:spTree>
    <p:extLst>
      <p:ext uri="{BB962C8B-B14F-4D97-AF65-F5344CB8AC3E}">
        <p14:creationId xmlns:p14="http://schemas.microsoft.com/office/powerpoint/2010/main" val="35997543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A54EF134-4F87-6D64-55EC-AAB2611D9C55}"/>
              </a:ext>
            </a:extLst>
          </p:cNvPr>
          <p:cNvSpPr/>
          <p:nvPr/>
        </p:nvSpPr>
        <p:spPr>
          <a:xfrm>
            <a:off x="6499085" y="5369888"/>
            <a:ext cx="5305382" cy="124854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F014F16A-BBEB-821A-150D-E0CB593B573F}"/>
              </a:ext>
            </a:extLst>
          </p:cNvPr>
          <p:cNvSpPr/>
          <p:nvPr/>
        </p:nvSpPr>
        <p:spPr>
          <a:xfrm>
            <a:off x="9081398" y="2221195"/>
            <a:ext cx="2524278" cy="1315989"/>
          </a:xfrm>
          <a:prstGeom prst="rect">
            <a:avLst/>
          </a:prstGeom>
          <a:solidFill>
            <a:schemeClr val="bg1">
              <a:lumMod val="85000"/>
              <a:alpha val="25098"/>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BDA55BAC-8FE9-A7B3-6C39-8E02018545BD}"/>
              </a:ext>
            </a:extLst>
          </p:cNvPr>
          <p:cNvSpPr/>
          <p:nvPr/>
        </p:nvSpPr>
        <p:spPr>
          <a:xfrm>
            <a:off x="6490348" y="2231103"/>
            <a:ext cx="2524278" cy="1315989"/>
          </a:xfrm>
          <a:prstGeom prst="rect">
            <a:avLst/>
          </a:prstGeom>
          <a:solidFill>
            <a:schemeClr val="bg1">
              <a:lumMod val="85000"/>
              <a:alpha val="25098"/>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7C51829E-CC6F-3427-E929-6BD6E5FD59F0}"/>
              </a:ext>
            </a:extLst>
          </p:cNvPr>
          <p:cNvSpPr/>
          <p:nvPr/>
        </p:nvSpPr>
        <p:spPr>
          <a:xfrm>
            <a:off x="6490347" y="3635822"/>
            <a:ext cx="2534457" cy="1330516"/>
          </a:xfrm>
          <a:prstGeom prst="rect">
            <a:avLst/>
          </a:prstGeom>
          <a:solidFill>
            <a:schemeClr val="bg1">
              <a:lumMod val="85000"/>
              <a:alpha val="25098"/>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a:extLst>
              <a:ext uri="{FF2B5EF4-FFF2-40B4-BE49-F238E27FC236}">
                <a16:creationId xmlns:a16="http://schemas.microsoft.com/office/drawing/2014/main" id="{B3388E04-5D05-76AC-2A8A-98D1B0E127C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79490" y="1165519"/>
            <a:ext cx="2300718" cy="946089"/>
          </a:xfrm>
          <a:prstGeom prst="rect">
            <a:avLst/>
          </a:prstGeom>
        </p:spPr>
      </p:pic>
      <p:sp>
        <p:nvSpPr>
          <p:cNvPr id="2" name="Espace réservé du texte 1">
            <a:extLst>
              <a:ext uri="{FF2B5EF4-FFF2-40B4-BE49-F238E27FC236}">
                <a16:creationId xmlns:a16="http://schemas.microsoft.com/office/drawing/2014/main" id="{B2D1DF76-10C2-9EC4-2084-AC1B3EE08A60}"/>
              </a:ext>
            </a:extLst>
          </p:cNvPr>
          <p:cNvSpPr>
            <a:spLocks noGrp="1"/>
          </p:cNvSpPr>
          <p:nvPr>
            <p:ph type="body" sz="quarter" idx="10"/>
          </p:nvPr>
        </p:nvSpPr>
        <p:spPr/>
        <p:txBody>
          <a:bodyPr/>
          <a:lstStyle/>
          <a:p>
            <a:r>
              <a:rPr lang="fr-FR" b="0"/>
              <a:t>Accessibilité </a:t>
            </a:r>
          </a:p>
        </p:txBody>
      </p:sp>
      <p:sp>
        <p:nvSpPr>
          <p:cNvPr id="3" name="Espace réservé du texte 2">
            <a:extLst>
              <a:ext uri="{FF2B5EF4-FFF2-40B4-BE49-F238E27FC236}">
                <a16:creationId xmlns:a16="http://schemas.microsoft.com/office/drawing/2014/main" id="{D8313C33-0C36-F8EE-9E5D-0E4F4F7F5D2A}"/>
              </a:ext>
            </a:extLst>
          </p:cNvPr>
          <p:cNvSpPr>
            <a:spLocks noGrp="1"/>
          </p:cNvSpPr>
          <p:nvPr>
            <p:ph type="body" sz="quarter" idx="11"/>
          </p:nvPr>
        </p:nvSpPr>
        <p:spPr/>
        <p:txBody>
          <a:bodyPr/>
          <a:lstStyle/>
          <a:p>
            <a:r>
              <a:rPr lang="fr-FR" b="1">
                <a:solidFill>
                  <a:schemeClr val="tx1">
                    <a:lumMod val="75000"/>
                    <a:lumOff val="25000"/>
                  </a:schemeClr>
                </a:solidFill>
              </a:rPr>
              <a:t>Notre offre</a:t>
            </a:r>
          </a:p>
        </p:txBody>
      </p:sp>
      <p:sp>
        <p:nvSpPr>
          <p:cNvPr id="66" name="ZoneTexte 65">
            <a:extLst>
              <a:ext uri="{FF2B5EF4-FFF2-40B4-BE49-F238E27FC236}">
                <a16:creationId xmlns:a16="http://schemas.microsoft.com/office/drawing/2014/main" id="{CE384775-4251-551D-2E32-B82A01A928E1}"/>
              </a:ext>
            </a:extLst>
          </p:cNvPr>
          <p:cNvSpPr txBox="1"/>
          <p:nvPr/>
        </p:nvSpPr>
        <p:spPr>
          <a:xfrm>
            <a:off x="488418" y="1065179"/>
            <a:ext cx="2869799" cy="203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7154" tIns="17154" rIns="17154" bIns="17154" numCol="1" spcCol="38100" rtlCol="0" anchor="t">
            <a:spAutoFit/>
          </a:bodyPr>
          <a:lstStyle/>
          <a:p>
            <a:pPr marL="0" marR="0" lvl="0" indent="0" defTabSz="686028" rtl="0" eaLnBrk="1" fontAlgn="auto" latinLnBrk="0" hangingPunct="0">
              <a:lnSpc>
                <a:spcPct val="100000"/>
              </a:lnSpc>
              <a:spcBef>
                <a:spcPts val="0"/>
              </a:spcBef>
              <a:spcAft>
                <a:spcPts val="0"/>
              </a:spcAft>
              <a:buClrTx/>
              <a:buSzTx/>
              <a:buFontTx/>
              <a:buNone/>
              <a:tabLst/>
              <a:defRPr/>
            </a:pPr>
            <a:r>
              <a:rPr kumimoji="0" lang="fr-FR" sz="1100" b="1" i="0" u="none" strike="noStrike" kern="1200" cap="none" spc="0" normalizeH="0" baseline="0" noProof="0">
                <a:ln>
                  <a:noFill/>
                </a:ln>
                <a:solidFill>
                  <a:srgbClr val="404040"/>
                </a:solidFill>
                <a:effectLst/>
                <a:uLnTx/>
                <a:uFillTx/>
                <a:latin typeface="Arial" panose="020B0604020202020204" pitchFamily="34" charset="0"/>
                <a:ea typeface="Calibri" charset="0"/>
                <a:cs typeface="Arial" panose="020B0604020202020204" pitchFamily="34" charset="0"/>
                <a:sym typeface="Lato Light"/>
              </a:rPr>
              <a:t>Notre partenariat</a:t>
            </a:r>
            <a:r>
              <a:rPr kumimoji="0" lang="fr-FR" sz="1100" b="1" i="0" u="none" strike="noStrike" kern="1200" cap="none" spc="0" normalizeH="0" baseline="0" noProof="0">
                <a:ln>
                  <a:noFill/>
                </a:ln>
                <a:solidFill>
                  <a:schemeClr val="accent6"/>
                </a:solidFill>
                <a:effectLst/>
                <a:uLnTx/>
                <a:uFillTx/>
                <a:latin typeface="Arial" panose="020B0604020202020204" pitchFamily="34" charset="0"/>
                <a:ea typeface="Calibri" charset="0"/>
                <a:cs typeface="Arial" panose="020B0604020202020204" pitchFamily="34" charset="0"/>
                <a:sym typeface="Lato Light"/>
              </a:rPr>
              <a:t> </a:t>
            </a:r>
            <a:r>
              <a:rPr lang="fr-FR" sz="1100" b="1">
                <a:solidFill>
                  <a:srgbClr val="E8470D"/>
                </a:solidFill>
                <a:latin typeface="Arial" panose="020B0604020202020204" pitchFamily="34" charset="0"/>
                <a:ea typeface="Calibri" charset="0"/>
                <a:cs typeface="Arial" panose="020B0604020202020204" pitchFamily="34" charset="0"/>
                <a:sym typeface="Lato Light"/>
              </a:rPr>
              <a:t>ACCESSIBILITE</a:t>
            </a:r>
            <a:endParaRPr kumimoji="0" lang="fr-FR" sz="1100" b="1" i="0" u="none" strike="noStrike" kern="1200" cap="none" spc="0" normalizeH="0" baseline="0" noProof="0">
              <a:ln>
                <a:noFill/>
              </a:ln>
              <a:solidFill>
                <a:srgbClr val="E8470D"/>
              </a:solidFill>
              <a:effectLst/>
              <a:uLnTx/>
              <a:uFillTx/>
              <a:latin typeface="Arial" panose="020B0604020202020204" pitchFamily="34" charset="0"/>
              <a:ea typeface="Calibri" charset="0"/>
              <a:cs typeface="Arial" panose="020B0604020202020204" pitchFamily="34" charset="0"/>
              <a:sym typeface="Lato Light"/>
            </a:endParaRPr>
          </a:p>
        </p:txBody>
      </p:sp>
      <p:sp>
        <p:nvSpPr>
          <p:cNvPr id="10" name="ZoneTexte 9">
            <a:extLst>
              <a:ext uri="{FF2B5EF4-FFF2-40B4-BE49-F238E27FC236}">
                <a16:creationId xmlns:a16="http://schemas.microsoft.com/office/drawing/2014/main" id="{364D6AB2-EA0A-DCF4-1FA3-3DBFD285BF4F}"/>
              </a:ext>
            </a:extLst>
          </p:cNvPr>
          <p:cNvSpPr txBox="1"/>
          <p:nvPr/>
        </p:nvSpPr>
        <p:spPr>
          <a:xfrm>
            <a:off x="436914" y="1346498"/>
            <a:ext cx="3236447" cy="55399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a:ln>
                  <a:noFill/>
                </a:ln>
                <a:solidFill>
                  <a:srgbClr val="404040"/>
                </a:solidFill>
                <a:effectLst/>
                <a:uLnTx/>
                <a:uFillTx/>
                <a:latin typeface="Arial" panose="020B0604020202020204"/>
                <a:ea typeface="+mn-ea"/>
                <a:cs typeface="+mn-cs"/>
              </a:rPr>
              <a:t>Nous proposons, </a:t>
            </a:r>
            <a:r>
              <a:rPr lang="fr-FR" sz="1000">
                <a:solidFill>
                  <a:srgbClr val="404040"/>
                </a:solidFill>
                <a:latin typeface="Arial" panose="020B0604020202020204"/>
              </a:rPr>
              <a:t>en partenariat avec </a:t>
            </a:r>
            <a:r>
              <a:rPr kumimoji="0" lang="fr-FR" sz="1000" b="0" i="0" u="none" strike="noStrike" kern="1200" cap="none" spc="0" normalizeH="0" baseline="0" noProof="0">
                <a:ln>
                  <a:noFill/>
                </a:ln>
                <a:solidFill>
                  <a:srgbClr val="404040"/>
                </a:solidFill>
                <a:effectLst/>
                <a:uLnTx/>
                <a:uFillTx/>
                <a:latin typeface="Arial" panose="020B0604020202020204"/>
                <a:ea typeface="+mn-ea"/>
                <a:cs typeface="+mn-cs"/>
              </a:rPr>
              <a:t>ATIMIC, </a:t>
            </a:r>
            <a:r>
              <a:rPr lang="fr-FR" sz="1000">
                <a:solidFill>
                  <a:srgbClr val="404040"/>
                </a:solidFill>
                <a:latin typeface="Arial" panose="020B0604020202020204"/>
              </a:rPr>
              <a:t>une solution pour assurer la conformité de vos sites aux exigences du référentiel RGAA.</a:t>
            </a:r>
            <a:endParaRPr kumimoji="0" lang="fr-FR" sz="1000" b="0" i="0" u="none" strike="noStrike" kern="1200" cap="none" spc="0" normalizeH="0" baseline="0" noProof="0">
              <a:ln>
                <a:noFill/>
              </a:ln>
              <a:solidFill>
                <a:srgbClr val="404040"/>
              </a:solidFill>
              <a:effectLst/>
              <a:uLnTx/>
              <a:uFillTx/>
              <a:latin typeface="Arial" panose="020B0604020202020204"/>
              <a:ea typeface="+mn-ea"/>
              <a:cs typeface="+mn-cs"/>
            </a:endParaRPr>
          </a:p>
        </p:txBody>
      </p:sp>
      <p:grpSp>
        <p:nvGrpSpPr>
          <p:cNvPr id="4" name="Groupe 3">
            <a:extLst>
              <a:ext uri="{FF2B5EF4-FFF2-40B4-BE49-F238E27FC236}">
                <a16:creationId xmlns:a16="http://schemas.microsoft.com/office/drawing/2014/main" id="{D539A8BE-29EA-2CB0-9F9A-6A3FEBDD862D}"/>
              </a:ext>
            </a:extLst>
          </p:cNvPr>
          <p:cNvGrpSpPr/>
          <p:nvPr/>
        </p:nvGrpSpPr>
        <p:grpSpPr>
          <a:xfrm>
            <a:off x="-11216" y="6115941"/>
            <a:ext cx="455090" cy="455090"/>
            <a:chOff x="-11216" y="6115941"/>
            <a:chExt cx="455090" cy="455090"/>
          </a:xfrm>
        </p:grpSpPr>
        <p:sp>
          <p:nvSpPr>
            <p:cNvPr id="5" name="Larme 4">
              <a:hlinkClick r:id="" action="ppaction://noaction"/>
              <a:extLst>
                <a:ext uri="{FF2B5EF4-FFF2-40B4-BE49-F238E27FC236}">
                  <a16:creationId xmlns:a16="http://schemas.microsoft.com/office/drawing/2014/main" id="{929E2009-F612-82BB-CBF6-6C08DC1F0AB7}"/>
                </a:ext>
              </a:extLst>
            </p:cNvPr>
            <p:cNvSpPr/>
            <p:nvPr/>
          </p:nvSpPr>
          <p:spPr>
            <a:xfrm rot="10613972">
              <a:off x="-11216" y="6115941"/>
              <a:ext cx="455090" cy="455090"/>
            </a:xfrm>
            <a:prstGeom prst="teardrop">
              <a:avLst/>
            </a:prstGeom>
            <a:solidFill>
              <a:srgbClr val="E84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Graphique 7">
              <a:extLst>
                <a:ext uri="{FF2B5EF4-FFF2-40B4-BE49-F238E27FC236}">
                  <a16:creationId xmlns:a16="http://schemas.microsoft.com/office/drawing/2014/main" id="{1EF91AC8-4644-3D30-2128-59CE4B164B14}"/>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10800000">
              <a:off x="125583" y="6210535"/>
              <a:ext cx="156092" cy="265901"/>
            </a:xfrm>
            <a:prstGeom prst="rect">
              <a:avLst/>
            </a:prstGeom>
          </p:spPr>
        </p:pic>
      </p:grpSp>
      <p:sp>
        <p:nvSpPr>
          <p:cNvPr id="13" name="ZoneTexte 12">
            <a:extLst>
              <a:ext uri="{FF2B5EF4-FFF2-40B4-BE49-F238E27FC236}">
                <a16:creationId xmlns:a16="http://schemas.microsoft.com/office/drawing/2014/main" id="{C650C1C3-8E46-1AC1-D592-2703D8E4100C}"/>
              </a:ext>
            </a:extLst>
          </p:cNvPr>
          <p:cNvSpPr txBox="1"/>
          <p:nvPr/>
        </p:nvSpPr>
        <p:spPr>
          <a:xfrm>
            <a:off x="436914" y="5157559"/>
            <a:ext cx="4338286" cy="707886"/>
          </a:xfrm>
          <a:prstGeom prst="rect">
            <a:avLst/>
          </a:prstGeom>
          <a:noFill/>
        </p:spPr>
        <p:txBody>
          <a:bodyPr wrap="square">
            <a:spAutoFit/>
          </a:bodyPr>
          <a:lstStyle/>
          <a:p>
            <a:pPr algn="just"/>
            <a:r>
              <a:rPr lang="fr-FR" sz="1000">
                <a:solidFill>
                  <a:srgbClr val="404040"/>
                </a:solidFill>
                <a:latin typeface="Arial" panose="020B0604020202020204"/>
              </a:rPr>
              <a:t>ATIMIC est une Entreprise Adaptée (EA) et une Entreprise de Services du Numérique (ESN). </a:t>
            </a:r>
          </a:p>
          <a:p>
            <a:pPr algn="just"/>
            <a:r>
              <a:rPr lang="fr-FR" sz="1000">
                <a:solidFill>
                  <a:srgbClr val="404040"/>
                </a:solidFill>
                <a:latin typeface="Arial" panose="020B0604020202020204"/>
              </a:rPr>
              <a:t>Ces professionnels de l’informatique et de la communication numérique exercent leur métier dans des conditions adaptées à leur situation.</a:t>
            </a:r>
          </a:p>
        </p:txBody>
      </p:sp>
      <p:pic>
        <p:nvPicPr>
          <p:cNvPr id="9" name="Image 8">
            <a:extLst>
              <a:ext uri="{FF2B5EF4-FFF2-40B4-BE49-F238E27FC236}">
                <a16:creationId xmlns:a16="http://schemas.microsoft.com/office/drawing/2014/main" id="{15D60F11-FA3B-656C-9EF9-44D804A7EEF3}"/>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376774" y="2256388"/>
            <a:ext cx="625558" cy="2237913"/>
          </a:xfrm>
          <a:prstGeom prst="rect">
            <a:avLst/>
          </a:prstGeom>
        </p:spPr>
      </p:pic>
      <p:sp>
        <p:nvSpPr>
          <p:cNvPr id="12" name="ZoneTexte 11">
            <a:extLst>
              <a:ext uri="{FF2B5EF4-FFF2-40B4-BE49-F238E27FC236}">
                <a16:creationId xmlns:a16="http://schemas.microsoft.com/office/drawing/2014/main" id="{B0659538-B637-979A-59ED-CBF48E0FAFAF}"/>
              </a:ext>
            </a:extLst>
          </p:cNvPr>
          <p:cNvSpPr txBox="1"/>
          <p:nvPr/>
        </p:nvSpPr>
        <p:spPr>
          <a:xfrm>
            <a:off x="436914" y="2106978"/>
            <a:ext cx="1167971" cy="253916"/>
          </a:xfrm>
          <a:prstGeom prst="rect">
            <a:avLst/>
          </a:prstGeom>
          <a:noFill/>
        </p:spPr>
        <p:txBody>
          <a:bodyPr wrap="square">
            <a:spAutoFit/>
          </a:bodyPr>
          <a:lstStyle/>
          <a:p>
            <a:pPr marL="0" marR="0" lvl="0" indent="0" algn="just" defTabSz="914400" rtl="0" eaLnBrk="1" fontAlgn="base"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a:ln>
                  <a:noFill/>
                </a:ln>
                <a:solidFill>
                  <a:srgbClr val="404040"/>
                </a:solidFill>
                <a:effectLst/>
                <a:uLnTx/>
                <a:uFillTx/>
                <a:latin typeface="Arial" panose="020B0604020202020204"/>
                <a:ea typeface="+mn-ea"/>
                <a:cs typeface="+mn-cs"/>
              </a:rPr>
              <a:t>Nos services</a:t>
            </a:r>
          </a:p>
        </p:txBody>
      </p:sp>
      <p:sp>
        <p:nvSpPr>
          <p:cNvPr id="65" name="ZoneTexte 64">
            <a:extLst>
              <a:ext uri="{FF2B5EF4-FFF2-40B4-BE49-F238E27FC236}">
                <a16:creationId xmlns:a16="http://schemas.microsoft.com/office/drawing/2014/main" id="{056A86EB-500A-1AF6-D815-5F007D8FA239}"/>
              </a:ext>
            </a:extLst>
          </p:cNvPr>
          <p:cNvSpPr txBox="1"/>
          <p:nvPr/>
        </p:nvSpPr>
        <p:spPr>
          <a:xfrm>
            <a:off x="919674" y="2432313"/>
            <a:ext cx="1393010" cy="253916"/>
          </a:xfrm>
          <a:prstGeom prst="rect">
            <a:avLst/>
          </a:prstGeom>
          <a:noFill/>
        </p:spPr>
        <p:txBody>
          <a:bodyPr wrap="square">
            <a:spAutoFit/>
          </a:bodyPr>
          <a:lstStyle/>
          <a:p>
            <a:pPr marL="0" marR="0" lvl="0" indent="0" algn="just" defTabSz="914400" rtl="0" eaLnBrk="1" fontAlgn="base" latinLnBrk="0" hangingPunct="1">
              <a:lnSpc>
                <a:spcPct val="100000"/>
              </a:lnSpc>
              <a:spcBef>
                <a:spcPts val="0"/>
              </a:spcBef>
              <a:spcAft>
                <a:spcPts val="0"/>
              </a:spcAft>
              <a:buClrTx/>
              <a:buSzTx/>
              <a:buFontTx/>
              <a:buNone/>
              <a:tabLst/>
              <a:defRPr/>
            </a:pPr>
            <a:r>
              <a:rPr lang="fr-FR" sz="1000">
                <a:solidFill>
                  <a:srgbClr val="404040"/>
                </a:solidFill>
                <a:latin typeface="Arial" panose="020B0604020202020204"/>
              </a:rPr>
              <a:t>Audit de conformité</a:t>
            </a:r>
          </a:p>
        </p:txBody>
      </p:sp>
      <p:sp>
        <p:nvSpPr>
          <p:cNvPr id="14" name="ZoneTexte 13">
            <a:extLst>
              <a:ext uri="{FF2B5EF4-FFF2-40B4-BE49-F238E27FC236}">
                <a16:creationId xmlns:a16="http://schemas.microsoft.com/office/drawing/2014/main" id="{645F5A85-CAD0-1EF2-1600-C19A728F490C}"/>
              </a:ext>
            </a:extLst>
          </p:cNvPr>
          <p:cNvSpPr txBox="1"/>
          <p:nvPr/>
        </p:nvSpPr>
        <p:spPr>
          <a:xfrm>
            <a:off x="919674" y="2876140"/>
            <a:ext cx="1782207" cy="253916"/>
          </a:xfrm>
          <a:prstGeom prst="rect">
            <a:avLst/>
          </a:prstGeom>
          <a:noFill/>
        </p:spPr>
        <p:txBody>
          <a:bodyPr wrap="square">
            <a:spAutoFit/>
          </a:bodyPr>
          <a:lstStyle/>
          <a:p>
            <a:pPr marL="0" marR="0" lvl="0" indent="0" algn="just" defTabSz="914400" rtl="0" eaLnBrk="1" fontAlgn="base" latinLnBrk="0" hangingPunct="1">
              <a:lnSpc>
                <a:spcPct val="100000"/>
              </a:lnSpc>
              <a:spcBef>
                <a:spcPts val="0"/>
              </a:spcBef>
              <a:spcAft>
                <a:spcPts val="0"/>
              </a:spcAft>
              <a:buClrTx/>
              <a:buSzTx/>
              <a:tabLst/>
              <a:defRPr/>
            </a:pPr>
            <a:r>
              <a:rPr lang="fr-FR" sz="1000">
                <a:solidFill>
                  <a:srgbClr val="404040"/>
                </a:solidFill>
                <a:latin typeface="Arial" panose="020B0604020202020204"/>
              </a:rPr>
              <a:t>Préconisations techniques</a:t>
            </a:r>
          </a:p>
        </p:txBody>
      </p:sp>
      <p:sp>
        <p:nvSpPr>
          <p:cNvPr id="15" name="ZoneTexte 14">
            <a:extLst>
              <a:ext uri="{FF2B5EF4-FFF2-40B4-BE49-F238E27FC236}">
                <a16:creationId xmlns:a16="http://schemas.microsoft.com/office/drawing/2014/main" id="{BBF02BF0-9188-E17E-80F6-281AC5D93133}"/>
              </a:ext>
            </a:extLst>
          </p:cNvPr>
          <p:cNvSpPr txBox="1"/>
          <p:nvPr/>
        </p:nvSpPr>
        <p:spPr>
          <a:xfrm>
            <a:off x="919674" y="3330696"/>
            <a:ext cx="2289665" cy="253916"/>
          </a:xfrm>
          <a:prstGeom prst="rect">
            <a:avLst/>
          </a:prstGeom>
          <a:noFill/>
        </p:spPr>
        <p:txBody>
          <a:bodyPr wrap="square">
            <a:spAutoFit/>
          </a:bodyPr>
          <a:lstStyle/>
          <a:p>
            <a:pPr marL="0" marR="0" lvl="0" indent="0" algn="just" defTabSz="914400" rtl="0" eaLnBrk="1" fontAlgn="base" latinLnBrk="0" hangingPunct="1">
              <a:lnSpc>
                <a:spcPct val="100000"/>
              </a:lnSpc>
              <a:spcBef>
                <a:spcPts val="0"/>
              </a:spcBef>
              <a:spcAft>
                <a:spcPts val="0"/>
              </a:spcAft>
              <a:buClrTx/>
              <a:buSzTx/>
              <a:tabLst/>
              <a:defRPr/>
            </a:pPr>
            <a:r>
              <a:rPr lang="fr-FR" sz="1000">
                <a:solidFill>
                  <a:srgbClr val="404040"/>
                </a:solidFill>
                <a:latin typeface="Arial" panose="020B0604020202020204"/>
              </a:rPr>
              <a:t>Développement web et mobile</a:t>
            </a:r>
          </a:p>
        </p:txBody>
      </p:sp>
      <p:sp>
        <p:nvSpPr>
          <p:cNvPr id="16" name="ZoneTexte 15">
            <a:extLst>
              <a:ext uri="{FF2B5EF4-FFF2-40B4-BE49-F238E27FC236}">
                <a16:creationId xmlns:a16="http://schemas.microsoft.com/office/drawing/2014/main" id="{C8C23D47-3A54-D259-9BB6-A3A01AFEC20A}"/>
              </a:ext>
            </a:extLst>
          </p:cNvPr>
          <p:cNvSpPr txBox="1"/>
          <p:nvPr/>
        </p:nvSpPr>
        <p:spPr>
          <a:xfrm>
            <a:off x="919674" y="3762035"/>
            <a:ext cx="2289665" cy="253916"/>
          </a:xfrm>
          <a:prstGeom prst="rect">
            <a:avLst/>
          </a:prstGeom>
          <a:noFill/>
        </p:spPr>
        <p:txBody>
          <a:bodyPr wrap="square">
            <a:spAutoFit/>
          </a:bodyPr>
          <a:lstStyle/>
          <a:p>
            <a:pPr marL="0" marR="0" lvl="0" indent="0" algn="just" defTabSz="914400" rtl="0" eaLnBrk="1" fontAlgn="base" latinLnBrk="0" hangingPunct="1">
              <a:lnSpc>
                <a:spcPct val="100000"/>
              </a:lnSpc>
              <a:spcBef>
                <a:spcPts val="0"/>
              </a:spcBef>
              <a:spcAft>
                <a:spcPts val="0"/>
              </a:spcAft>
              <a:buClrTx/>
              <a:buSzTx/>
              <a:tabLst/>
              <a:defRPr/>
            </a:pPr>
            <a:r>
              <a:rPr lang="fr-FR" sz="1000">
                <a:solidFill>
                  <a:srgbClr val="404040"/>
                </a:solidFill>
                <a:latin typeface="Arial" panose="020B0604020202020204"/>
              </a:rPr>
              <a:t>Accompagnement</a:t>
            </a:r>
          </a:p>
        </p:txBody>
      </p:sp>
      <p:sp>
        <p:nvSpPr>
          <p:cNvPr id="17" name="ZoneTexte 16">
            <a:extLst>
              <a:ext uri="{FF2B5EF4-FFF2-40B4-BE49-F238E27FC236}">
                <a16:creationId xmlns:a16="http://schemas.microsoft.com/office/drawing/2014/main" id="{A3A8963F-5A28-E606-41DD-3AEF8760CD88}"/>
              </a:ext>
            </a:extLst>
          </p:cNvPr>
          <p:cNvSpPr txBox="1"/>
          <p:nvPr/>
        </p:nvSpPr>
        <p:spPr>
          <a:xfrm>
            <a:off x="919674" y="4209169"/>
            <a:ext cx="2289665" cy="253916"/>
          </a:xfrm>
          <a:prstGeom prst="rect">
            <a:avLst/>
          </a:prstGeom>
          <a:noFill/>
        </p:spPr>
        <p:txBody>
          <a:bodyPr wrap="square">
            <a:spAutoFit/>
          </a:bodyPr>
          <a:lstStyle/>
          <a:p>
            <a:pPr marL="0" marR="0" lvl="0" indent="0" algn="just" defTabSz="914400" rtl="0" eaLnBrk="1" fontAlgn="base" latinLnBrk="0" hangingPunct="1">
              <a:lnSpc>
                <a:spcPct val="100000"/>
              </a:lnSpc>
              <a:spcBef>
                <a:spcPts val="0"/>
              </a:spcBef>
              <a:spcAft>
                <a:spcPts val="0"/>
              </a:spcAft>
              <a:buClrTx/>
              <a:buSzTx/>
              <a:tabLst/>
              <a:defRPr/>
            </a:pPr>
            <a:r>
              <a:rPr lang="fr-FR" sz="1000">
                <a:solidFill>
                  <a:srgbClr val="404040"/>
                </a:solidFill>
                <a:latin typeface="Arial" panose="020B0604020202020204"/>
              </a:rPr>
              <a:t>Formation et sensibilisation</a:t>
            </a:r>
          </a:p>
        </p:txBody>
      </p:sp>
      <p:sp>
        <p:nvSpPr>
          <p:cNvPr id="18" name="ZoneTexte 17">
            <a:extLst>
              <a:ext uri="{FF2B5EF4-FFF2-40B4-BE49-F238E27FC236}">
                <a16:creationId xmlns:a16="http://schemas.microsoft.com/office/drawing/2014/main" id="{FB9D277B-F339-085D-B9B2-79D8B5F9A3B8}"/>
              </a:ext>
            </a:extLst>
          </p:cNvPr>
          <p:cNvSpPr txBox="1"/>
          <p:nvPr/>
        </p:nvSpPr>
        <p:spPr>
          <a:xfrm>
            <a:off x="7024893" y="908475"/>
            <a:ext cx="3959328" cy="276999"/>
          </a:xfrm>
          <a:prstGeom prst="rect">
            <a:avLst/>
          </a:prstGeom>
          <a:noFill/>
        </p:spPr>
        <p:txBody>
          <a:bodyPr wrap="square">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fr-FR" sz="1200" b="1">
                <a:solidFill>
                  <a:srgbClr val="52C491"/>
                </a:solidFill>
              </a:rPr>
              <a:t>L’ offre </a:t>
            </a:r>
            <a:r>
              <a:rPr kumimoji="0" lang="fr-FR" sz="1200" b="1" i="0" u="none" strike="noStrike" kern="1200" cap="none" spc="0" normalizeH="0" baseline="0" noProof="0">
                <a:ln>
                  <a:noFill/>
                </a:ln>
                <a:solidFill>
                  <a:srgbClr val="404040"/>
                </a:solidFill>
                <a:effectLst/>
                <a:uLnTx/>
                <a:uFillTx/>
                <a:ea typeface="+mn-ea"/>
                <a:cs typeface="+mn-cs"/>
              </a:rPr>
              <a:t>adaptée à vos besoins</a:t>
            </a:r>
          </a:p>
        </p:txBody>
      </p:sp>
      <p:sp>
        <p:nvSpPr>
          <p:cNvPr id="22" name="Rectangle 21">
            <a:extLst>
              <a:ext uri="{FF2B5EF4-FFF2-40B4-BE49-F238E27FC236}">
                <a16:creationId xmlns:a16="http://schemas.microsoft.com/office/drawing/2014/main" id="{22056059-8715-1173-53D0-A8F52532A85A}"/>
              </a:ext>
            </a:extLst>
          </p:cNvPr>
          <p:cNvSpPr/>
          <p:nvPr/>
        </p:nvSpPr>
        <p:spPr>
          <a:xfrm>
            <a:off x="9081398" y="3635821"/>
            <a:ext cx="2524278" cy="1315989"/>
          </a:xfrm>
          <a:prstGeom prst="rect">
            <a:avLst/>
          </a:prstGeom>
          <a:solidFill>
            <a:schemeClr val="bg1">
              <a:lumMod val="85000"/>
              <a:alpha val="25098"/>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a:extLst>
              <a:ext uri="{FF2B5EF4-FFF2-40B4-BE49-F238E27FC236}">
                <a16:creationId xmlns:a16="http://schemas.microsoft.com/office/drawing/2014/main" id="{890B0B95-C1CE-2461-0215-985139FE8E28}"/>
              </a:ext>
            </a:extLst>
          </p:cNvPr>
          <p:cNvSpPr txBox="1"/>
          <p:nvPr/>
        </p:nvSpPr>
        <p:spPr>
          <a:xfrm>
            <a:off x="6505082" y="2697430"/>
            <a:ext cx="2502778" cy="861774"/>
          </a:xfrm>
          <a:prstGeom prst="rect">
            <a:avLst/>
          </a:prstGeom>
          <a:noFill/>
        </p:spPr>
        <p:txBody>
          <a:bodyPr wrap="square">
            <a:spAutoFit/>
          </a:bodyPr>
          <a:lstStyle/>
          <a:p>
            <a:pPr marL="171450" indent="-171450">
              <a:spcAft>
                <a:spcPts val="300"/>
              </a:spcAft>
              <a:buClr>
                <a:schemeClr val="accent6"/>
              </a:buClr>
              <a:buFont typeface="Arial" panose="020B0604020202020204" pitchFamily="34" charset="0"/>
              <a:buChar char="•"/>
            </a:pPr>
            <a:r>
              <a:rPr lang="fr-FR" sz="900"/>
              <a:t>Référentiel RGAA pour les sites français</a:t>
            </a:r>
          </a:p>
          <a:p>
            <a:pPr marL="171450" indent="-171450">
              <a:spcAft>
                <a:spcPts val="300"/>
              </a:spcAft>
              <a:buClr>
                <a:schemeClr val="accent6"/>
              </a:buClr>
              <a:buFont typeface="Arial" panose="020B0604020202020204" pitchFamily="34" charset="0"/>
              <a:buChar char="•"/>
            </a:pPr>
            <a:r>
              <a:rPr lang="fr-FR" sz="900"/>
              <a:t>WCAG / Norme EN-301-549 pour l’international / l’Europe</a:t>
            </a:r>
          </a:p>
          <a:p>
            <a:pPr marL="171450" indent="-171450">
              <a:spcAft>
                <a:spcPts val="300"/>
              </a:spcAft>
              <a:buClr>
                <a:schemeClr val="accent6"/>
              </a:buClr>
              <a:buFont typeface="Arial" panose="020B0604020202020204" pitchFamily="34" charset="0"/>
              <a:buChar char="•"/>
            </a:pPr>
            <a:r>
              <a:rPr lang="fr-FR" sz="900"/>
              <a:t>Synthèse et livraison du taux de conformité</a:t>
            </a:r>
          </a:p>
        </p:txBody>
      </p:sp>
      <p:sp>
        <p:nvSpPr>
          <p:cNvPr id="25" name="ZoneTexte 24">
            <a:extLst>
              <a:ext uri="{FF2B5EF4-FFF2-40B4-BE49-F238E27FC236}">
                <a16:creationId xmlns:a16="http://schemas.microsoft.com/office/drawing/2014/main" id="{6952155C-5A9C-F59B-EFC4-752006859EC9}"/>
              </a:ext>
            </a:extLst>
          </p:cNvPr>
          <p:cNvSpPr txBox="1"/>
          <p:nvPr/>
        </p:nvSpPr>
        <p:spPr>
          <a:xfrm>
            <a:off x="9058699" y="2708587"/>
            <a:ext cx="2532244" cy="684803"/>
          </a:xfrm>
          <a:prstGeom prst="rect">
            <a:avLst/>
          </a:prstGeom>
          <a:noFill/>
        </p:spPr>
        <p:txBody>
          <a:bodyPr wrap="square">
            <a:spAutoFit/>
          </a:bodyPr>
          <a:lstStyle/>
          <a:p>
            <a:pPr marL="171450" indent="-171450">
              <a:spcAft>
                <a:spcPts val="300"/>
              </a:spcAft>
              <a:buClr>
                <a:schemeClr val="accent6"/>
              </a:buClr>
              <a:buFont typeface="Arial" panose="020B0604020202020204" pitchFamily="34" charset="0"/>
              <a:buChar char="•"/>
            </a:pPr>
            <a:r>
              <a:rPr lang="fr-FR" sz="900"/>
              <a:t>Documents de conseils ergonomiques, graphiques et technique</a:t>
            </a:r>
          </a:p>
          <a:p>
            <a:pPr marL="171450" indent="-171450">
              <a:spcAft>
                <a:spcPts val="300"/>
              </a:spcAft>
              <a:buClr>
                <a:schemeClr val="accent6"/>
              </a:buClr>
              <a:buFont typeface="Arial" panose="020B0604020202020204" pitchFamily="34" charset="0"/>
              <a:buChar char="•"/>
            </a:pPr>
            <a:r>
              <a:rPr lang="fr-FR" sz="900"/>
              <a:t>Rédaction de la déclaration de conformité et du schéma pluriannuel</a:t>
            </a:r>
          </a:p>
        </p:txBody>
      </p:sp>
      <p:sp>
        <p:nvSpPr>
          <p:cNvPr id="26" name="ZoneTexte 25">
            <a:extLst>
              <a:ext uri="{FF2B5EF4-FFF2-40B4-BE49-F238E27FC236}">
                <a16:creationId xmlns:a16="http://schemas.microsoft.com/office/drawing/2014/main" id="{F25A13C2-BEA6-2658-3B89-ED8905E9D81B}"/>
              </a:ext>
            </a:extLst>
          </p:cNvPr>
          <p:cNvSpPr txBox="1"/>
          <p:nvPr/>
        </p:nvSpPr>
        <p:spPr>
          <a:xfrm>
            <a:off x="6480279" y="4078909"/>
            <a:ext cx="2524278" cy="684803"/>
          </a:xfrm>
          <a:prstGeom prst="rect">
            <a:avLst/>
          </a:prstGeom>
          <a:noFill/>
        </p:spPr>
        <p:txBody>
          <a:bodyPr wrap="square">
            <a:spAutoFit/>
          </a:bodyPr>
          <a:lstStyle/>
          <a:p>
            <a:pPr marL="171450" indent="-171450">
              <a:spcAft>
                <a:spcPts val="300"/>
              </a:spcAft>
              <a:buClr>
                <a:schemeClr val="accent6"/>
              </a:buClr>
              <a:buFont typeface="Arial" panose="020B0604020202020204" pitchFamily="34" charset="0"/>
              <a:buChar char="•"/>
            </a:pPr>
            <a:r>
              <a:rPr lang="fr-FR" sz="900"/>
              <a:t>Développement du site en respectant les critères du référentiel ciblé</a:t>
            </a:r>
          </a:p>
          <a:p>
            <a:pPr marL="171450" indent="-171450">
              <a:spcAft>
                <a:spcPts val="300"/>
              </a:spcAft>
              <a:buClr>
                <a:schemeClr val="accent6"/>
              </a:buClr>
              <a:buFont typeface="Arial" panose="020B0604020202020204" pitchFamily="34" charset="0"/>
              <a:buChar char="•"/>
            </a:pPr>
            <a:r>
              <a:rPr lang="fr-FR" sz="900"/>
              <a:t>Méthodologie de tests et grille d’analyse tout au long du projet</a:t>
            </a:r>
          </a:p>
        </p:txBody>
      </p:sp>
      <p:sp>
        <p:nvSpPr>
          <p:cNvPr id="27" name="ZoneTexte 26">
            <a:extLst>
              <a:ext uri="{FF2B5EF4-FFF2-40B4-BE49-F238E27FC236}">
                <a16:creationId xmlns:a16="http://schemas.microsoft.com/office/drawing/2014/main" id="{D47B1F47-C3B5-8D4B-A960-3B58B2798A7B}"/>
              </a:ext>
            </a:extLst>
          </p:cNvPr>
          <p:cNvSpPr txBox="1"/>
          <p:nvPr/>
        </p:nvSpPr>
        <p:spPr>
          <a:xfrm>
            <a:off x="9101578" y="4054584"/>
            <a:ext cx="2504097" cy="823302"/>
          </a:xfrm>
          <a:prstGeom prst="rect">
            <a:avLst/>
          </a:prstGeom>
          <a:noFill/>
        </p:spPr>
        <p:txBody>
          <a:bodyPr wrap="square">
            <a:spAutoFit/>
          </a:bodyPr>
          <a:lstStyle/>
          <a:p>
            <a:pPr marL="171450" indent="-171450">
              <a:spcAft>
                <a:spcPts val="300"/>
              </a:spcAft>
              <a:buClr>
                <a:schemeClr val="accent6"/>
              </a:buClr>
              <a:buFont typeface="Arial" panose="020B0604020202020204" pitchFamily="34" charset="0"/>
              <a:buChar char="•"/>
            </a:pPr>
            <a:r>
              <a:rPr lang="fr-FR" sz="900"/>
              <a:t>Assistance pendant la mise en place du projet</a:t>
            </a:r>
          </a:p>
          <a:p>
            <a:pPr marL="171450" indent="-171450">
              <a:spcAft>
                <a:spcPts val="300"/>
              </a:spcAft>
              <a:buClr>
                <a:schemeClr val="accent6"/>
              </a:buClr>
              <a:buFont typeface="Arial" panose="020B0604020202020204" pitchFamily="34" charset="0"/>
              <a:buChar char="•"/>
            </a:pPr>
            <a:r>
              <a:rPr lang="fr-FR" sz="900"/>
              <a:t>Formation d’initiation à l’accessibilité numérique (en collaboration avec nos partenaires)</a:t>
            </a:r>
          </a:p>
        </p:txBody>
      </p:sp>
      <p:sp>
        <p:nvSpPr>
          <p:cNvPr id="29" name="ZoneTexte 28">
            <a:extLst>
              <a:ext uri="{FF2B5EF4-FFF2-40B4-BE49-F238E27FC236}">
                <a16:creationId xmlns:a16="http://schemas.microsoft.com/office/drawing/2014/main" id="{3CC752EB-2AC1-DFE0-3415-D828D582F63E}"/>
              </a:ext>
            </a:extLst>
          </p:cNvPr>
          <p:cNvSpPr txBox="1"/>
          <p:nvPr/>
        </p:nvSpPr>
        <p:spPr>
          <a:xfrm>
            <a:off x="7421768" y="2307175"/>
            <a:ext cx="622744" cy="253916"/>
          </a:xfrm>
          <a:prstGeom prst="rect">
            <a:avLst/>
          </a:prstGeom>
          <a:noFill/>
        </p:spPr>
        <p:txBody>
          <a:bodyPr wrap="square">
            <a:spAutoFit/>
          </a:bodyPr>
          <a:lstStyle/>
          <a:p>
            <a:pPr marL="0" marR="0" lvl="0" indent="0" algn="just" defTabSz="914400" rtl="0" eaLnBrk="1" fontAlgn="base" latinLnBrk="0" hangingPunct="1">
              <a:lnSpc>
                <a:spcPct val="100000"/>
              </a:lnSpc>
              <a:spcBef>
                <a:spcPts val="0"/>
              </a:spcBef>
              <a:spcAft>
                <a:spcPts val="0"/>
              </a:spcAft>
              <a:buClrTx/>
              <a:buSzTx/>
              <a:buFontTx/>
              <a:buNone/>
              <a:tabLst/>
              <a:defRPr/>
            </a:pPr>
            <a:r>
              <a:rPr kumimoji="0" lang="fr-FR" sz="1050" b="1" i="0" u="none" strike="noStrike" kern="1200" cap="none" spc="0" normalizeH="0" baseline="0" noProof="0">
                <a:ln>
                  <a:noFill/>
                </a:ln>
                <a:effectLst/>
                <a:uLnTx/>
                <a:uFillTx/>
                <a:ea typeface="+mn-ea"/>
                <a:cs typeface="+mn-cs"/>
              </a:rPr>
              <a:t>Audit</a:t>
            </a:r>
          </a:p>
        </p:txBody>
      </p:sp>
      <p:sp>
        <p:nvSpPr>
          <p:cNvPr id="30" name="ZoneTexte 29">
            <a:extLst>
              <a:ext uri="{FF2B5EF4-FFF2-40B4-BE49-F238E27FC236}">
                <a16:creationId xmlns:a16="http://schemas.microsoft.com/office/drawing/2014/main" id="{FAAD0D4D-9A67-4BEC-3017-C7E164CCA0A4}"/>
              </a:ext>
            </a:extLst>
          </p:cNvPr>
          <p:cNvSpPr txBox="1"/>
          <p:nvPr/>
        </p:nvSpPr>
        <p:spPr>
          <a:xfrm>
            <a:off x="9408496" y="2260867"/>
            <a:ext cx="1682036" cy="415498"/>
          </a:xfrm>
          <a:prstGeom prst="rect">
            <a:avLst/>
          </a:prstGeom>
          <a:noFill/>
        </p:spPr>
        <p:txBody>
          <a:bodyPr wrap="square">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fr-FR" sz="1050" b="1" i="0" u="none" strike="noStrike" kern="1200" cap="none" spc="0" normalizeH="0" baseline="0" noProof="0">
                <a:ln>
                  <a:noFill/>
                </a:ln>
                <a:effectLst/>
                <a:uLnTx/>
                <a:uFillTx/>
                <a:ea typeface="+mn-ea"/>
                <a:cs typeface="+mn-cs"/>
              </a:rPr>
              <a:t>Rédaction et préconisations</a:t>
            </a:r>
          </a:p>
        </p:txBody>
      </p:sp>
      <p:sp>
        <p:nvSpPr>
          <p:cNvPr id="31" name="ZoneTexte 30">
            <a:extLst>
              <a:ext uri="{FF2B5EF4-FFF2-40B4-BE49-F238E27FC236}">
                <a16:creationId xmlns:a16="http://schemas.microsoft.com/office/drawing/2014/main" id="{0FF707A4-A5F6-9465-7F6E-BADE2061A8C0}"/>
              </a:ext>
            </a:extLst>
          </p:cNvPr>
          <p:cNvSpPr txBox="1"/>
          <p:nvPr/>
        </p:nvSpPr>
        <p:spPr>
          <a:xfrm>
            <a:off x="6850144" y="3719125"/>
            <a:ext cx="1682036" cy="253916"/>
          </a:xfrm>
          <a:prstGeom prst="rect">
            <a:avLst/>
          </a:prstGeom>
          <a:noFill/>
        </p:spPr>
        <p:txBody>
          <a:bodyPr wrap="square">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fr-FR" sz="1050" b="1" i="0" u="none" strike="noStrike" kern="1200" cap="none" spc="0" normalizeH="0" baseline="0" noProof="0">
                <a:ln>
                  <a:noFill/>
                </a:ln>
                <a:effectLst/>
                <a:uLnTx/>
                <a:uFillTx/>
                <a:ea typeface="+mn-ea"/>
                <a:cs typeface="+mn-cs"/>
              </a:rPr>
              <a:t>Développement</a:t>
            </a:r>
          </a:p>
        </p:txBody>
      </p:sp>
      <p:sp>
        <p:nvSpPr>
          <p:cNvPr id="32" name="ZoneTexte 31">
            <a:extLst>
              <a:ext uri="{FF2B5EF4-FFF2-40B4-BE49-F238E27FC236}">
                <a16:creationId xmlns:a16="http://schemas.microsoft.com/office/drawing/2014/main" id="{93C9A053-EA96-082A-F01D-1B423A42861A}"/>
              </a:ext>
            </a:extLst>
          </p:cNvPr>
          <p:cNvSpPr txBox="1"/>
          <p:nvPr/>
        </p:nvSpPr>
        <p:spPr>
          <a:xfrm>
            <a:off x="9490468" y="3650002"/>
            <a:ext cx="1682036" cy="415498"/>
          </a:xfrm>
          <a:prstGeom prst="rect">
            <a:avLst/>
          </a:prstGeom>
          <a:noFill/>
        </p:spPr>
        <p:txBody>
          <a:bodyPr wrap="square">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fr-FR" sz="1050" b="1" i="0" u="none" strike="noStrike" kern="1200" cap="none" spc="0" normalizeH="0" baseline="0" noProof="0">
                <a:ln>
                  <a:noFill/>
                </a:ln>
                <a:effectLst/>
                <a:uLnTx/>
                <a:uFillTx/>
                <a:ea typeface="+mn-ea"/>
                <a:cs typeface="+mn-cs"/>
              </a:rPr>
              <a:t>Accompagnement et formation</a:t>
            </a:r>
          </a:p>
        </p:txBody>
      </p:sp>
      <p:sp>
        <p:nvSpPr>
          <p:cNvPr id="33" name="ZoneTexte 32">
            <a:extLst>
              <a:ext uri="{FF2B5EF4-FFF2-40B4-BE49-F238E27FC236}">
                <a16:creationId xmlns:a16="http://schemas.microsoft.com/office/drawing/2014/main" id="{C331661D-A844-F6A9-2E13-2682689181C7}"/>
              </a:ext>
            </a:extLst>
          </p:cNvPr>
          <p:cNvSpPr txBox="1"/>
          <p:nvPr/>
        </p:nvSpPr>
        <p:spPr>
          <a:xfrm>
            <a:off x="436914" y="4876461"/>
            <a:ext cx="1167971" cy="253916"/>
          </a:xfrm>
          <a:prstGeom prst="rect">
            <a:avLst/>
          </a:prstGeom>
          <a:noFill/>
        </p:spPr>
        <p:txBody>
          <a:bodyPr wrap="square">
            <a:spAutoFit/>
          </a:bodyPr>
          <a:lstStyle/>
          <a:p>
            <a:pPr marL="0" marR="0" lvl="0" indent="0" algn="just" defTabSz="914400" rtl="0" eaLnBrk="1" fontAlgn="base"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a:ln>
                  <a:noFill/>
                </a:ln>
                <a:solidFill>
                  <a:srgbClr val="E5430D"/>
                </a:solidFill>
                <a:effectLst/>
                <a:uLnTx/>
                <a:uFillTx/>
                <a:latin typeface="Arial" panose="020B0604020202020204"/>
                <a:ea typeface="+mn-ea"/>
                <a:cs typeface="+mn-cs"/>
              </a:rPr>
              <a:t>Notre force</a:t>
            </a:r>
          </a:p>
        </p:txBody>
      </p:sp>
      <p:sp>
        <p:nvSpPr>
          <p:cNvPr id="37" name="ZoneTexte 36">
            <a:extLst>
              <a:ext uri="{FF2B5EF4-FFF2-40B4-BE49-F238E27FC236}">
                <a16:creationId xmlns:a16="http://schemas.microsoft.com/office/drawing/2014/main" id="{A2314C2A-BA7F-CE1C-0621-DAEDDA72B8B4}"/>
              </a:ext>
            </a:extLst>
          </p:cNvPr>
          <p:cNvSpPr txBox="1"/>
          <p:nvPr/>
        </p:nvSpPr>
        <p:spPr>
          <a:xfrm>
            <a:off x="6571484" y="5074477"/>
            <a:ext cx="4974429" cy="253916"/>
          </a:xfrm>
          <a:prstGeom prst="rect">
            <a:avLst/>
          </a:prstGeom>
          <a:noFill/>
        </p:spPr>
        <p:txBody>
          <a:bodyPr wrap="square">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fr-FR" sz="1050" b="1" i="0" u="none" strike="noStrike" kern="1200" cap="none" spc="0" normalizeH="0" baseline="0" noProof="0">
                <a:ln>
                  <a:noFill/>
                </a:ln>
                <a:solidFill>
                  <a:srgbClr val="404040"/>
                </a:solidFill>
                <a:effectLst/>
                <a:uLnTx/>
                <a:uFillTx/>
                <a:ea typeface="+mn-ea"/>
                <a:cs typeface="+mn-cs"/>
              </a:rPr>
              <a:t>Les clients qui font confiance </a:t>
            </a:r>
            <a:r>
              <a:rPr lang="fr-FR" sz="1050" b="1">
                <a:solidFill>
                  <a:srgbClr val="404040"/>
                </a:solidFill>
              </a:rPr>
              <a:t>à </a:t>
            </a:r>
            <a:r>
              <a:rPr kumimoji="0" lang="fr-FR" sz="1050" b="1" i="0" u="none" strike="noStrike" kern="1200" cap="none" spc="0" normalizeH="0" baseline="0" noProof="0">
                <a:ln>
                  <a:noFill/>
                </a:ln>
                <a:solidFill>
                  <a:srgbClr val="404040"/>
                </a:solidFill>
                <a:effectLst/>
                <a:uLnTx/>
                <a:uFillTx/>
                <a:ea typeface="+mn-ea"/>
                <a:cs typeface="+mn-cs"/>
              </a:rPr>
              <a:t>ATIMIC</a:t>
            </a:r>
          </a:p>
        </p:txBody>
      </p:sp>
      <p:grpSp>
        <p:nvGrpSpPr>
          <p:cNvPr id="39" name="Groupe 38">
            <a:extLst>
              <a:ext uri="{FF2B5EF4-FFF2-40B4-BE49-F238E27FC236}">
                <a16:creationId xmlns:a16="http://schemas.microsoft.com/office/drawing/2014/main" id="{3F868004-163D-430D-EDDD-05885BC40ABC}"/>
              </a:ext>
            </a:extLst>
          </p:cNvPr>
          <p:cNvGrpSpPr/>
          <p:nvPr/>
        </p:nvGrpSpPr>
        <p:grpSpPr>
          <a:xfrm>
            <a:off x="6480279" y="5313855"/>
            <a:ext cx="5355361" cy="1223475"/>
            <a:chOff x="6480279" y="5313855"/>
            <a:chExt cx="5355361" cy="1223475"/>
          </a:xfrm>
        </p:grpSpPr>
        <p:grpSp>
          <p:nvGrpSpPr>
            <p:cNvPr id="38" name="Groupe 37">
              <a:extLst>
                <a:ext uri="{FF2B5EF4-FFF2-40B4-BE49-F238E27FC236}">
                  <a16:creationId xmlns:a16="http://schemas.microsoft.com/office/drawing/2014/main" id="{CC99DBE2-78B2-D1D0-6C5B-8AEBCEF9F929}"/>
                </a:ext>
              </a:extLst>
            </p:cNvPr>
            <p:cNvGrpSpPr/>
            <p:nvPr/>
          </p:nvGrpSpPr>
          <p:grpSpPr>
            <a:xfrm>
              <a:off x="6480279" y="5313855"/>
              <a:ext cx="5355361" cy="1223475"/>
              <a:chOff x="6369627" y="5311829"/>
              <a:chExt cx="5355361" cy="1223475"/>
            </a:xfrm>
          </p:grpSpPr>
          <p:pic>
            <p:nvPicPr>
              <p:cNvPr id="35" name="Image 34">
                <a:extLst>
                  <a:ext uri="{FF2B5EF4-FFF2-40B4-BE49-F238E27FC236}">
                    <a16:creationId xmlns:a16="http://schemas.microsoft.com/office/drawing/2014/main" id="{FAABCBE6-23FC-0F97-9951-237F6780ECB7}"/>
                  </a:ext>
                </a:extLst>
              </p:cNvPr>
              <p:cNvPicPr>
                <a:picLocks noChangeAspect="1"/>
              </p:cNvPicPr>
              <p:nvPr/>
            </p:nvPicPr>
            <p:blipFill rotWithShape="1">
              <a:blip r:embed="rId8"/>
              <a:srcRect t="6229" b="14659"/>
              <a:stretch/>
            </p:blipFill>
            <p:spPr>
              <a:xfrm>
                <a:off x="6419606" y="5311829"/>
                <a:ext cx="5190040" cy="1188224"/>
              </a:xfrm>
              <a:prstGeom prst="rect">
                <a:avLst/>
              </a:prstGeom>
              <a:effectLst/>
            </p:spPr>
          </p:pic>
          <p:sp>
            <p:nvSpPr>
              <p:cNvPr id="34" name="Rectangle 33">
                <a:extLst>
                  <a:ext uri="{FF2B5EF4-FFF2-40B4-BE49-F238E27FC236}">
                    <a16:creationId xmlns:a16="http://schemas.microsoft.com/office/drawing/2014/main" id="{13358785-A7C8-E656-3CED-430BD8CB8981}"/>
                  </a:ext>
                </a:extLst>
              </p:cNvPr>
              <p:cNvSpPr/>
              <p:nvPr/>
            </p:nvSpPr>
            <p:spPr>
              <a:xfrm>
                <a:off x="6369627" y="5347080"/>
                <a:ext cx="385757" cy="11882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a:extLst>
                  <a:ext uri="{FF2B5EF4-FFF2-40B4-BE49-F238E27FC236}">
                    <a16:creationId xmlns:a16="http://schemas.microsoft.com/office/drawing/2014/main" id="{9D4C57D8-6A87-79A3-7CB2-D6DE54480BDD}"/>
                  </a:ext>
                </a:extLst>
              </p:cNvPr>
              <p:cNvSpPr/>
              <p:nvPr/>
            </p:nvSpPr>
            <p:spPr>
              <a:xfrm>
                <a:off x="11339231" y="5374186"/>
                <a:ext cx="385757" cy="11611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1" name="Image 20" descr="Une image contenant texte, Police, logo, cercle&#10;&#10;Description générée automatiquement">
              <a:extLst>
                <a:ext uri="{FF2B5EF4-FFF2-40B4-BE49-F238E27FC236}">
                  <a16:creationId xmlns:a16="http://schemas.microsoft.com/office/drawing/2014/main" id="{EF016BE6-FFFC-8849-7656-F88CF05670C0}"/>
                </a:ext>
              </a:extLst>
            </p:cNvPr>
            <p:cNvPicPr>
              <a:picLocks noChangeAspect="1"/>
            </p:cNvPicPr>
            <p:nvPr/>
          </p:nvPicPr>
          <p:blipFill>
            <a:blip r:embed="rId9"/>
            <a:stretch>
              <a:fillRect/>
            </a:stretch>
          </p:blipFill>
          <p:spPr>
            <a:xfrm>
              <a:off x="6583287" y="5700562"/>
              <a:ext cx="385757" cy="385757"/>
            </a:xfrm>
            <a:prstGeom prst="rect">
              <a:avLst/>
            </a:prstGeom>
          </p:spPr>
        </p:pic>
      </p:grpSp>
    </p:spTree>
    <p:extLst>
      <p:ext uri="{BB962C8B-B14F-4D97-AF65-F5344CB8AC3E}">
        <p14:creationId xmlns:p14="http://schemas.microsoft.com/office/powerpoint/2010/main" val="33164916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ABC50948-AF11-71F5-2DCE-78957D865459}"/>
              </a:ext>
            </a:extLst>
          </p:cNvPr>
          <p:cNvGrpSpPr/>
          <p:nvPr/>
        </p:nvGrpSpPr>
        <p:grpSpPr>
          <a:xfrm>
            <a:off x="590851" y="2107046"/>
            <a:ext cx="5329970" cy="2452909"/>
            <a:chOff x="1724025" y="1628775"/>
            <a:chExt cx="8737600" cy="4021137"/>
          </a:xfrm>
        </p:grpSpPr>
        <p:grpSp>
          <p:nvGrpSpPr>
            <p:cNvPr id="3" name="Arrow_03">
              <a:extLst>
                <a:ext uri="{FF2B5EF4-FFF2-40B4-BE49-F238E27FC236}">
                  <a16:creationId xmlns:a16="http://schemas.microsoft.com/office/drawing/2014/main" id="{88359BF4-0295-AC10-13E4-0D8F31381488}"/>
                </a:ext>
              </a:extLst>
            </p:cNvPr>
            <p:cNvGrpSpPr/>
            <p:nvPr/>
          </p:nvGrpSpPr>
          <p:grpSpPr>
            <a:xfrm>
              <a:off x="6264275" y="2843213"/>
              <a:ext cx="3108325" cy="1508125"/>
              <a:chOff x="6264275" y="2843213"/>
              <a:chExt cx="3108325" cy="1508125"/>
            </a:xfrm>
          </p:grpSpPr>
          <p:sp>
            <p:nvSpPr>
              <p:cNvPr id="30" name="Freeform 8">
                <a:extLst>
                  <a:ext uri="{FF2B5EF4-FFF2-40B4-BE49-F238E27FC236}">
                    <a16:creationId xmlns:a16="http://schemas.microsoft.com/office/drawing/2014/main" id="{33984E86-5CE1-9291-2467-30633B561970}"/>
                  </a:ext>
                </a:extLst>
              </p:cNvPr>
              <p:cNvSpPr>
                <a:spLocks/>
              </p:cNvSpPr>
              <p:nvPr/>
            </p:nvSpPr>
            <p:spPr bwMode="auto">
              <a:xfrm>
                <a:off x="6264275" y="2843213"/>
                <a:ext cx="3059113" cy="1508125"/>
              </a:xfrm>
              <a:custGeom>
                <a:avLst/>
                <a:gdLst>
                  <a:gd name="T0" fmla="*/ 804 w 804"/>
                  <a:gd name="T1" fmla="*/ 396 h 396"/>
                  <a:gd name="T2" fmla="*/ 804 w 804"/>
                  <a:gd name="T3" fmla="*/ 380 h 396"/>
                  <a:gd name="T4" fmla="*/ 0 w 804"/>
                  <a:gd name="T5" fmla="*/ 0 h 396"/>
                </a:gdLst>
                <a:ahLst/>
                <a:cxnLst>
                  <a:cxn ang="0">
                    <a:pos x="T0" y="T1"/>
                  </a:cxn>
                  <a:cxn ang="0">
                    <a:pos x="T2" y="T3"/>
                  </a:cxn>
                  <a:cxn ang="0">
                    <a:pos x="T4" y="T5"/>
                  </a:cxn>
                </a:cxnLst>
                <a:rect l="0" t="0" r="r" b="b"/>
                <a:pathLst>
                  <a:path w="804" h="396">
                    <a:moveTo>
                      <a:pt x="804" y="396"/>
                    </a:moveTo>
                    <a:cubicBezTo>
                      <a:pt x="804" y="380"/>
                      <a:pt x="804" y="380"/>
                      <a:pt x="804" y="380"/>
                    </a:cubicBezTo>
                    <a:cubicBezTo>
                      <a:pt x="804" y="120"/>
                      <a:pt x="0" y="296"/>
                      <a:pt x="0" y="0"/>
                    </a:cubicBezTo>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31" name="Freeform 9">
                <a:extLst>
                  <a:ext uri="{FF2B5EF4-FFF2-40B4-BE49-F238E27FC236}">
                    <a16:creationId xmlns:a16="http://schemas.microsoft.com/office/drawing/2014/main" id="{795E7072-5658-F729-46F0-204C0FAB7F72}"/>
                  </a:ext>
                </a:extLst>
              </p:cNvPr>
              <p:cNvSpPr>
                <a:spLocks/>
              </p:cNvSpPr>
              <p:nvPr/>
            </p:nvSpPr>
            <p:spPr bwMode="auto">
              <a:xfrm>
                <a:off x="9274175" y="4248150"/>
                <a:ext cx="98425" cy="103187"/>
              </a:xfrm>
              <a:custGeom>
                <a:avLst/>
                <a:gdLst>
                  <a:gd name="T0" fmla="*/ 0 w 62"/>
                  <a:gd name="T1" fmla="*/ 0 h 65"/>
                  <a:gd name="T2" fmla="*/ 31 w 62"/>
                  <a:gd name="T3" fmla="*/ 65 h 65"/>
                  <a:gd name="T4" fmla="*/ 62 w 62"/>
                  <a:gd name="T5" fmla="*/ 0 h 65"/>
                </a:gdLst>
                <a:ahLst/>
                <a:cxnLst>
                  <a:cxn ang="0">
                    <a:pos x="T0" y="T1"/>
                  </a:cxn>
                  <a:cxn ang="0">
                    <a:pos x="T2" y="T3"/>
                  </a:cxn>
                  <a:cxn ang="0">
                    <a:pos x="T4" y="T5"/>
                  </a:cxn>
                </a:cxnLst>
                <a:rect l="0" t="0" r="r" b="b"/>
                <a:pathLst>
                  <a:path w="62" h="65">
                    <a:moveTo>
                      <a:pt x="0" y="0"/>
                    </a:moveTo>
                    <a:lnTo>
                      <a:pt x="31" y="65"/>
                    </a:lnTo>
                    <a:lnTo>
                      <a:pt x="62" y="0"/>
                    </a:lnTo>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grpSp>
        <p:grpSp>
          <p:nvGrpSpPr>
            <p:cNvPr id="4" name="Arrow_02">
              <a:extLst>
                <a:ext uri="{FF2B5EF4-FFF2-40B4-BE49-F238E27FC236}">
                  <a16:creationId xmlns:a16="http://schemas.microsoft.com/office/drawing/2014/main" id="{0E3DD98C-1404-45EB-A641-FE7289106266}"/>
                </a:ext>
              </a:extLst>
            </p:cNvPr>
            <p:cNvGrpSpPr/>
            <p:nvPr/>
          </p:nvGrpSpPr>
          <p:grpSpPr>
            <a:xfrm>
              <a:off x="6043613" y="2843213"/>
              <a:ext cx="98425" cy="1508125"/>
              <a:chOff x="6043613" y="2843213"/>
              <a:chExt cx="98425" cy="1508125"/>
            </a:xfrm>
          </p:grpSpPr>
          <p:sp>
            <p:nvSpPr>
              <p:cNvPr id="28" name="Line 10">
                <a:extLst>
                  <a:ext uri="{FF2B5EF4-FFF2-40B4-BE49-F238E27FC236}">
                    <a16:creationId xmlns:a16="http://schemas.microsoft.com/office/drawing/2014/main" id="{671ECD3A-620D-4B47-B0B5-1E6F9E0EB8AA}"/>
                  </a:ext>
                </a:extLst>
              </p:cNvPr>
              <p:cNvSpPr>
                <a:spLocks noChangeShapeType="1"/>
              </p:cNvSpPr>
              <p:nvPr/>
            </p:nvSpPr>
            <p:spPr bwMode="auto">
              <a:xfrm>
                <a:off x="6092825" y="2843213"/>
                <a:ext cx="0" cy="1508125"/>
              </a:xfrm>
              <a:prstGeom prst="line">
                <a:avLst/>
              </a:prstGeom>
              <a:noFill/>
              <a:ln w="158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ru-RU"/>
              </a:p>
            </p:txBody>
          </p:sp>
          <p:sp>
            <p:nvSpPr>
              <p:cNvPr id="29" name="Freeform 11">
                <a:extLst>
                  <a:ext uri="{FF2B5EF4-FFF2-40B4-BE49-F238E27FC236}">
                    <a16:creationId xmlns:a16="http://schemas.microsoft.com/office/drawing/2014/main" id="{27625B64-B864-2555-09DF-6900B150E7F8}"/>
                  </a:ext>
                </a:extLst>
              </p:cNvPr>
              <p:cNvSpPr>
                <a:spLocks/>
              </p:cNvSpPr>
              <p:nvPr/>
            </p:nvSpPr>
            <p:spPr bwMode="auto">
              <a:xfrm>
                <a:off x="6043613" y="4248150"/>
                <a:ext cx="98425" cy="103187"/>
              </a:xfrm>
              <a:custGeom>
                <a:avLst/>
                <a:gdLst>
                  <a:gd name="T0" fmla="*/ 62 w 62"/>
                  <a:gd name="T1" fmla="*/ 0 h 65"/>
                  <a:gd name="T2" fmla="*/ 31 w 62"/>
                  <a:gd name="T3" fmla="*/ 65 h 65"/>
                  <a:gd name="T4" fmla="*/ 0 w 62"/>
                  <a:gd name="T5" fmla="*/ 0 h 65"/>
                </a:gdLst>
                <a:ahLst/>
                <a:cxnLst>
                  <a:cxn ang="0">
                    <a:pos x="T0" y="T1"/>
                  </a:cxn>
                  <a:cxn ang="0">
                    <a:pos x="T2" y="T3"/>
                  </a:cxn>
                  <a:cxn ang="0">
                    <a:pos x="T4" y="T5"/>
                  </a:cxn>
                </a:cxnLst>
                <a:rect l="0" t="0" r="r" b="b"/>
                <a:pathLst>
                  <a:path w="62" h="65">
                    <a:moveTo>
                      <a:pt x="62" y="0"/>
                    </a:moveTo>
                    <a:lnTo>
                      <a:pt x="31" y="65"/>
                    </a:lnTo>
                    <a:lnTo>
                      <a:pt x="0" y="0"/>
                    </a:lnTo>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grpSp>
        <p:grpSp>
          <p:nvGrpSpPr>
            <p:cNvPr id="5" name="Arrow_01">
              <a:extLst>
                <a:ext uri="{FF2B5EF4-FFF2-40B4-BE49-F238E27FC236}">
                  <a16:creationId xmlns:a16="http://schemas.microsoft.com/office/drawing/2014/main" id="{C2341B44-090C-7F22-5FA3-1D44493FA7C4}"/>
                </a:ext>
              </a:extLst>
            </p:cNvPr>
            <p:cNvGrpSpPr/>
            <p:nvPr/>
          </p:nvGrpSpPr>
          <p:grpSpPr>
            <a:xfrm>
              <a:off x="2811463" y="2843213"/>
              <a:ext cx="3113087" cy="1508125"/>
              <a:chOff x="2811463" y="2843213"/>
              <a:chExt cx="3113087" cy="1508125"/>
            </a:xfrm>
          </p:grpSpPr>
          <p:sp>
            <p:nvSpPr>
              <p:cNvPr id="26" name="Freeform 6">
                <a:extLst>
                  <a:ext uri="{FF2B5EF4-FFF2-40B4-BE49-F238E27FC236}">
                    <a16:creationId xmlns:a16="http://schemas.microsoft.com/office/drawing/2014/main" id="{7AC25F65-7EFE-DA8A-943B-7A6212794EBA}"/>
                  </a:ext>
                </a:extLst>
              </p:cNvPr>
              <p:cNvSpPr>
                <a:spLocks/>
              </p:cNvSpPr>
              <p:nvPr/>
            </p:nvSpPr>
            <p:spPr bwMode="auto">
              <a:xfrm>
                <a:off x="2860675" y="2843213"/>
                <a:ext cx="3063875" cy="1508125"/>
              </a:xfrm>
              <a:custGeom>
                <a:avLst/>
                <a:gdLst>
                  <a:gd name="T0" fmla="*/ 0 w 805"/>
                  <a:gd name="T1" fmla="*/ 396 h 396"/>
                  <a:gd name="T2" fmla="*/ 0 w 805"/>
                  <a:gd name="T3" fmla="*/ 380 h 396"/>
                  <a:gd name="T4" fmla="*/ 805 w 805"/>
                  <a:gd name="T5" fmla="*/ 0 h 396"/>
                </a:gdLst>
                <a:ahLst/>
                <a:cxnLst>
                  <a:cxn ang="0">
                    <a:pos x="T0" y="T1"/>
                  </a:cxn>
                  <a:cxn ang="0">
                    <a:pos x="T2" y="T3"/>
                  </a:cxn>
                  <a:cxn ang="0">
                    <a:pos x="T4" y="T5"/>
                  </a:cxn>
                </a:cxnLst>
                <a:rect l="0" t="0" r="r" b="b"/>
                <a:pathLst>
                  <a:path w="805" h="396">
                    <a:moveTo>
                      <a:pt x="0" y="396"/>
                    </a:moveTo>
                    <a:cubicBezTo>
                      <a:pt x="0" y="380"/>
                      <a:pt x="0" y="380"/>
                      <a:pt x="0" y="380"/>
                    </a:cubicBezTo>
                    <a:cubicBezTo>
                      <a:pt x="0" y="120"/>
                      <a:pt x="805" y="296"/>
                      <a:pt x="805" y="0"/>
                    </a:cubicBezTo>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27" name="Freeform 7">
                <a:extLst>
                  <a:ext uri="{FF2B5EF4-FFF2-40B4-BE49-F238E27FC236}">
                    <a16:creationId xmlns:a16="http://schemas.microsoft.com/office/drawing/2014/main" id="{328923B8-3676-8B35-C477-77579310E86A}"/>
                  </a:ext>
                </a:extLst>
              </p:cNvPr>
              <p:cNvSpPr>
                <a:spLocks/>
              </p:cNvSpPr>
              <p:nvPr/>
            </p:nvSpPr>
            <p:spPr bwMode="auto">
              <a:xfrm>
                <a:off x="2811463" y="4248150"/>
                <a:ext cx="100013" cy="103187"/>
              </a:xfrm>
              <a:custGeom>
                <a:avLst/>
                <a:gdLst>
                  <a:gd name="T0" fmla="*/ 63 w 63"/>
                  <a:gd name="T1" fmla="*/ 0 h 65"/>
                  <a:gd name="T2" fmla="*/ 31 w 63"/>
                  <a:gd name="T3" fmla="*/ 65 h 65"/>
                  <a:gd name="T4" fmla="*/ 0 w 63"/>
                  <a:gd name="T5" fmla="*/ 0 h 65"/>
                </a:gdLst>
                <a:ahLst/>
                <a:cxnLst>
                  <a:cxn ang="0">
                    <a:pos x="T0" y="T1"/>
                  </a:cxn>
                  <a:cxn ang="0">
                    <a:pos x="T2" y="T3"/>
                  </a:cxn>
                  <a:cxn ang="0">
                    <a:pos x="T4" y="T5"/>
                  </a:cxn>
                </a:cxnLst>
                <a:rect l="0" t="0" r="r" b="b"/>
                <a:pathLst>
                  <a:path w="63" h="65">
                    <a:moveTo>
                      <a:pt x="63" y="0"/>
                    </a:moveTo>
                    <a:lnTo>
                      <a:pt x="31" y="65"/>
                    </a:lnTo>
                    <a:lnTo>
                      <a:pt x="0" y="0"/>
                    </a:lnTo>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grpSp>
        <p:sp>
          <p:nvSpPr>
            <p:cNvPr id="6" name="Rectangle 01">
              <a:extLst>
                <a:ext uri="{FF2B5EF4-FFF2-40B4-BE49-F238E27FC236}">
                  <a16:creationId xmlns:a16="http://schemas.microsoft.com/office/drawing/2014/main" id="{8ED65B81-5B1B-27F8-5FDA-07FA1E6ECDCC}"/>
                </a:ext>
              </a:extLst>
            </p:cNvPr>
            <p:cNvSpPr>
              <a:spLocks noChangeArrowheads="1"/>
            </p:cNvSpPr>
            <p:nvPr/>
          </p:nvSpPr>
          <p:spPr bwMode="auto">
            <a:xfrm>
              <a:off x="4954588" y="1628775"/>
              <a:ext cx="2276475" cy="1001712"/>
            </a:xfrm>
            <a:prstGeom prst="rect">
              <a:avLst/>
            </a:prstGeom>
            <a:solidFill>
              <a:schemeClr val="accent2"/>
            </a:solidFill>
            <a:ln>
              <a:noFill/>
            </a:ln>
            <a:effectLst>
              <a:outerShdw blurRad="101600" dist="127000" dir="5400000" sx="90000" sy="9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ru-RU"/>
            </a:p>
          </p:txBody>
        </p:sp>
        <p:grpSp>
          <p:nvGrpSpPr>
            <p:cNvPr id="7" name="01">
              <a:extLst>
                <a:ext uri="{FF2B5EF4-FFF2-40B4-BE49-F238E27FC236}">
                  <a16:creationId xmlns:a16="http://schemas.microsoft.com/office/drawing/2014/main" id="{1B00E979-CC44-C66B-1F50-9E9103D6F082}"/>
                </a:ext>
              </a:extLst>
            </p:cNvPr>
            <p:cNvGrpSpPr/>
            <p:nvPr/>
          </p:nvGrpSpPr>
          <p:grpSpPr>
            <a:xfrm>
              <a:off x="4954588" y="2630488"/>
              <a:ext cx="2276475" cy="204787"/>
              <a:chOff x="4954588" y="2630488"/>
              <a:chExt cx="2276475" cy="204787"/>
            </a:xfrm>
          </p:grpSpPr>
          <p:sp>
            <p:nvSpPr>
              <p:cNvPr id="24" name="01-01">
                <a:extLst>
                  <a:ext uri="{FF2B5EF4-FFF2-40B4-BE49-F238E27FC236}">
                    <a16:creationId xmlns:a16="http://schemas.microsoft.com/office/drawing/2014/main" id="{7D480A30-E9FF-78B7-2E69-932B3E7042E4}"/>
                  </a:ext>
                </a:extLst>
              </p:cNvPr>
              <p:cNvSpPr>
                <a:spLocks/>
              </p:cNvSpPr>
              <p:nvPr/>
            </p:nvSpPr>
            <p:spPr bwMode="auto">
              <a:xfrm>
                <a:off x="4954588" y="2630488"/>
                <a:ext cx="204788" cy="204787"/>
              </a:xfrm>
              <a:custGeom>
                <a:avLst/>
                <a:gdLst>
                  <a:gd name="T0" fmla="*/ 0 w 129"/>
                  <a:gd name="T1" fmla="*/ 0 h 129"/>
                  <a:gd name="T2" fmla="*/ 129 w 129"/>
                  <a:gd name="T3" fmla="*/ 129 h 129"/>
                  <a:gd name="T4" fmla="*/ 129 w 129"/>
                  <a:gd name="T5" fmla="*/ 0 h 129"/>
                  <a:gd name="T6" fmla="*/ 0 w 129"/>
                  <a:gd name="T7" fmla="*/ 0 h 129"/>
                </a:gdLst>
                <a:ahLst/>
                <a:cxnLst>
                  <a:cxn ang="0">
                    <a:pos x="T0" y="T1"/>
                  </a:cxn>
                  <a:cxn ang="0">
                    <a:pos x="T2" y="T3"/>
                  </a:cxn>
                  <a:cxn ang="0">
                    <a:pos x="T4" y="T5"/>
                  </a:cxn>
                  <a:cxn ang="0">
                    <a:pos x="T6" y="T7"/>
                  </a:cxn>
                </a:cxnLst>
                <a:rect l="0" t="0" r="r" b="b"/>
                <a:pathLst>
                  <a:path w="129" h="129">
                    <a:moveTo>
                      <a:pt x="0" y="0"/>
                    </a:moveTo>
                    <a:lnTo>
                      <a:pt x="129" y="129"/>
                    </a:lnTo>
                    <a:lnTo>
                      <a:pt x="129" y="0"/>
                    </a:lnTo>
                    <a:lnTo>
                      <a:pt x="0" y="0"/>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ru-RU"/>
              </a:p>
            </p:txBody>
          </p:sp>
          <p:sp>
            <p:nvSpPr>
              <p:cNvPr id="25" name="01">
                <a:extLst>
                  <a:ext uri="{FF2B5EF4-FFF2-40B4-BE49-F238E27FC236}">
                    <a16:creationId xmlns:a16="http://schemas.microsoft.com/office/drawing/2014/main" id="{C69DFF6A-9699-7BD6-67C8-BBDF2C0F9E87}"/>
                  </a:ext>
                </a:extLst>
              </p:cNvPr>
              <p:cNvSpPr>
                <a:spLocks/>
              </p:cNvSpPr>
              <p:nvPr/>
            </p:nvSpPr>
            <p:spPr bwMode="auto">
              <a:xfrm>
                <a:off x="7024688" y="2630488"/>
                <a:ext cx="206375" cy="204787"/>
              </a:xfrm>
              <a:custGeom>
                <a:avLst/>
                <a:gdLst>
                  <a:gd name="T0" fmla="*/ 130 w 130"/>
                  <a:gd name="T1" fmla="*/ 0 h 129"/>
                  <a:gd name="T2" fmla="*/ 0 w 130"/>
                  <a:gd name="T3" fmla="*/ 129 h 129"/>
                  <a:gd name="T4" fmla="*/ 0 w 130"/>
                  <a:gd name="T5" fmla="*/ 0 h 129"/>
                  <a:gd name="T6" fmla="*/ 130 w 130"/>
                  <a:gd name="T7" fmla="*/ 0 h 129"/>
                </a:gdLst>
                <a:ahLst/>
                <a:cxnLst>
                  <a:cxn ang="0">
                    <a:pos x="T0" y="T1"/>
                  </a:cxn>
                  <a:cxn ang="0">
                    <a:pos x="T2" y="T3"/>
                  </a:cxn>
                  <a:cxn ang="0">
                    <a:pos x="T4" y="T5"/>
                  </a:cxn>
                  <a:cxn ang="0">
                    <a:pos x="T6" y="T7"/>
                  </a:cxn>
                </a:cxnLst>
                <a:rect l="0" t="0" r="r" b="b"/>
                <a:pathLst>
                  <a:path w="130" h="129">
                    <a:moveTo>
                      <a:pt x="130" y="0"/>
                    </a:moveTo>
                    <a:lnTo>
                      <a:pt x="0" y="129"/>
                    </a:lnTo>
                    <a:lnTo>
                      <a:pt x="0" y="0"/>
                    </a:lnTo>
                    <a:lnTo>
                      <a:pt x="130" y="0"/>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ru-RU"/>
              </a:p>
            </p:txBody>
          </p:sp>
        </p:grpSp>
        <p:sp>
          <p:nvSpPr>
            <p:cNvPr id="8" name="Rectangle 04">
              <a:extLst>
                <a:ext uri="{FF2B5EF4-FFF2-40B4-BE49-F238E27FC236}">
                  <a16:creationId xmlns:a16="http://schemas.microsoft.com/office/drawing/2014/main" id="{BA8EC321-9CA8-4614-621F-78F405F0ABC9}"/>
                </a:ext>
              </a:extLst>
            </p:cNvPr>
            <p:cNvSpPr>
              <a:spLocks noChangeArrowheads="1"/>
            </p:cNvSpPr>
            <p:nvPr/>
          </p:nvSpPr>
          <p:spPr bwMode="auto">
            <a:xfrm>
              <a:off x="8185150" y="4443413"/>
              <a:ext cx="2276475" cy="1004887"/>
            </a:xfrm>
            <a:prstGeom prst="rect">
              <a:avLst/>
            </a:prstGeom>
            <a:solidFill>
              <a:schemeClr val="accent5"/>
            </a:solidFill>
            <a:ln>
              <a:noFill/>
            </a:ln>
            <a:effectLst>
              <a:outerShdw blurRad="101600" dist="127000" dir="5400000" sx="90000" sy="9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ru-RU"/>
            </a:p>
          </p:txBody>
        </p:sp>
        <p:grpSp>
          <p:nvGrpSpPr>
            <p:cNvPr id="9" name="04">
              <a:extLst>
                <a:ext uri="{FF2B5EF4-FFF2-40B4-BE49-F238E27FC236}">
                  <a16:creationId xmlns:a16="http://schemas.microsoft.com/office/drawing/2014/main" id="{5CA5B69B-B48F-4865-B37A-A03C9ED77EC1}"/>
                </a:ext>
              </a:extLst>
            </p:cNvPr>
            <p:cNvGrpSpPr/>
            <p:nvPr/>
          </p:nvGrpSpPr>
          <p:grpSpPr>
            <a:xfrm>
              <a:off x="8185150" y="5448300"/>
              <a:ext cx="2276475" cy="201612"/>
              <a:chOff x="8185150" y="5448300"/>
              <a:chExt cx="2276475" cy="201612"/>
            </a:xfrm>
          </p:grpSpPr>
          <p:sp>
            <p:nvSpPr>
              <p:cNvPr id="22" name="Freeform 16">
                <a:extLst>
                  <a:ext uri="{FF2B5EF4-FFF2-40B4-BE49-F238E27FC236}">
                    <a16:creationId xmlns:a16="http://schemas.microsoft.com/office/drawing/2014/main" id="{E2C0A300-348D-2D01-8092-719EF6E1C88A}"/>
                  </a:ext>
                </a:extLst>
              </p:cNvPr>
              <p:cNvSpPr>
                <a:spLocks/>
              </p:cNvSpPr>
              <p:nvPr/>
            </p:nvSpPr>
            <p:spPr bwMode="auto">
              <a:xfrm>
                <a:off x="8185150" y="5448300"/>
                <a:ext cx="206375" cy="201612"/>
              </a:xfrm>
              <a:custGeom>
                <a:avLst/>
                <a:gdLst>
                  <a:gd name="T0" fmla="*/ 0 w 130"/>
                  <a:gd name="T1" fmla="*/ 0 h 127"/>
                  <a:gd name="T2" fmla="*/ 130 w 130"/>
                  <a:gd name="T3" fmla="*/ 127 h 127"/>
                  <a:gd name="T4" fmla="*/ 130 w 130"/>
                  <a:gd name="T5" fmla="*/ 0 h 127"/>
                  <a:gd name="T6" fmla="*/ 0 w 130"/>
                  <a:gd name="T7" fmla="*/ 0 h 127"/>
                </a:gdLst>
                <a:ahLst/>
                <a:cxnLst>
                  <a:cxn ang="0">
                    <a:pos x="T0" y="T1"/>
                  </a:cxn>
                  <a:cxn ang="0">
                    <a:pos x="T2" y="T3"/>
                  </a:cxn>
                  <a:cxn ang="0">
                    <a:pos x="T4" y="T5"/>
                  </a:cxn>
                  <a:cxn ang="0">
                    <a:pos x="T6" y="T7"/>
                  </a:cxn>
                </a:cxnLst>
                <a:rect l="0" t="0" r="r" b="b"/>
                <a:pathLst>
                  <a:path w="130" h="127">
                    <a:moveTo>
                      <a:pt x="0" y="0"/>
                    </a:moveTo>
                    <a:lnTo>
                      <a:pt x="130" y="127"/>
                    </a:lnTo>
                    <a:lnTo>
                      <a:pt x="130" y="0"/>
                    </a:lnTo>
                    <a:lnTo>
                      <a:pt x="0"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ru-RU"/>
              </a:p>
            </p:txBody>
          </p:sp>
          <p:sp>
            <p:nvSpPr>
              <p:cNvPr id="23" name="Freeform 17">
                <a:extLst>
                  <a:ext uri="{FF2B5EF4-FFF2-40B4-BE49-F238E27FC236}">
                    <a16:creationId xmlns:a16="http://schemas.microsoft.com/office/drawing/2014/main" id="{F079D0DD-4254-853E-5FB3-CFEC054E8B69}"/>
                  </a:ext>
                </a:extLst>
              </p:cNvPr>
              <p:cNvSpPr>
                <a:spLocks/>
              </p:cNvSpPr>
              <p:nvPr/>
            </p:nvSpPr>
            <p:spPr bwMode="auto">
              <a:xfrm>
                <a:off x="10255250" y="5448300"/>
                <a:ext cx="206375" cy="201612"/>
              </a:xfrm>
              <a:custGeom>
                <a:avLst/>
                <a:gdLst>
                  <a:gd name="T0" fmla="*/ 130 w 130"/>
                  <a:gd name="T1" fmla="*/ 0 h 127"/>
                  <a:gd name="T2" fmla="*/ 0 w 130"/>
                  <a:gd name="T3" fmla="*/ 127 h 127"/>
                  <a:gd name="T4" fmla="*/ 0 w 130"/>
                  <a:gd name="T5" fmla="*/ 0 h 127"/>
                  <a:gd name="T6" fmla="*/ 130 w 130"/>
                  <a:gd name="T7" fmla="*/ 0 h 127"/>
                </a:gdLst>
                <a:ahLst/>
                <a:cxnLst>
                  <a:cxn ang="0">
                    <a:pos x="T0" y="T1"/>
                  </a:cxn>
                  <a:cxn ang="0">
                    <a:pos x="T2" y="T3"/>
                  </a:cxn>
                  <a:cxn ang="0">
                    <a:pos x="T4" y="T5"/>
                  </a:cxn>
                  <a:cxn ang="0">
                    <a:pos x="T6" y="T7"/>
                  </a:cxn>
                </a:cxnLst>
                <a:rect l="0" t="0" r="r" b="b"/>
                <a:pathLst>
                  <a:path w="130" h="127">
                    <a:moveTo>
                      <a:pt x="130" y="0"/>
                    </a:moveTo>
                    <a:lnTo>
                      <a:pt x="0" y="127"/>
                    </a:lnTo>
                    <a:lnTo>
                      <a:pt x="0" y="0"/>
                    </a:lnTo>
                    <a:lnTo>
                      <a:pt x="130"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ru-RU"/>
              </a:p>
            </p:txBody>
          </p:sp>
        </p:grpSp>
        <p:sp>
          <p:nvSpPr>
            <p:cNvPr id="10" name="Rectangle 03">
              <a:extLst>
                <a:ext uri="{FF2B5EF4-FFF2-40B4-BE49-F238E27FC236}">
                  <a16:creationId xmlns:a16="http://schemas.microsoft.com/office/drawing/2014/main" id="{E849CD16-4B2B-6087-01C2-E124A109F9A8}"/>
                </a:ext>
              </a:extLst>
            </p:cNvPr>
            <p:cNvSpPr>
              <a:spLocks noChangeArrowheads="1"/>
            </p:cNvSpPr>
            <p:nvPr/>
          </p:nvSpPr>
          <p:spPr bwMode="auto">
            <a:xfrm>
              <a:off x="4954588" y="4443413"/>
              <a:ext cx="2276475" cy="1004887"/>
            </a:xfrm>
            <a:prstGeom prst="rect">
              <a:avLst/>
            </a:prstGeom>
            <a:solidFill>
              <a:schemeClr val="accent4"/>
            </a:solidFill>
            <a:ln>
              <a:noFill/>
            </a:ln>
            <a:effectLst>
              <a:outerShdw blurRad="101600" dist="127000" dir="5400000" sx="90000" sy="9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ru-RU"/>
            </a:p>
          </p:txBody>
        </p:sp>
        <p:grpSp>
          <p:nvGrpSpPr>
            <p:cNvPr id="11" name="03">
              <a:extLst>
                <a:ext uri="{FF2B5EF4-FFF2-40B4-BE49-F238E27FC236}">
                  <a16:creationId xmlns:a16="http://schemas.microsoft.com/office/drawing/2014/main" id="{2F40BF40-2850-67E7-D2D2-D3676F74AB0B}"/>
                </a:ext>
              </a:extLst>
            </p:cNvPr>
            <p:cNvGrpSpPr/>
            <p:nvPr/>
          </p:nvGrpSpPr>
          <p:grpSpPr>
            <a:xfrm>
              <a:off x="4954588" y="5448300"/>
              <a:ext cx="2276475" cy="201612"/>
              <a:chOff x="4954588" y="5448300"/>
              <a:chExt cx="2276475" cy="201612"/>
            </a:xfrm>
          </p:grpSpPr>
          <p:sp>
            <p:nvSpPr>
              <p:cNvPr id="20" name="Freeform 19">
                <a:extLst>
                  <a:ext uri="{FF2B5EF4-FFF2-40B4-BE49-F238E27FC236}">
                    <a16:creationId xmlns:a16="http://schemas.microsoft.com/office/drawing/2014/main" id="{128D7B08-F71E-F7FF-9184-E6A98C203791}"/>
                  </a:ext>
                </a:extLst>
              </p:cNvPr>
              <p:cNvSpPr>
                <a:spLocks/>
              </p:cNvSpPr>
              <p:nvPr/>
            </p:nvSpPr>
            <p:spPr bwMode="auto">
              <a:xfrm>
                <a:off x="4954588" y="5448300"/>
                <a:ext cx="204788" cy="201612"/>
              </a:xfrm>
              <a:custGeom>
                <a:avLst/>
                <a:gdLst>
                  <a:gd name="T0" fmla="*/ 0 w 129"/>
                  <a:gd name="T1" fmla="*/ 0 h 127"/>
                  <a:gd name="T2" fmla="*/ 129 w 129"/>
                  <a:gd name="T3" fmla="*/ 127 h 127"/>
                  <a:gd name="T4" fmla="*/ 129 w 129"/>
                  <a:gd name="T5" fmla="*/ 0 h 127"/>
                  <a:gd name="T6" fmla="*/ 0 w 129"/>
                  <a:gd name="T7" fmla="*/ 0 h 127"/>
                </a:gdLst>
                <a:ahLst/>
                <a:cxnLst>
                  <a:cxn ang="0">
                    <a:pos x="T0" y="T1"/>
                  </a:cxn>
                  <a:cxn ang="0">
                    <a:pos x="T2" y="T3"/>
                  </a:cxn>
                  <a:cxn ang="0">
                    <a:pos x="T4" y="T5"/>
                  </a:cxn>
                  <a:cxn ang="0">
                    <a:pos x="T6" y="T7"/>
                  </a:cxn>
                </a:cxnLst>
                <a:rect l="0" t="0" r="r" b="b"/>
                <a:pathLst>
                  <a:path w="129" h="127">
                    <a:moveTo>
                      <a:pt x="0" y="0"/>
                    </a:moveTo>
                    <a:lnTo>
                      <a:pt x="129" y="127"/>
                    </a:lnTo>
                    <a:lnTo>
                      <a:pt x="129" y="0"/>
                    </a:lnTo>
                    <a:lnTo>
                      <a:pt x="0" y="0"/>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ru-RU"/>
              </a:p>
            </p:txBody>
          </p:sp>
          <p:sp>
            <p:nvSpPr>
              <p:cNvPr id="21" name="Freeform 20">
                <a:extLst>
                  <a:ext uri="{FF2B5EF4-FFF2-40B4-BE49-F238E27FC236}">
                    <a16:creationId xmlns:a16="http://schemas.microsoft.com/office/drawing/2014/main" id="{1F26DE85-8CB3-62A6-B6E8-300D258ACD91}"/>
                  </a:ext>
                </a:extLst>
              </p:cNvPr>
              <p:cNvSpPr>
                <a:spLocks/>
              </p:cNvSpPr>
              <p:nvPr/>
            </p:nvSpPr>
            <p:spPr bwMode="auto">
              <a:xfrm>
                <a:off x="7024688" y="5448300"/>
                <a:ext cx="206375" cy="201612"/>
              </a:xfrm>
              <a:custGeom>
                <a:avLst/>
                <a:gdLst>
                  <a:gd name="T0" fmla="*/ 130 w 130"/>
                  <a:gd name="T1" fmla="*/ 0 h 127"/>
                  <a:gd name="T2" fmla="*/ 0 w 130"/>
                  <a:gd name="T3" fmla="*/ 127 h 127"/>
                  <a:gd name="T4" fmla="*/ 0 w 130"/>
                  <a:gd name="T5" fmla="*/ 0 h 127"/>
                  <a:gd name="T6" fmla="*/ 130 w 130"/>
                  <a:gd name="T7" fmla="*/ 0 h 127"/>
                </a:gdLst>
                <a:ahLst/>
                <a:cxnLst>
                  <a:cxn ang="0">
                    <a:pos x="T0" y="T1"/>
                  </a:cxn>
                  <a:cxn ang="0">
                    <a:pos x="T2" y="T3"/>
                  </a:cxn>
                  <a:cxn ang="0">
                    <a:pos x="T4" y="T5"/>
                  </a:cxn>
                  <a:cxn ang="0">
                    <a:pos x="T6" y="T7"/>
                  </a:cxn>
                </a:cxnLst>
                <a:rect l="0" t="0" r="r" b="b"/>
                <a:pathLst>
                  <a:path w="130" h="127">
                    <a:moveTo>
                      <a:pt x="130" y="0"/>
                    </a:moveTo>
                    <a:lnTo>
                      <a:pt x="0" y="127"/>
                    </a:lnTo>
                    <a:lnTo>
                      <a:pt x="0" y="0"/>
                    </a:lnTo>
                    <a:lnTo>
                      <a:pt x="130" y="0"/>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ru-RU"/>
              </a:p>
            </p:txBody>
          </p:sp>
        </p:grpSp>
        <p:sp>
          <p:nvSpPr>
            <p:cNvPr id="12" name="Rectangle 02">
              <a:extLst>
                <a:ext uri="{FF2B5EF4-FFF2-40B4-BE49-F238E27FC236}">
                  <a16:creationId xmlns:a16="http://schemas.microsoft.com/office/drawing/2014/main" id="{B082F96E-0690-9A10-E8D8-7F3E8E9BE6A2}"/>
                </a:ext>
              </a:extLst>
            </p:cNvPr>
            <p:cNvSpPr>
              <a:spLocks noChangeArrowheads="1"/>
            </p:cNvSpPr>
            <p:nvPr/>
          </p:nvSpPr>
          <p:spPr bwMode="auto">
            <a:xfrm>
              <a:off x="1724025" y="4443413"/>
              <a:ext cx="2274888" cy="1004887"/>
            </a:xfrm>
            <a:prstGeom prst="rect">
              <a:avLst/>
            </a:prstGeom>
            <a:solidFill>
              <a:srgbClr val="F5A243"/>
            </a:solidFill>
            <a:ln>
              <a:noFill/>
            </a:ln>
            <a:effectLst>
              <a:outerShdw blurRad="101600" dist="127000" dir="5400000" sx="90000" sy="9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ru-RU"/>
            </a:p>
          </p:txBody>
        </p:sp>
        <p:grpSp>
          <p:nvGrpSpPr>
            <p:cNvPr id="13" name="02">
              <a:extLst>
                <a:ext uri="{FF2B5EF4-FFF2-40B4-BE49-F238E27FC236}">
                  <a16:creationId xmlns:a16="http://schemas.microsoft.com/office/drawing/2014/main" id="{E2C2CC5A-96D5-FD96-C4DE-6713BD8CE693}"/>
                </a:ext>
              </a:extLst>
            </p:cNvPr>
            <p:cNvGrpSpPr/>
            <p:nvPr/>
          </p:nvGrpSpPr>
          <p:grpSpPr>
            <a:xfrm>
              <a:off x="1724025" y="5448300"/>
              <a:ext cx="2274888" cy="201612"/>
              <a:chOff x="1724025" y="5448300"/>
              <a:chExt cx="2274888" cy="201612"/>
            </a:xfrm>
          </p:grpSpPr>
          <p:sp>
            <p:nvSpPr>
              <p:cNvPr id="18" name="02">
                <a:extLst>
                  <a:ext uri="{FF2B5EF4-FFF2-40B4-BE49-F238E27FC236}">
                    <a16:creationId xmlns:a16="http://schemas.microsoft.com/office/drawing/2014/main" id="{E1ACD811-4665-6DC2-A902-B2DFBBE5E75D}"/>
                  </a:ext>
                </a:extLst>
              </p:cNvPr>
              <p:cNvSpPr>
                <a:spLocks/>
              </p:cNvSpPr>
              <p:nvPr/>
            </p:nvSpPr>
            <p:spPr bwMode="auto">
              <a:xfrm>
                <a:off x="1724025" y="5448300"/>
                <a:ext cx="204788" cy="201612"/>
              </a:xfrm>
              <a:custGeom>
                <a:avLst/>
                <a:gdLst>
                  <a:gd name="T0" fmla="*/ 0 w 129"/>
                  <a:gd name="T1" fmla="*/ 0 h 127"/>
                  <a:gd name="T2" fmla="*/ 129 w 129"/>
                  <a:gd name="T3" fmla="*/ 127 h 127"/>
                  <a:gd name="T4" fmla="*/ 129 w 129"/>
                  <a:gd name="T5" fmla="*/ 0 h 127"/>
                  <a:gd name="T6" fmla="*/ 0 w 129"/>
                  <a:gd name="T7" fmla="*/ 0 h 127"/>
                </a:gdLst>
                <a:ahLst/>
                <a:cxnLst>
                  <a:cxn ang="0">
                    <a:pos x="T0" y="T1"/>
                  </a:cxn>
                  <a:cxn ang="0">
                    <a:pos x="T2" y="T3"/>
                  </a:cxn>
                  <a:cxn ang="0">
                    <a:pos x="T4" y="T5"/>
                  </a:cxn>
                  <a:cxn ang="0">
                    <a:pos x="T6" y="T7"/>
                  </a:cxn>
                </a:cxnLst>
                <a:rect l="0" t="0" r="r" b="b"/>
                <a:pathLst>
                  <a:path w="129" h="127">
                    <a:moveTo>
                      <a:pt x="0" y="0"/>
                    </a:moveTo>
                    <a:lnTo>
                      <a:pt x="129" y="127"/>
                    </a:lnTo>
                    <a:lnTo>
                      <a:pt x="129" y="0"/>
                    </a:lnTo>
                    <a:lnTo>
                      <a:pt x="0" y="0"/>
                    </a:ln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ru-RU"/>
              </a:p>
            </p:txBody>
          </p:sp>
          <p:sp>
            <p:nvSpPr>
              <p:cNvPr id="19" name="Freeform 23">
                <a:extLst>
                  <a:ext uri="{FF2B5EF4-FFF2-40B4-BE49-F238E27FC236}">
                    <a16:creationId xmlns:a16="http://schemas.microsoft.com/office/drawing/2014/main" id="{35DBFD78-DC18-4570-5FF8-597418980AA5}"/>
                  </a:ext>
                </a:extLst>
              </p:cNvPr>
              <p:cNvSpPr>
                <a:spLocks/>
              </p:cNvSpPr>
              <p:nvPr/>
            </p:nvSpPr>
            <p:spPr bwMode="auto">
              <a:xfrm>
                <a:off x="3794125" y="5448300"/>
                <a:ext cx="204788" cy="201612"/>
              </a:xfrm>
              <a:custGeom>
                <a:avLst/>
                <a:gdLst>
                  <a:gd name="T0" fmla="*/ 129 w 129"/>
                  <a:gd name="T1" fmla="*/ 0 h 127"/>
                  <a:gd name="T2" fmla="*/ 0 w 129"/>
                  <a:gd name="T3" fmla="*/ 127 h 127"/>
                  <a:gd name="T4" fmla="*/ 0 w 129"/>
                  <a:gd name="T5" fmla="*/ 0 h 127"/>
                  <a:gd name="T6" fmla="*/ 129 w 129"/>
                  <a:gd name="T7" fmla="*/ 0 h 127"/>
                </a:gdLst>
                <a:ahLst/>
                <a:cxnLst>
                  <a:cxn ang="0">
                    <a:pos x="T0" y="T1"/>
                  </a:cxn>
                  <a:cxn ang="0">
                    <a:pos x="T2" y="T3"/>
                  </a:cxn>
                  <a:cxn ang="0">
                    <a:pos x="T4" y="T5"/>
                  </a:cxn>
                  <a:cxn ang="0">
                    <a:pos x="T6" y="T7"/>
                  </a:cxn>
                </a:cxnLst>
                <a:rect l="0" t="0" r="r" b="b"/>
                <a:pathLst>
                  <a:path w="129" h="127">
                    <a:moveTo>
                      <a:pt x="129" y="0"/>
                    </a:moveTo>
                    <a:lnTo>
                      <a:pt x="0" y="127"/>
                    </a:lnTo>
                    <a:lnTo>
                      <a:pt x="0" y="0"/>
                    </a:lnTo>
                    <a:lnTo>
                      <a:pt x="129" y="0"/>
                    </a:ln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ru-RU"/>
              </a:p>
            </p:txBody>
          </p:sp>
        </p:grpSp>
        <p:sp>
          <p:nvSpPr>
            <p:cNvPr id="14" name="Rectangle 24">
              <a:extLst>
                <a:ext uri="{FF2B5EF4-FFF2-40B4-BE49-F238E27FC236}">
                  <a16:creationId xmlns:a16="http://schemas.microsoft.com/office/drawing/2014/main" id="{58B191C3-8F20-2170-38B6-32F128D4A976}"/>
                </a:ext>
              </a:extLst>
            </p:cNvPr>
            <p:cNvSpPr>
              <a:spLocks noChangeArrowheads="1"/>
            </p:cNvSpPr>
            <p:nvPr/>
          </p:nvSpPr>
          <p:spPr bwMode="auto">
            <a:xfrm>
              <a:off x="5464175" y="1919288"/>
              <a:ext cx="1366486" cy="353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ru-RU" sz="1400" b="1" i="0" u="none" strike="noStrike" cap="none" normalizeH="0" baseline="0" err="1">
                  <a:ln>
                    <a:noFill/>
                  </a:ln>
                  <a:solidFill>
                    <a:schemeClr val="bg1"/>
                  </a:solidFill>
                  <a:effectLst/>
                  <a:latin typeface="Open Sans" panose="020B0606030504020204" pitchFamily="34" charset="0"/>
                </a:rPr>
                <a:t>xxxxxxxx</a:t>
              </a:r>
              <a:endParaRPr kumimoji="0" lang="ru-RU" altLang="ru-RU" sz="1100" b="0" i="0" u="none" strike="noStrike" cap="none" normalizeH="0" baseline="0">
                <a:ln>
                  <a:noFill/>
                </a:ln>
                <a:solidFill>
                  <a:schemeClr val="bg1"/>
                </a:solidFill>
                <a:effectLst/>
              </a:endParaRPr>
            </a:p>
          </p:txBody>
        </p:sp>
        <p:sp>
          <p:nvSpPr>
            <p:cNvPr id="15" name="Rectangle 25">
              <a:extLst>
                <a:ext uri="{FF2B5EF4-FFF2-40B4-BE49-F238E27FC236}">
                  <a16:creationId xmlns:a16="http://schemas.microsoft.com/office/drawing/2014/main" id="{50D71D78-58A6-6D03-ABE1-62E1FE0DD910}"/>
                </a:ext>
              </a:extLst>
            </p:cNvPr>
            <p:cNvSpPr>
              <a:spLocks noChangeArrowheads="1"/>
            </p:cNvSpPr>
            <p:nvPr/>
          </p:nvSpPr>
          <p:spPr bwMode="auto">
            <a:xfrm>
              <a:off x="8680449" y="4743450"/>
              <a:ext cx="1411160" cy="353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ru-RU" sz="1400" b="1" i="0" u="none" strike="noStrike" cap="none" normalizeH="0" baseline="0" err="1">
                  <a:ln>
                    <a:noFill/>
                  </a:ln>
                  <a:solidFill>
                    <a:schemeClr val="bg1"/>
                  </a:solidFill>
                  <a:effectLst/>
                  <a:latin typeface="Open Sans" panose="020B0606030504020204" pitchFamily="34" charset="0"/>
                </a:rPr>
                <a:t>xxxxxxxx</a:t>
              </a:r>
              <a:endParaRPr kumimoji="0" lang="ru-RU" altLang="ru-RU" sz="1100" b="0" i="0" u="none" strike="noStrike" cap="none" normalizeH="0" baseline="0">
                <a:ln>
                  <a:noFill/>
                </a:ln>
                <a:solidFill>
                  <a:schemeClr val="bg1"/>
                </a:solidFill>
                <a:effectLst/>
              </a:endParaRPr>
            </a:p>
          </p:txBody>
        </p:sp>
        <p:sp>
          <p:nvSpPr>
            <p:cNvPr id="16" name="Rectangle 26">
              <a:extLst>
                <a:ext uri="{FF2B5EF4-FFF2-40B4-BE49-F238E27FC236}">
                  <a16:creationId xmlns:a16="http://schemas.microsoft.com/office/drawing/2014/main" id="{C44D33FD-4D63-185E-F3EE-377A0C98CB2A}"/>
                </a:ext>
              </a:extLst>
            </p:cNvPr>
            <p:cNvSpPr>
              <a:spLocks noChangeArrowheads="1"/>
            </p:cNvSpPr>
            <p:nvPr/>
          </p:nvSpPr>
          <p:spPr bwMode="auto">
            <a:xfrm>
              <a:off x="5424488" y="4770437"/>
              <a:ext cx="1366486" cy="353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ru-RU" sz="1400" b="1" i="0" u="none" strike="noStrike" cap="none" normalizeH="0" baseline="0" err="1">
                  <a:ln>
                    <a:noFill/>
                  </a:ln>
                  <a:solidFill>
                    <a:schemeClr val="bg1"/>
                  </a:solidFill>
                  <a:effectLst/>
                  <a:latin typeface="Open Sans" panose="020B0606030504020204" pitchFamily="34" charset="0"/>
                </a:rPr>
                <a:t>xxxxxxxx</a:t>
              </a:r>
              <a:endParaRPr kumimoji="0" lang="ru-RU" altLang="ru-RU" sz="1100" b="0" i="0" u="none" strike="noStrike" cap="none" normalizeH="0" baseline="0">
                <a:ln>
                  <a:noFill/>
                </a:ln>
                <a:solidFill>
                  <a:schemeClr val="bg1"/>
                </a:solidFill>
                <a:effectLst/>
              </a:endParaRPr>
            </a:p>
          </p:txBody>
        </p:sp>
        <p:sp>
          <p:nvSpPr>
            <p:cNvPr id="17" name="Rectangle 27">
              <a:extLst>
                <a:ext uri="{FF2B5EF4-FFF2-40B4-BE49-F238E27FC236}">
                  <a16:creationId xmlns:a16="http://schemas.microsoft.com/office/drawing/2014/main" id="{92DDEE80-77FC-149F-4D5F-5A016A03B485}"/>
                </a:ext>
              </a:extLst>
            </p:cNvPr>
            <p:cNvSpPr>
              <a:spLocks noChangeArrowheads="1"/>
            </p:cNvSpPr>
            <p:nvPr/>
          </p:nvSpPr>
          <p:spPr bwMode="auto">
            <a:xfrm>
              <a:off x="2073275" y="4743450"/>
              <a:ext cx="1366486" cy="353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ru-RU" sz="1400" b="1" i="0" u="none" strike="noStrike" cap="none" normalizeH="0" baseline="0" err="1">
                  <a:ln>
                    <a:noFill/>
                  </a:ln>
                  <a:solidFill>
                    <a:schemeClr val="bg1"/>
                  </a:solidFill>
                  <a:effectLst/>
                  <a:latin typeface="Open Sans" panose="020B0606030504020204" pitchFamily="34" charset="0"/>
                </a:rPr>
                <a:t>xxxxxxxx</a:t>
              </a:r>
              <a:endParaRPr kumimoji="0" lang="ru-RU" altLang="ru-RU" sz="1100" b="0" i="0" u="none" strike="noStrike" cap="none" normalizeH="0" baseline="0">
                <a:ln>
                  <a:noFill/>
                </a:ln>
                <a:solidFill>
                  <a:schemeClr val="bg1"/>
                </a:solidFill>
                <a:effectLst/>
              </a:endParaRPr>
            </a:p>
          </p:txBody>
        </p:sp>
      </p:grpSp>
      <p:grpSp>
        <p:nvGrpSpPr>
          <p:cNvPr id="32" name="Groupe 31">
            <a:extLst>
              <a:ext uri="{FF2B5EF4-FFF2-40B4-BE49-F238E27FC236}">
                <a16:creationId xmlns:a16="http://schemas.microsoft.com/office/drawing/2014/main" id="{6AD154A8-A70D-8755-3957-3694A071739E}"/>
              </a:ext>
            </a:extLst>
          </p:cNvPr>
          <p:cNvGrpSpPr/>
          <p:nvPr/>
        </p:nvGrpSpPr>
        <p:grpSpPr>
          <a:xfrm>
            <a:off x="6903831" y="1444206"/>
            <a:ext cx="4895478" cy="3969587"/>
            <a:chOff x="3157407" y="858838"/>
            <a:chExt cx="6388230" cy="5180012"/>
          </a:xfrm>
        </p:grpSpPr>
        <p:sp>
          <p:nvSpPr>
            <p:cNvPr id="33" name="Stroke_01">
              <a:extLst>
                <a:ext uri="{FF2B5EF4-FFF2-40B4-BE49-F238E27FC236}">
                  <a16:creationId xmlns:a16="http://schemas.microsoft.com/office/drawing/2014/main" id="{3E090F16-4C15-06D3-BB6D-DE16CA75031E}"/>
                </a:ext>
              </a:extLst>
            </p:cNvPr>
            <p:cNvSpPr>
              <a:spLocks/>
            </p:cNvSpPr>
            <p:nvPr/>
          </p:nvSpPr>
          <p:spPr bwMode="auto">
            <a:xfrm>
              <a:off x="5443538" y="3568700"/>
              <a:ext cx="544512" cy="1090612"/>
            </a:xfrm>
            <a:custGeom>
              <a:avLst/>
              <a:gdLst>
                <a:gd name="T0" fmla="*/ 143 w 143"/>
                <a:gd name="T1" fmla="*/ 0 h 286"/>
                <a:gd name="T2" fmla="*/ 0 w 143"/>
                <a:gd name="T3" fmla="*/ 286 h 286"/>
              </a:gdLst>
              <a:ahLst/>
              <a:cxnLst>
                <a:cxn ang="0">
                  <a:pos x="T0" y="T1"/>
                </a:cxn>
                <a:cxn ang="0">
                  <a:pos x="T2" y="T3"/>
                </a:cxn>
              </a:cxnLst>
              <a:rect l="0" t="0" r="r" b="b"/>
              <a:pathLst>
                <a:path w="143" h="286">
                  <a:moveTo>
                    <a:pt x="143" y="0"/>
                  </a:moveTo>
                  <a:cubicBezTo>
                    <a:pt x="135" y="114"/>
                    <a:pt x="81" y="215"/>
                    <a:pt x="0" y="286"/>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34" name="Stroke_02">
              <a:extLst>
                <a:ext uri="{FF2B5EF4-FFF2-40B4-BE49-F238E27FC236}">
                  <a16:creationId xmlns:a16="http://schemas.microsoft.com/office/drawing/2014/main" id="{5E0D683A-1EE8-4552-F2B2-23687DE488AB}"/>
                </a:ext>
              </a:extLst>
            </p:cNvPr>
            <p:cNvSpPr>
              <a:spLocks/>
            </p:cNvSpPr>
            <p:nvPr/>
          </p:nvSpPr>
          <p:spPr bwMode="auto">
            <a:xfrm>
              <a:off x="5443538" y="2238375"/>
              <a:ext cx="544512" cy="1085850"/>
            </a:xfrm>
            <a:custGeom>
              <a:avLst/>
              <a:gdLst>
                <a:gd name="T0" fmla="*/ 0 w 143"/>
                <a:gd name="T1" fmla="*/ 0 h 285"/>
                <a:gd name="T2" fmla="*/ 143 w 143"/>
                <a:gd name="T3" fmla="*/ 285 h 285"/>
              </a:gdLst>
              <a:ahLst/>
              <a:cxnLst>
                <a:cxn ang="0">
                  <a:pos x="T0" y="T1"/>
                </a:cxn>
                <a:cxn ang="0">
                  <a:pos x="T2" y="T3"/>
                </a:cxn>
              </a:cxnLst>
              <a:rect l="0" t="0" r="r" b="b"/>
              <a:pathLst>
                <a:path w="143" h="285">
                  <a:moveTo>
                    <a:pt x="0" y="0"/>
                  </a:moveTo>
                  <a:cubicBezTo>
                    <a:pt x="81" y="71"/>
                    <a:pt x="135" y="172"/>
                    <a:pt x="143" y="28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grpSp>
          <p:nvGrpSpPr>
            <p:cNvPr id="35" name="03">
              <a:extLst>
                <a:ext uri="{FF2B5EF4-FFF2-40B4-BE49-F238E27FC236}">
                  <a16:creationId xmlns:a16="http://schemas.microsoft.com/office/drawing/2014/main" id="{803CE1D1-C209-56B6-E333-4A99F7B9EDED}"/>
                </a:ext>
              </a:extLst>
            </p:cNvPr>
            <p:cNvGrpSpPr/>
            <p:nvPr/>
          </p:nvGrpSpPr>
          <p:grpSpPr>
            <a:xfrm>
              <a:off x="5226050" y="2039938"/>
              <a:ext cx="244475" cy="244475"/>
              <a:chOff x="5226050" y="2039938"/>
              <a:chExt cx="244475" cy="244475"/>
            </a:xfrm>
          </p:grpSpPr>
          <p:sp>
            <p:nvSpPr>
              <p:cNvPr id="57" name="Oval 10">
                <a:extLst>
                  <a:ext uri="{FF2B5EF4-FFF2-40B4-BE49-F238E27FC236}">
                    <a16:creationId xmlns:a16="http://schemas.microsoft.com/office/drawing/2014/main" id="{1BE482DF-E116-817E-E3DD-375A6F461DB7}"/>
                  </a:ext>
                </a:extLst>
              </p:cNvPr>
              <p:cNvSpPr>
                <a:spLocks noChangeArrowheads="1"/>
              </p:cNvSpPr>
              <p:nvPr/>
            </p:nvSpPr>
            <p:spPr bwMode="auto">
              <a:xfrm>
                <a:off x="5226050" y="2039938"/>
                <a:ext cx="244475" cy="244475"/>
              </a:xfrm>
              <a:prstGeom prst="ellipse">
                <a:avLst/>
              </a:pr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8" name="Oval 11">
                <a:extLst>
                  <a:ext uri="{FF2B5EF4-FFF2-40B4-BE49-F238E27FC236}">
                    <a16:creationId xmlns:a16="http://schemas.microsoft.com/office/drawing/2014/main" id="{12092A7D-3B06-67B9-391E-AFD805CA6118}"/>
                  </a:ext>
                </a:extLst>
              </p:cNvPr>
              <p:cNvSpPr>
                <a:spLocks noChangeArrowheads="1"/>
              </p:cNvSpPr>
              <p:nvPr/>
            </p:nvSpPr>
            <p:spPr bwMode="auto">
              <a:xfrm>
                <a:off x="5283200" y="2097088"/>
                <a:ext cx="130175" cy="1301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ru-RU"/>
              </a:p>
            </p:txBody>
          </p:sp>
        </p:grpSp>
        <p:grpSp>
          <p:nvGrpSpPr>
            <p:cNvPr id="36" name="02">
              <a:extLst>
                <a:ext uri="{FF2B5EF4-FFF2-40B4-BE49-F238E27FC236}">
                  <a16:creationId xmlns:a16="http://schemas.microsoft.com/office/drawing/2014/main" id="{A7B11AAF-832A-FA94-75F6-5480058164E0}"/>
                </a:ext>
              </a:extLst>
            </p:cNvPr>
            <p:cNvGrpSpPr/>
            <p:nvPr/>
          </p:nvGrpSpPr>
          <p:grpSpPr>
            <a:xfrm>
              <a:off x="5873750" y="3324225"/>
              <a:ext cx="244475" cy="244475"/>
              <a:chOff x="5873750" y="3324225"/>
              <a:chExt cx="244475" cy="244475"/>
            </a:xfrm>
          </p:grpSpPr>
          <p:sp>
            <p:nvSpPr>
              <p:cNvPr id="55" name="Oval 8">
                <a:extLst>
                  <a:ext uri="{FF2B5EF4-FFF2-40B4-BE49-F238E27FC236}">
                    <a16:creationId xmlns:a16="http://schemas.microsoft.com/office/drawing/2014/main" id="{9FECABCC-A516-4011-ADDD-32533325CB3E}"/>
                  </a:ext>
                </a:extLst>
              </p:cNvPr>
              <p:cNvSpPr>
                <a:spLocks noChangeArrowheads="1"/>
              </p:cNvSpPr>
              <p:nvPr/>
            </p:nvSpPr>
            <p:spPr bwMode="auto">
              <a:xfrm>
                <a:off x="5873750" y="3324225"/>
                <a:ext cx="244475" cy="244475"/>
              </a:xfrm>
              <a:prstGeom prst="ellipse">
                <a:avLst/>
              </a:prstGeom>
              <a:noFill/>
              <a:ln w="2222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6" name="Oval 9">
                <a:extLst>
                  <a:ext uri="{FF2B5EF4-FFF2-40B4-BE49-F238E27FC236}">
                    <a16:creationId xmlns:a16="http://schemas.microsoft.com/office/drawing/2014/main" id="{F6272C57-C769-5A7E-5F7E-28C075A54D29}"/>
                  </a:ext>
                </a:extLst>
              </p:cNvPr>
              <p:cNvSpPr>
                <a:spLocks noChangeArrowheads="1"/>
              </p:cNvSpPr>
              <p:nvPr/>
            </p:nvSpPr>
            <p:spPr bwMode="auto">
              <a:xfrm>
                <a:off x="5930900" y="3381375"/>
                <a:ext cx="130175" cy="130175"/>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ru-RU"/>
              </a:p>
            </p:txBody>
          </p:sp>
        </p:grpSp>
        <p:grpSp>
          <p:nvGrpSpPr>
            <p:cNvPr id="37" name="01">
              <a:extLst>
                <a:ext uri="{FF2B5EF4-FFF2-40B4-BE49-F238E27FC236}">
                  <a16:creationId xmlns:a16="http://schemas.microsoft.com/office/drawing/2014/main" id="{F8890818-B208-82C4-1613-E33A53DE8DDA}"/>
                </a:ext>
              </a:extLst>
            </p:cNvPr>
            <p:cNvGrpSpPr/>
            <p:nvPr/>
          </p:nvGrpSpPr>
          <p:grpSpPr>
            <a:xfrm>
              <a:off x="5226050" y="4613275"/>
              <a:ext cx="244475" cy="242887"/>
              <a:chOff x="5226050" y="4613275"/>
              <a:chExt cx="244475" cy="242887"/>
            </a:xfrm>
          </p:grpSpPr>
          <p:sp>
            <p:nvSpPr>
              <p:cNvPr id="53" name="Oval 12">
                <a:extLst>
                  <a:ext uri="{FF2B5EF4-FFF2-40B4-BE49-F238E27FC236}">
                    <a16:creationId xmlns:a16="http://schemas.microsoft.com/office/drawing/2014/main" id="{E4C98498-73CA-B3D8-B3E7-63E6DF360F09}"/>
                  </a:ext>
                </a:extLst>
              </p:cNvPr>
              <p:cNvSpPr>
                <a:spLocks noChangeArrowheads="1"/>
              </p:cNvSpPr>
              <p:nvPr/>
            </p:nvSpPr>
            <p:spPr bwMode="auto">
              <a:xfrm>
                <a:off x="5226050" y="4613275"/>
                <a:ext cx="244475" cy="242887"/>
              </a:xfrm>
              <a:prstGeom prst="ellipse">
                <a:avLst/>
              </a:prstGeom>
              <a:noFill/>
              <a:ln w="2222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4" name="Oval 13">
                <a:extLst>
                  <a:ext uri="{FF2B5EF4-FFF2-40B4-BE49-F238E27FC236}">
                    <a16:creationId xmlns:a16="http://schemas.microsoft.com/office/drawing/2014/main" id="{C689CBD2-5B9E-1FCB-791A-4022BADA045E}"/>
                  </a:ext>
                </a:extLst>
              </p:cNvPr>
              <p:cNvSpPr>
                <a:spLocks noChangeArrowheads="1"/>
              </p:cNvSpPr>
              <p:nvPr/>
            </p:nvSpPr>
            <p:spPr bwMode="auto">
              <a:xfrm>
                <a:off x="5283200" y="4670425"/>
                <a:ext cx="130175" cy="128587"/>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ru-RU"/>
              </a:p>
            </p:txBody>
          </p:sp>
        </p:grpSp>
        <p:sp>
          <p:nvSpPr>
            <p:cNvPr id="38" name="Freeform 14">
              <a:extLst>
                <a:ext uri="{FF2B5EF4-FFF2-40B4-BE49-F238E27FC236}">
                  <a16:creationId xmlns:a16="http://schemas.microsoft.com/office/drawing/2014/main" id="{AD100473-8564-BBEE-7863-EB2F2A6E5BC8}"/>
                </a:ext>
              </a:extLst>
            </p:cNvPr>
            <p:cNvSpPr>
              <a:spLocks/>
            </p:cNvSpPr>
            <p:nvPr/>
          </p:nvSpPr>
          <p:spPr bwMode="auto">
            <a:xfrm>
              <a:off x="5554663" y="4837113"/>
              <a:ext cx="3073400" cy="1201737"/>
            </a:xfrm>
            <a:custGeom>
              <a:avLst/>
              <a:gdLst>
                <a:gd name="T0" fmla="*/ 649 w 807"/>
                <a:gd name="T1" fmla="*/ 0 h 315"/>
                <a:gd name="T2" fmla="*/ 159 w 807"/>
                <a:gd name="T3" fmla="*/ 0 h 315"/>
                <a:gd name="T4" fmla="*/ 66 w 807"/>
                <a:gd name="T5" fmla="*/ 30 h 315"/>
                <a:gd name="T6" fmla="*/ 0 w 807"/>
                <a:gd name="T7" fmla="*/ 18 h 315"/>
                <a:gd name="T8" fmla="*/ 22 w 807"/>
                <a:gd name="T9" fmla="*/ 81 h 315"/>
                <a:gd name="T10" fmla="*/ 2 w 807"/>
                <a:gd name="T11" fmla="*/ 157 h 315"/>
                <a:gd name="T12" fmla="*/ 2 w 807"/>
                <a:gd name="T13" fmla="*/ 157 h 315"/>
                <a:gd name="T14" fmla="*/ 159 w 807"/>
                <a:gd name="T15" fmla="*/ 315 h 315"/>
                <a:gd name="T16" fmla="*/ 649 w 807"/>
                <a:gd name="T17" fmla="*/ 315 h 315"/>
                <a:gd name="T18" fmla="*/ 807 w 807"/>
                <a:gd name="T19" fmla="*/ 157 h 315"/>
                <a:gd name="T20" fmla="*/ 807 w 807"/>
                <a:gd name="T21" fmla="*/ 157 h 315"/>
                <a:gd name="T22" fmla="*/ 649 w 807"/>
                <a:gd name="T23"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7" h="315">
                  <a:moveTo>
                    <a:pt x="649" y="0"/>
                  </a:moveTo>
                  <a:cubicBezTo>
                    <a:pt x="159" y="0"/>
                    <a:pt x="159" y="0"/>
                    <a:pt x="159" y="0"/>
                  </a:cubicBezTo>
                  <a:cubicBezTo>
                    <a:pt x="125" y="0"/>
                    <a:pt x="92" y="11"/>
                    <a:pt x="66" y="30"/>
                  </a:cubicBezTo>
                  <a:cubicBezTo>
                    <a:pt x="0" y="18"/>
                    <a:pt x="0" y="18"/>
                    <a:pt x="0" y="18"/>
                  </a:cubicBezTo>
                  <a:cubicBezTo>
                    <a:pt x="22" y="81"/>
                    <a:pt x="22" y="81"/>
                    <a:pt x="22" y="81"/>
                  </a:cubicBezTo>
                  <a:cubicBezTo>
                    <a:pt x="9" y="104"/>
                    <a:pt x="2" y="130"/>
                    <a:pt x="2" y="157"/>
                  </a:cubicBezTo>
                  <a:cubicBezTo>
                    <a:pt x="2" y="157"/>
                    <a:pt x="2" y="157"/>
                    <a:pt x="2" y="157"/>
                  </a:cubicBezTo>
                  <a:cubicBezTo>
                    <a:pt x="2" y="244"/>
                    <a:pt x="73" y="315"/>
                    <a:pt x="159" y="315"/>
                  </a:cubicBezTo>
                  <a:cubicBezTo>
                    <a:pt x="649" y="315"/>
                    <a:pt x="649" y="315"/>
                    <a:pt x="649" y="315"/>
                  </a:cubicBezTo>
                  <a:cubicBezTo>
                    <a:pt x="736" y="315"/>
                    <a:pt x="807" y="244"/>
                    <a:pt x="807" y="157"/>
                  </a:cubicBezTo>
                  <a:cubicBezTo>
                    <a:pt x="807" y="157"/>
                    <a:pt x="807" y="157"/>
                    <a:pt x="807" y="157"/>
                  </a:cubicBezTo>
                  <a:cubicBezTo>
                    <a:pt x="807" y="71"/>
                    <a:pt x="736" y="0"/>
                    <a:pt x="649" y="0"/>
                  </a:cubicBezTo>
                  <a:close/>
                </a:path>
              </a:pathLst>
            </a:custGeom>
            <a:solidFill>
              <a:srgbClr val="F5A243"/>
            </a:solidFill>
            <a:ln>
              <a:noFill/>
            </a:ln>
          </p:spPr>
          <p:txBody>
            <a:bodyPr vert="horz" wrap="square" lIns="91440" tIns="45720" rIns="91440" bIns="45720" numCol="1" anchor="t" anchorCtr="0" compatLnSpc="1">
              <a:prstTxWarp prst="textNoShape">
                <a:avLst/>
              </a:prstTxWarp>
            </a:bodyPr>
            <a:lstStyle/>
            <a:p>
              <a:endParaRPr lang="ru-RU"/>
            </a:p>
          </p:txBody>
        </p:sp>
        <p:sp>
          <p:nvSpPr>
            <p:cNvPr id="39" name="Freeform 15">
              <a:extLst>
                <a:ext uri="{FF2B5EF4-FFF2-40B4-BE49-F238E27FC236}">
                  <a16:creationId xmlns:a16="http://schemas.microsoft.com/office/drawing/2014/main" id="{1F64729B-A748-3E5D-900F-632245C633A4}"/>
                </a:ext>
              </a:extLst>
            </p:cNvPr>
            <p:cNvSpPr>
              <a:spLocks/>
            </p:cNvSpPr>
            <p:nvPr/>
          </p:nvSpPr>
          <p:spPr bwMode="auto">
            <a:xfrm>
              <a:off x="6276975" y="2847975"/>
              <a:ext cx="3268662" cy="1200150"/>
            </a:xfrm>
            <a:custGeom>
              <a:avLst/>
              <a:gdLst>
                <a:gd name="T0" fmla="*/ 700 w 858"/>
                <a:gd name="T1" fmla="*/ 0 h 315"/>
                <a:gd name="T2" fmla="*/ 211 w 858"/>
                <a:gd name="T3" fmla="*/ 0 h 315"/>
                <a:gd name="T4" fmla="*/ 57 w 858"/>
                <a:gd name="T5" fmla="*/ 124 h 315"/>
                <a:gd name="T6" fmla="*/ 0 w 858"/>
                <a:gd name="T7" fmla="*/ 158 h 315"/>
                <a:gd name="T8" fmla="*/ 57 w 858"/>
                <a:gd name="T9" fmla="*/ 190 h 315"/>
                <a:gd name="T10" fmla="*/ 211 w 858"/>
                <a:gd name="T11" fmla="*/ 315 h 315"/>
                <a:gd name="T12" fmla="*/ 700 w 858"/>
                <a:gd name="T13" fmla="*/ 315 h 315"/>
                <a:gd name="T14" fmla="*/ 858 w 858"/>
                <a:gd name="T15" fmla="*/ 157 h 315"/>
                <a:gd name="T16" fmla="*/ 700 w 858"/>
                <a:gd name="T17"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8" h="315">
                  <a:moveTo>
                    <a:pt x="700" y="0"/>
                  </a:moveTo>
                  <a:cubicBezTo>
                    <a:pt x="211" y="0"/>
                    <a:pt x="211" y="0"/>
                    <a:pt x="211" y="0"/>
                  </a:cubicBezTo>
                  <a:cubicBezTo>
                    <a:pt x="136" y="0"/>
                    <a:pt x="72" y="53"/>
                    <a:pt x="57" y="124"/>
                  </a:cubicBezTo>
                  <a:cubicBezTo>
                    <a:pt x="0" y="158"/>
                    <a:pt x="0" y="158"/>
                    <a:pt x="0" y="158"/>
                  </a:cubicBezTo>
                  <a:cubicBezTo>
                    <a:pt x="57" y="190"/>
                    <a:pt x="57" y="190"/>
                    <a:pt x="57" y="190"/>
                  </a:cubicBezTo>
                  <a:cubicBezTo>
                    <a:pt x="72" y="262"/>
                    <a:pt x="135" y="315"/>
                    <a:pt x="211" y="315"/>
                  </a:cubicBezTo>
                  <a:cubicBezTo>
                    <a:pt x="700" y="315"/>
                    <a:pt x="700" y="315"/>
                    <a:pt x="700" y="315"/>
                  </a:cubicBezTo>
                  <a:cubicBezTo>
                    <a:pt x="787" y="315"/>
                    <a:pt x="858" y="244"/>
                    <a:pt x="858" y="157"/>
                  </a:cubicBezTo>
                  <a:cubicBezTo>
                    <a:pt x="858" y="70"/>
                    <a:pt x="787" y="0"/>
                    <a:pt x="700"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ru-RU"/>
            </a:p>
          </p:txBody>
        </p:sp>
        <p:sp>
          <p:nvSpPr>
            <p:cNvPr id="40" name="Freeform 16">
              <a:extLst>
                <a:ext uri="{FF2B5EF4-FFF2-40B4-BE49-F238E27FC236}">
                  <a16:creationId xmlns:a16="http://schemas.microsoft.com/office/drawing/2014/main" id="{9AECF3F4-8772-DE20-EDF3-1090F8D15617}"/>
                </a:ext>
              </a:extLst>
            </p:cNvPr>
            <p:cNvSpPr>
              <a:spLocks/>
            </p:cNvSpPr>
            <p:nvPr/>
          </p:nvSpPr>
          <p:spPr bwMode="auto">
            <a:xfrm>
              <a:off x="5554663" y="858838"/>
              <a:ext cx="3073400" cy="1200150"/>
            </a:xfrm>
            <a:custGeom>
              <a:avLst/>
              <a:gdLst>
                <a:gd name="T0" fmla="*/ 649 w 807"/>
                <a:gd name="T1" fmla="*/ 0 h 315"/>
                <a:gd name="T2" fmla="*/ 159 w 807"/>
                <a:gd name="T3" fmla="*/ 0 h 315"/>
                <a:gd name="T4" fmla="*/ 2 w 807"/>
                <a:gd name="T5" fmla="*/ 157 h 315"/>
                <a:gd name="T6" fmla="*/ 2 w 807"/>
                <a:gd name="T7" fmla="*/ 157 h 315"/>
                <a:gd name="T8" fmla="*/ 22 w 807"/>
                <a:gd name="T9" fmla="*/ 234 h 315"/>
                <a:gd name="T10" fmla="*/ 0 w 807"/>
                <a:gd name="T11" fmla="*/ 297 h 315"/>
                <a:gd name="T12" fmla="*/ 66 w 807"/>
                <a:gd name="T13" fmla="*/ 284 h 315"/>
                <a:gd name="T14" fmla="*/ 159 w 807"/>
                <a:gd name="T15" fmla="*/ 315 h 315"/>
                <a:gd name="T16" fmla="*/ 649 w 807"/>
                <a:gd name="T17" fmla="*/ 315 h 315"/>
                <a:gd name="T18" fmla="*/ 807 w 807"/>
                <a:gd name="T19" fmla="*/ 157 h 315"/>
                <a:gd name="T20" fmla="*/ 807 w 807"/>
                <a:gd name="T21" fmla="*/ 157 h 315"/>
                <a:gd name="T22" fmla="*/ 649 w 807"/>
                <a:gd name="T23"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7" h="315">
                  <a:moveTo>
                    <a:pt x="649" y="0"/>
                  </a:moveTo>
                  <a:cubicBezTo>
                    <a:pt x="159" y="0"/>
                    <a:pt x="159" y="0"/>
                    <a:pt x="159" y="0"/>
                  </a:cubicBezTo>
                  <a:cubicBezTo>
                    <a:pt x="73" y="0"/>
                    <a:pt x="2" y="71"/>
                    <a:pt x="2" y="157"/>
                  </a:cubicBezTo>
                  <a:cubicBezTo>
                    <a:pt x="2" y="157"/>
                    <a:pt x="2" y="157"/>
                    <a:pt x="2" y="157"/>
                  </a:cubicBezTo>
                  <a:cubicBezTo>
                    <a:pt x="2" y="185"/>
                    <a:pt x="9" y="211"/>
                    <a:pt x="22" y="234"/>
                  </a:cubicBezTo>
                  <a:cubicBezTo>
                    <a:pt x="0" y="297"/>
                    <a:pt x="0" y="297"/>
                    <a:pt x="0" y="297"/>
                  </a:cubicBezTo>
                  <a:cubicBezTo>
                    <a:pt x="66" y="284"/>
                    <a:pt x="66" y="284"/>
                    <a:pt x="66" y="284"/>
                  </a:cubicBezTo>
                  <a:cubicBezTo>
                    <a:pt x="92" y="303"/>
                    <a:pt x="125" y="315"/>
                    <a:pt x="159" y="315"/>
                  </a:cubicBezTo>
                  <a:cubicBezTo>
                    <a:pt x="649" y="315"/>
                    <a:pt x="649" y="315"/>
                    <a:pt x="649" y="315"/>
                  </a:cubicBezTo>
                  <a:cubicBezTo>
                    <a:pt x="736" y="315"/>
                    <a:pt x="807" y="244"/>
                    <a:pt x="807" y="157"/>
                  </a:cubicBezTo>
                  <a:cubicBezTo>
                    <a:pt x="807" y="157"/>
                    <a:pt x="807" y="157"/>
                    <a:pt x="807" y="157"/>
                  </a:cubicBezTo>
                  <a:cubicBezTo>
                    <a:pt x="807" y="71"/>
                    <a:pt x="736" y="0"/>
                    <a:pt x="649"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ru-RU"/>
            </a:p>
          </p:txBody>
        </p:sp>
        <p:sp>
          <p:nvSpPr>
            <p:cNvPr id="41" name="Oval 17">
              <a:extLst>
                <a:ext uri="{FF2B5EF4-FFF2-40B4-BE49-F238E27FC236}">
                  <a16:creationId xmlns:a16="http://schemas.microsoft.com/office/drawing/2014/main" id="{45D3CD7D-E0D1-81EC-0E4A-4E7842087C8A}"/>
                </a:ext>
              </a:extLst>
            </p:cNvPr>
            <p:cNvSpPr>
              <a:spLocks noChangeArrowheads="1"/>
            </p:cNvSpPr>
            <p:nvPr/>
          </p:nvSpPr>
          <p:spPr bwMode="auto">
            <a:xfrm>
              <a:off x="5718175" y="4997450"/>
              <a:ext cx="879475" cy="881062"/>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ru-RU"/>
            </a:p>
          </p:txBody>
        </p:sp>
        <p:sp>
          <p:nvSpPr>
            <p:cNvPr id="42" name="Oval 18">
              <a:extLst>
                <a:ext uri="{FF2B5EF4-FFF2-40B4-BE49-F238E27FC236}">
                  <a16:creationId xmlns:a16="http://schemas.microsoft.com/office/drawing/2014/main" id="{E3F1DACF-F142-EF29-BB3F-59D75A4D3523}"/>
                </a:ext>
              </a:extLst>
            </p:cNvPr>
            <p:cNvSpPr>
              <a:spLocks noChangeArrowheads="1"/>
            </p:cNvSpPr>
            <p:nvPr/>
          </p:nvSpPr>
          <p:spPr bwMode="auto">
            <a:xfrm>
              <a:off x="6643688" y="3008313"/>
              <a:ext cx="879475" cy="881062"/>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ru-RU"/>
            </a:p>
          </p:txBody>
        </p:sp>
        <p:sp>
          <p:nvSpPr>
            <p:cNvPr id="43" name="Oval 19">
              <a:extLst>
                <a:ext uri="{FF2B5EF4-FFF2-40B4-BE49-F238E27FC236}">
                  <a16:creationId xmlns:a16="http://schemas.microsoft.com/office/drawing/2014/main" id="{05ACF493-2D73-4F5B-0BEF-5FE52683F1B3}"/>
                </a:ext>
              </a:extLst>
            </p:cNvPr>
            <p:cNvSpPr>
              <a:spLocks noChangeArrowheads="1"/>
            </p:cNvSpPr>
            <p:nvPr/>
          </p:nvSpPr>
          <p:spPr bwMode="auto">
            <a:xfrm>
              <a:off x="5718175" y="1035050"/>
              <a:ext cx="879475" cy="87947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ru-RU"/>
            </a:p>
          </p:txBody>
        </p:sp>
        <p:sp>
          <p:nvSpPr>
            <p:cNvPr id="44" name="Rectangle 21">
              <a:extLst>
                <a:ext uri="{FF2B5EF4-FFF2-40B4-BE49-F238E27FC236}">
                  <a16:creationId xmlns:a16="http://schemas.microsoft.com/office/drawing/2014/main" id="{54FDBD8A-B434-20C9-EC8D-64142754FF39}"/>
                </a:ext>
              </a:extLst>
            </p:cNvPr>
            <p:cNvSpPr>
              <a:spLocks noChangeArrowheads="1"/>
            </p:cNvSpPr>
            <p:nvPr/>
          </p:nvSpPr>
          <p:spPr bwMode="auto">
            <a:xfrm>
              <a:off x="6789738" y="5241925"/>
              <a:ext cx="836719" cy="36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ru-RU" b="1" i="0" u="none" strike="noStrike" cap="none" normalizeH="0" baseline="0" err="1">
                  <a:ln>
                    <a:noFill/>
                  </a:ln>
                  <a:solidFill>
                    <a:schemeClr val="bg1"/>
                  </a:solidFill>
                  <a:effectLst/>
                  <a:latin typeface="+mj-lt"/>
                </a:rPr>
                <a:t>xxxxx</a:t>
              </a:r>
              <a:endParaRPr kumimoji="0" lang="ru-RU" altLang="ru-RU" sz="1400" b="0" i="0" u="none" strike="noStrike" cap="none" normalizeH="0" baseline="0">
                <a:ln>
                  <a:noFill/>
                </a:ln>
                <a:solidFill>
                  <a:schemeClr val="bg1"/>
                </a:solidFill>
                <a:effectLst/>
                <a:latin typeface="+mj-lt"/>
              </a:endParaRPr>
            </a:p>
          </p:txBody>
        </p:sp>
        <p:sp>
          <p:nvSpPr>
            <p:cNvPr id="45" name="Rectangle 22">
              <a:extLst>
                <a:ext uri="{FF2B5EF4-FFF2-40B4-BE49-F238E27FC236}">
                  <a16:creationId xmlns:a16="http://schemas.microsoft.com/office/drawing/2014/main" id="{C16F7D02-9A84-58E6-9E65-8E009195CDEA}"/>
                </a:ext>
              </a:extLst>
            </p:cNvPr>
            <p:cNvSpPr>
              <a:spLocks noChangeArrowheads="1"/>
            </p:cNvSpPr>
            <p:nvPr/>
          </p:nvSpPr>
          <p:spPr bwMode="auto">
            <a:xfrm>
              <a:off x="6829425" y="1254124"/>
              <a:ext cx="1338751" cy="36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ru-RU" b="1" i="0" u="none" strike="noStrike" cap="none" normalizeH="0" baseline="0" err="1">
                  <a:ln>
                    <a:noFill/>
                  </a:ln>
                  <a:solidFill>
                    <a:schemeClr val="bg1"/>
                  </a:solidFill>
                  <a:effectLst/>
                  <a:latin typeface="+mj-lt"/>
                </a:rPr>
                <a:t>xxxxxxxx</a:t>
              </a:r>
              <a:endParaRPr kumimoji="0" lang="ru-RU" altLang="ru-RU" sz="1400" b="0" i="0" u="none" strike="noStrike" cap="none" normalizeH="0" baseline="0">
                <a:ln>
                  <a:noFill/>
                </a:ln>
                <a:solidFill>
                  <a:schemeClr val="bg1"/>
                </a:solidFill>
                <a:effectLst/>
                <a:latin typeface="+mj-lt"/>
              </a:endParaRPr>
            </a:p>
          </p:txBody>
        </p:sp>
        <p:sp>
          <p:nvSpPr>
            <p:cNvPr id="46" name="Rectangle 23">
              <a:extLst>
                <a:ext uri="{FF2B5EF4-FFF2-40B4-BE49-F238E27FC236}">
                  <a16:creationId xmlns:a16="http://schemas.microsoft.com/office/drawing/2014/main" id="{05A3F441-4FC1-E0F2-BB90-96C341CF9990}"/>
                </a:ext>
              </a:extLst>
            </p:cNvPr>
            <p:cNvSpPr>
              <a:spLocks noChangeArrowheads="1"/>
            </p:cNvSpPr>
            <p:nvPr/>
          </p:nvSpPr>
          <p:spPr bwMode="auto">
            <a:xfrm>
              <a:off x="7702550" y="3235325"/>
              <a:ext cx="1338751" cy="36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ru-RU" b="1" i="0" u="none" strike="noStrike" cap="none" normalizeH="0" baseline="0" err="1">
                  <a:ln>
                    <a:noFill/>
                  </a:ln>
                  <a:solidFill>
                    <a:schemeClr val="bg1"/>
                  </a:solidFill>
                  <a:effectLst/>
                  <a:latin typeface="+mj-lt"/>
                </a:rPr>
                <a:t>xxxxxxxx</a:t>
              </a:r>
              <a:endParaRPr kumimoji="0" lang="ru-RU" altLang="ru-RU" sz="1400" b="0" i="0" u="none" strike="noStrike" cap="none" normalizeH="0" baseline="0">
                <a:ln>
                  <a:noFill/>
                </a:ln>
                <a:solidFill>
                  <a:schemeClr val="bg1"/>
                </a:solidFill>
                <a:effectLst/>
                <a:latin typeface="+mj-lt"/>
              </a:endParaRPr>
            </a:p>
          </p:txBody>
        </p:sp>
        <p:sp>
          <p:nvSpPr>
            <p:cNvPr id="47" name="Freeform 24">
              <a:extLst>
                <a:ext uri="{FF2B5EF4-FFF2-40B4-BE49-F238E27FC236}">
                  <a16:creationId xmlns:a16="http://schemas.microsoft.com/office/drawing/2014/main" id="{00037963-27F2-C9F6-86DE-E1EA936EC9D8}"/>
                </a:ext>
              </a:extLst>
            </p:cNvPr>
            <p:cNvSpPr>
              <a:spLocks noEditPoints="1"/>
            </p:cNvSpPr>
            <p:nvPr/>
          </p:nvSpPr>
          <p:spPr bwMode="auto">
            <a:xfrm>
              <a:off x="5900738" y="5146675"/>
              <a:ext cx="514350" cy="533400"/>
            </a:xfrm>
            <a:custGeom>
              <a:avLst/>
              <a:gdLst>
                <a:gd name="T0" fmla="*/ 50 w 135"/>
                <a:gd name="T1" fmla="*/ 15 h 140"/>
                <a:gd name="T2" fmla="*/ 119 w 135"/>
                <a:gd name="T3" fmla="*/ 56 h 140"/>
                <a:gd name="T4" fmla="*/ 135 w 135"/>
                <a:gd name="T5" fmla="*/ 90 h 140"/>
                <a:gd name="T6" fmla="*/ 121 w 135"/>
                <a:gd name="T7" fmla="*/ 90 h 140"/>
                <a:gd name="T8" fmla="*/ 121 w 135"/>
                <a:gd name="T9" fmla="*/ 113 h 140"/>
                <a:gd name="T10" fmla="*/ 114 w 135"/>
                <a:gd name="T11" fmla="*/ 121 h 140"/>
                <a:gd name="T12" fmla="*/ 99 w 135"/>
                <a:gd name="T13" fmla="*/ 121 h 140"/>
                <a:gd name="T14" fmla="*/ 99 w 135"/>
                <a:gd name="T15" fmla="*/ 140 h 140"/>
                <a:gd name="T16" fmla="*/ 37 w 135"/>
                <a:gd name="T17" fmla="*/ 140 h 140"/>
                <a:gd name="T18" fmla="*/ 37 w 135"/>
                <a:gd name="T19" fmla="*/ 120 h 140"/>
                <a:gd name="T20" fmla="*/ 30 w 135"/>
                <a:gd name="T21" fmla="*/ 106 h 140"/>
                <a:gd name="T22" fmla="*/ 76 w 135"/>
                <a:gd name="T23" fmla="*/ 64 h 140"/>
                <a:gd name="T24" fmla="*/ 76 w 135"/>
                <a:gd name="T25" fmla="*/ 54 h 140"/>
                <a:gd name="T26" fmla="*/ 65 w 135"/>
                <a:gd name="T27" fmla="*/ 50 h 140"/>
                <a:gd name="T28" fmla="*/ 64 w 135"/>
                <a:gd name="T29" fmla="*/ 46 h 140"/>
                <a:gd name="T30" fmla="*/ 68 w 135"/>
                <a:gd name="T31" fmla="*/ 36 h 140"/>
                <a:gd name="T32" fmla="*/ 61 w 135"/>
                <a:gd name="T33" fmla="*/ 29 h 140"/>
                <a:gd name="T34" fmla="*/ 51 w 135"/>
                <a:gd name="T35" fmla="*/ 33 h 140"/>
                <a:gd name="T36" fmla="*/ 47 w 135"/>
                <a:gd name="T37" fmla="*/ 32 h 140"/>
                <a:gd name="T38" fmla="*/ 43 w 135"/>
                <a:gd name="T39" fmla="*/ 21 h 140"/>
                <a:gd name="T40" fmla="*/ 33 w 135"/>
                <a:gd name="T41" fmla="*/ 21 h 140"/>
                <a:gd name="T42" fmla="*/ 29 w 135"/>
                <a:gd name="T43" fmla="*/ 32 h 140"/>
                <a:gd name="T44" fmla="*/ 25 w 135"/>
                <a:gd name="T45" fmla="*/ 33 h 140"/>
                <a:gd name="T46" fmla="*/ 15 w 135"/>
                <a:gd name="T47" fmla="*/ 29 h 140"/>
                <a:gd name="T48" fmla="*/ 8 w 135"/>
                <a:gd name="T49" fmla="*/ 36 h 140"/>
                <a:gd name="T50" fmla="*/ 13 w 135"/>
                <a:gd name="T51" fmla="*/ 46 h 140"/>
                <a:gd name="T52" fmla="*/ 11 w 135"/>
                <a:gd name="T53" fmla="*/ 50 h 140"/>
                <a:gd name="T54" fmla="*/ 0 w 135"/>
                <a:gd name="T55" fmla="*/ 54 h 140"/>
                <a:gd name="T56" fmla="*/ 0 w 135"/>
                <a:gd name="T57" fmla="*/ 64 h 140"/>
                <a:gd name="T58" fmla="*/ 11 w 135"/>
                <a:gd name="T59" fmla="*/ 68 h 140"/>
                <a:gd name="T60" fmla="*/ 13 w 135"/>
                <a:gd name="T61" fmla="*/ 72 h 140"/>
                <a:gd name="T62" fmla="*/ 8 w 135"/>
                <a:gd name="T63" fmla="*/ 82 h 140"/>
                <a:gd name="T64" fmla="*/ 15 w 135"/>
                <a:gd name="T65" fmla="*/ 89 h 140"/>
                <a:gd name="T66" fmla="*/ 25 w 135"/>
                <a:gd name="T67" fmla="*/ 84 h 140"/>
                <a:gd name="T68" fmla="*/ 29 w 135"/>
                <a:gd name="T69" fmla="*/ 86 h 140"/>
                <a:gd name="T70" fmla="*/ 33 w 135"/>
                <a:gd name="T71" fmla="*/ 97 h 140"/>
                <a:gd name="T72" fmla="*/ 43 w 135"/>
                <a:gd name="T73" fmla="*/ 97 h 140"/>
                <a:gd name="T74" fmla="*/ 47 w 135"/>
                <a:gd name="T75" fmla="*/ 86 h 140"/>
                <a:gd name="T76" fmla="*/ 51 w 135"/>
                <a:gd name="T77" fmla="*/ 84 h 140"/>
                <a:gd name="T78" fmla="*/ 61 w 135"/>
                <a:gd name="T79" fmla="*/ 89 h 140"/>
                <a:gd name="T80" fmla="*/ 68 w 135"/>
                <a:gd name="T81" fmla="*/ 82 h 140"/>
                <a:gd name="T82" fmla="*/ 64 w 135"/>
                <a:gd name="T83" fmla="*/ 72 h 140"/>
                <a:gd name="T84" fmla="*/ 65 w 135"/>
                <a:gd name="T85" fmla="*/ 68 h 140"/>
                <a:gd name="T86" fmla="*/ 76 w 135"/>
                <a:gd name="T87" fmla="*/ 64 h 140"/>
                <a:gd name="T88" fmla="*/ 38 w 135"/>
                <a:gd name="T89" fmla="*/ 43 h 140"/>
                <a:gd name="T90" fmla="*/ 22 w 135"/>
                <a:gd name="T91" fmla="*/ 59 h 140"/>
                <a:gd name="T92" fmla="*/ 38 w 135"/>
                <a:gd name="T93" fmla="*/ 75 h 140"/>
                <a:gd name="T94" fmla="*/ 54 w 135"/>
                <a:gd name="T95" fmla="*/ 59 h 140"/>
                <a:gd name="T96" fmla="*/ 38 w 135"/>
                <a:gd name="T97" fmla="*/ 43 h 140"/>
                <a:gd name="T98" fmla="*/ 99 w 135"/>
                <a:gd name="T99" fmla="*/ 121 h 140"/>
                <a:gd name="T100" fmla="*/ 90 w 135"/>
                <a:gd name="T101" fmla="*/ 12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5" h="140">
                  <a:moveTo>
                    <a:pt x="50" y="15"/>
                  </a:moveTo>
                  <a:cubicBezTo>
                    <a:pt x="126" y="0"/>
                    <a:pt x="119" y="56"/>
                    <a:pt x="119" y="56"/>
                  </a:cubicBezTo>
                  <a:cubicBezTo>
                    <a:pt x="135" y="90"/>
                    <a:pt x="135" y="90"/>
                    <a:pt x="135" y="90"/>
                  </a:cubicBezTo>
                  <a:cubicBezTo>
                    <a:pt x="121" y="90"/>
                    <a:pt x="121" y="90"/>
                    <a:pt x="121" y="90"/>
                  </a:cubicBezTo>
                  <a:cubicBezTo>
                    <a:pt x="121" y="113"/>
                    <a:pt x="121" y="113"/>
                    <a:pt x="121" y="113"/>
                  </a:cubicBezTo>
                  <a:cubicBezTo>
                    <a:pt x="121" y="117"/>
                    <a:pt x="118" y="121"/>
                    <a:pt x="114" y="121"/>
                  </a:cubicBezTo>
                  <a:cubicBezTo>
                    <a:pt x="99" y="121"/>
                    <a:pt x="99" y="121"/>
                    <a:pt x="99" y="121"/>
                  </a:cubicBezTo>
                  <a:cubicBezTo>
                    <a:pt x="99" y="140"/>
                    <a:pt x="99" y="140"/>
                    <a:pt x="99" y="140"/>
                  </a:cubicBezTo>
                  <a:moveTo>
                    <a:pt x="37" y="140"/>
                  </a:moveTo>
                  <a:cubicBezTo>
                    <a:pt x="37" y="120"/>
                    <a:pt x="37" y="120"/>
                    <a:pt x="37" y="120"/>
                  </a:cubicBezTo>
                  <a:cubicBezTo>
                    <a:pt x="30" y="106"/>
                    <a:pt x="30" y="106"/>
                    <a:pt x="30" y="106"/>
                  </a:cubicBezTo>
                  <a:moveTo>
                    <a:pt x="76" y="64"/>
                  </a:moveTo>
                  <a:cubicBezTo>
                    <a:pt x="76" y="54"/>
                    <a:pt x="76" y="54"/>
                    <a:pt x="76" y="54"/>
                  </a:cubicBezTo>
                  <a:cubicBezTo>
                    <a:pt x="65" y="50"/>
                    <a:pt x="65" y="50"/>
                    <a:pt x="65" y="50"/>
                  </a:cubicBezTo>
                  <a:cubicBezTo>
                    <a:pt x="65" y="49"/>
                    <a:pt x="64" y="47"/>
                    <a:pt x="64" y="46"/>
                  </a:cubicBezTo>
                  <a:cubicBezTo>
                    <a:pt x="68" y="36"/>
                    <a:pt x="68" y="36"/>
                    <a:pt x="68" y="36"/>
                  </a:cubicBezTo>
                  <a:cubicBezTo>
                    <a:pt x="61" y="29"/>
                    <a:pt x="61" y="29"/>
                    <a:pt x="61" y="29"/>
                  </a:cubicBezTo>
                  <a:cubicBezTo>
                    <a:pt x="51" y="33"/>
                    <a:pt x="51" y="33"/>
                    <a:pt x="51" y="33"/>
                  </a:cubicBezTo>
                  <a:cubicBezTo>
                    <a:pt x="50" y="33"/>
                    <a:pt x="48" y="32"/>
                    <a:pt x="47" y="32"/>
                  </a:cubicBezTo>
                  <a:cubicBezTo>
                    <a:pt x="43" y="21"/>
                    <a:pt x="43" y="21"/>
                    <a:pt x="43" y="21"/>
                  </a:cubicBezTo>
                  <a:cubicBezTo>
                    <a:pt x="33" y="21"/>
                    <a:pt x="33" y="21"/>
                    <a:pt x="33" y="21"/>
                  </a:cubicBezTo>
                  <a:cubicBezTo>
                    <a:pt x="29" y="32"/>
                    <a:pt x="29" y="32"/>
                    <a:pt x="29" y="32"/>
                  </a:cubicBezTo>
                  <a:cubicBezTo>
                    <a:pt x="28" y="32"/>
                    <a:pt x="27" y="33"/>
                    <a:pt x="25" y="33"/>
                  </a:cubicBezTo>
                  <a:cubicBezTo>
                    <a:pt x="15" y="29"/>
                    <a:pt x="15" y="29"/>
                    <a:pt x="15" y="29"/>
                  </a:cubicBezTo>
                  <a:cubicBezTo>
                    <a:pt x="8" y="36"/>
                    <a:pt x="8" y="36"/>
                    <a:pt x="8" y="36"/>
                  </a:cubicBezTo>
                  <a:cubicBezTo>
                    <a:pt x="13" y="46"/>
                    <a:pt x="13" y="46"/>
                    <a:pt x="13" y="46"/>
                  </a:cubicBezTo>
                  <a:cubicBezTo>
                    <a:pt x="12" y="47"/>
                    <a:pt x="12" y="49"/>
                    <a:pt x="11" y="50"/>
                  </a:cubicBezTo>
                  <a:cubicBezTo>
                    <a:pt x="0" y="54"/>
                    <a:pt x="0" y="54"/>
                    <a:pt x="0" y="54"/>
                  </a:cubicBezTo>
                  <a:cubicBezTo>
                    <a:pt x="0" y="64"/>
                    <a:pt x="0" y="64"/>
                    <a:pt x="0" y="64"/>
                  </a:cubicBezTo>
                  <a:cubicBezTo>
                    <a:pt x="11" y="68"/>
                    <a:pt x="11" y="68"/>
                    <a:pt x="11" y="68"/>
                  </a:cubicBezTo>
                  <a:cubicBezTo>
                    <a:pt x="12" y="69"/>
                    <a:pt x="12" y="70"/>
                    <a:pt x="13" y="72"/>
                  </a:cubicBezTo>
                  <a:cubicBezTo>
                    <a:pt x="8" y="82"/>
                    <a:pt x="8" y="82"/>
                    <a:pt x="8" y="82"/>
                  </a:cubicBezTo>
                  <a:cubicBezTo>
                    <a:pt x="15" y="89"/>
                    <a:pt x="15" y="89"/>
                    <a:pt x="15" y="89"/>
                  </a:cubicBezTo>
                  <a:cubicBezTo>
                    <a:pt x="25" y="84"/>
                    <a:pt x="25" y="84"/>
                    <a:pt x="25" y="84"/>
                  </a:cubicBezTo>
                  <a:cubicBezTo>
                    <a:pt x="27" y="85"/>
                    <a:pt x="28" y="85"/>
                    <a:pt x="29" y="86"/>
                  </a:cubicBezTo>
                  <a:cubicBezTo>
                    <a:pt x="33" y="97"/>
                    <a:pt x="33" y="97"/>
                    <a:pt x="33" y="97"/>
                  </a:cubicBezTo>
                  <a:cubicBezTo>
                    <a:pt x="43" y="97"/>
                    <a:pt x="43" y="97"/>
                    <a:pt x="43" y="97"/>
                  </a:cubicBezTo>
                  <a:cubicBezTo>
                    <a:pt x="47" y="86"/>
                    <a:pt x="47" y="86"/>
                    <a:pt x="47" y="86"/>
                  </a:cubicBezTo>
                  <a:cubicBezTo>
                    <a:pt x="48" y="85"/>
                    <a:pt x="50" y="85"/>
                    <a:pt x="51" y="84"/>
                  </a:cubicBezTo>
                  <a:cubicBezTo>
                    <a:pt x="61" y="89"/>
                    <a:pt x="61" y="89"/>
                    <a:pt x="61" y="89"/>
                  </a:cubicBezTo>
                  <a:cubicBezTo>
                    <a:pt x="68" y="82"/>
                    <a:pt x="68" y="82"/>
                    <a:pt x="68" y="82"/>
                  </a:cubicBezTo>
                  <a:cubicBezTo>
                    <a:pt x="64" y="72"/>
                    <a:pt x="64" y="72"/>
                    <a:pt x="64" y="72"/>
                  </a:cubicBezTo>
                  <a:cubicBezTo>
                    <a:pt x="64" y="70"/>
                    <a:pt x="65" y="69"/>
                    <a:pt x="65" y="68"/>
                  </a:cubicBezTo>
                  <a:lnTo>
                    <a:pt x="76" y="64"/>
                  </a:lnTo>
                  <a:close/>
                  <a:moveTo>
                    <a:pt x="38" y="43"/>
                  </a:moveTo>
                  <a:cubicBezTo>
                    <a:pt x="29" y="43"/>
                    <a:pt x="22" y="50"/>
                    <a:pt x="22" y="59"/>
                  </a:cubicBezTo>
                  <a:cubicBezTo>
                    <a:pt x="22" y="68"/>
                    <a:pt x="29" y="75"/>
                    <a:pt x="38" y="75"/>
                  </a:cubicBezTo>
                  <a:cubicBezTo>
                    <a:pt x="47" y="75"/>
                    <a:pt x="54" y="68"/>
                    <a:pt x="54" y="59"/>
                  </a:cubicBezTo>
                  <a:cubicBezTo>
                    <a:pt x="54" y="50"/>
                    <a:pt x="47" y="43"/>
                    <a:pt x="38" y="43"/>
                  </a:cubicBezTo>
                  <a:close/>
                  <a:moveTo>
                    <a:pt x="99" y="121"/>
                  </a:moveTo>
                  <a:cubicBezTo>
                    <a:pt x="90" y="121"/>
                    <a:pt x="90" y="121"/>
                    <a:pt x="90" y="121"/>
                  </a:cubicBezTo>
                </a:path>
              </a:pathLst>
            </a:custGeom>
            <a:solidFill>
              <a:srgbClr val="FFFFFF"/>
            </a:solidFill>
            <a:ln w="19050" cap="rnd">
              <a:solidFill>
                <a:srgbClr val="F5A243"/>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48" name="Freeform 25">
              <a:extLst>
                <a:ext uri="{FF2B5EF4-FFF2-40B4-BE49-F238E27FC236}">
                  <a16:creationId xmlns:a16="http://schemas.microsoft.com/office/drawing/2014/main" id="{1D7DAB67-FFD8-0170-F12D-84C3ED30D6F9}"/>
                </a:ext>
              </a:extLst>
            </p:cNvPr>
            <p:cNvSpPr>
              <a:spLocks noEditPoints="1"/>
            </p:cNvSpPr>
            <p:nvPr/>
          </p:nvSpPr>
          <p:spPr bwMode="auto">
            <a:xfrm>
              <a:off x="5903913" y="1250950"/>
              <a:ext cx="506413" cy="442912"/>
            </a:xfrm>
            <a:custGeom>
              <a:avLst/>
              <a:gdLst>
                <a:gd name="T0" fmla="*/ 22 w 133"/>
                <a:gd name="T1" fmla="*/ 63 h 116"/>
                <a:gd name="T2" fmla="*/ 14 w 133"/>
                <a:gd name="T3" fmla="*/ 51 h 116"/>
                <a:gd name="T4" fmla="*/ 16 w 133"/>
                <a:gd name="T5" fmla="*/ 44 h 116"/>
                <a:gd name="T6" fmla="*/ 17 w 133"/>
                <a:gd name="T7" fmla="*/ 43 h 116"/>
                <a:gd name="T8" fmla="*/ 25 w 133"/>
                <a:gd name="T9" fmla="*/ 44 h 116"/>
                <a:gd name="T10" fmla="*/ 43 w 133"/>
                <a:gd name="T11" fmla="*/ 74 h 116"/>
                <a:gd name="T12" fmla="*/ 43 w 133"/>
                <a:gd name="T13" fmla="*/ 98 h 116"/>
                <a:gd name="T14" fmla="*/ 22 w 133"/>
                <a:gd name="T15" fmla="*/ 98 h 116"/>
                <a:gd name="T16" fmla="*/ 22 w 133"/>
                <a:gd name="T17" fmla="*/ 89 h 116"/>
                <a:gd name="T18" fmla="*/ 0 w 133"/>
                <a:gd name="T19" fmla="*/ 66 h 116"/>
                <a:gd name="T20" fmla="*/ 0 w 133"/>
                <a:gd name="T21" fmla="*/ 20 h 116"/>
                <a:gd name="T22" fmla="*/ 6 w 133"/>
                <a:gd name="T23" fmla="*/ 15 h 116"/>
                <a:gd name="T24" fmla="*/ 6 w 133"/>
                <a:gd name="T25" fmla="*/ 15 h 116"/>
                <a:gd name="T26" fmla="*/ 11 w 133"/>
                <a:gd name="T27" fmla="*/ 20 h 116"/>
                <a:gd name="T28" fmla="*/ 11 w 133"/>
                <a:gd name="T29" fmla="*/ 38 h 116"/>
                <a:gd name="T30" fmla="*/ 50 w 133"/>
                <a:gd name="T31" fmla="*/ 116 h 116"/>
                <a:gd name="T32" fmla="*/ 50 w 133"/>
                <a:gd name="T33" fmla="*/ 98 h 116"/>
                <a:gd name="T34" fmla="*/ 16 w 133"/>
                <a:gd name="T35" fmla="*/ 98 h 116"/>
                <a:gd name="T36" fmla="*/ 16 w 133"/>
                <a:gd name="T37" fmla="*/ 116 h 116"/>
                <a:gd name="T38" fmla="*/ 112 w 133"/>
                <a:gd name="T39" fmla="*/ 63 h 116"/>
                <a:gd name="T40" fmla="*/ 119 w 133"/>
                <a:gd name="T41" fmla="*/ 51 h 116"/>
                <a:gd name="T42" fmla="*/ 118 w 133"/>
                <a:gd name="T43" fmla="*/ 44 h 116"/>
                <a:gd name="T44" fmla="*/ 116 w 133"/>
                <a:gd name="T45" fmla="*/ 43 h 116"/>
                <a:gd name="T46" fmla="*/ 109 w 133"/>
                <a:gd name="T47" fmla="*/ 44 h 116"/>
                <a:gd name="T48" fmla="*/ 90 w 133"/>
                <a:gd name="T49" fmla="*/ 74 h 116"/>
                <a:gd name="T50" fmla="*/ 90 w 133"/>
                <a:gd name="T51" fmla="*/ 98 h 116"/>
                <a:gd name="T52" fmla="*/ 112 w 133"/>
                <a:gd name="T53" fmla="*/ 98 h 116"/>
                <a:gd name="T54" fmla="*/ 112 w 133"/>
                <a:gd name="T55" fmla="*/ 89 h 116"/>
                <a:gd name="T56" fmla="*/ 133 w 133"/>
                <a:gd name="T57" fmla="*/ 66 h 116"/>
                <a:gd name="T58" fmla="*/ 133 w 133"/>
                <a:gd name="T59" fmla="*/ 20 h 116"/>
                <a:gd name="T60" fmla="*/ 128 w 133"/>
                <a:gd name="T61" fmla="*/ 15 h 116"/>
                <a:gd name="T62" fmla="*/ 128 w 133"/>
                <a:gd name="T63" fmla="*/ 15 h 116"/>
                <a:gd name="T64" fmla="*/ 122 w 133"/>
                <a:gd name="T65" fmla="*/ 20 h 116"/>
                <a:gd name="T66" fmla="*/ 122 w 133"/>
                <a:gd name="T67" fmla="*/ 38 h 116"/>
                <a:gd name="T68" fmla="*/ 117 w 133"/>
                <a:gd name="T69" fmla="*/ 116 h 116"/>
                <a:gd name="T70" fmla="*/ 117 w 133"/>
                <a:gd name="T71" fmla="*/ 98 h 116"/>
                <a:gd name="T72" fmla="*/ 84 w 133"/>
                <a:gd name="T73" fmla="*/ 98 h 116"/>
                <a:gd name="T74" fmla="*/ 84 w 133"/>
                <a:gd name="T75" fmla="*/ 116 h 116"/>
                <a:gd name="T76" fmla="*/ 67 w 133"/>
                <a:gd name="T77" fmla="*/ 0 h 116"/>
                <a:gd name="T78" fmla="*/ 37 w 133"/>
                <a:gd name="T79" fmla="*/ 31 h 116"/>
                <a:gd name="T80" fmla="*/ 67 w 133"/>
                <a:gd name="T81" fmla="*/ 61 h 116"/>
                <a:gd name="T82" fmla="*/ 97 w 133"/>
                <a:gd name="T83" fmla="*/ 31 h 116"/>
                <a:gd name="T84" fmla="*/ 67 w 133"/>
                <a:gd name="T85" fmla="*/ 0 h 116"/>
                <a:gd name="T86" fmla="*/ 59 w 133"/>
                <a:gd name="T87" fmla="*/ 40 h 116"/>
                <a:gd name="T88" fmla="*/ 67 w 133"/>
                <a:gd name="T89" fmla="*/ 46 h 116"/>
                <a:gd name="T90" fmla="*/ 75 w 133"/>
                <a:gd name="T91" fmla="*/ 38 h 116"/>
                <a:gd name="T92" fmla="*/ 67 w 133"/>
                <a:gd name="T93" fmla="*/ 31 h 116"/>
                <a:gd name="T94" fmla="*/ 58 w 133"/>
                <a:gd name="T95" fmla="*/ 23 h 116"/>
                <a:gd name="T96" fmla="*/ 67 w 133"/>
                <a:gd name="T97" fmla="*/ 16 h 116"/>
                <a:gd name="T98" fmla="*/ 75 w 133"/>
                <a:gd name="T99" fmla="*/ 21 h 116"/>
                <a:gd name="T100" fmla="*/ 67 w 133"/>
                <a:gd name="T101" fmla="*/ 16 h 116"/>
                <a:gd name="T102" fmla="*/ 67 w 133"/>
                <a:gd name="T103" fmla="*/ 11 h 116"/>
                <a:gd name="T104" fmla="*/ 67 w 133"/>
                <a:gd name="T105" fmla="*/ 50 h 116"/>
                <a:gd name="T106" fmla="*/ 67 w 133"/>
                <a:gd name="T107" fmla="*/ 4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3" h="116">
                  <a:moveTo>
                    <a:pt x="22" y="63"/>
                  </a:moveTo>
                  <a:cubicBezTo>
                    <a:pt x="14" y="51"/>
                    <a:pt x="14" y="51"/>
                    <a:pt x="14" y="51"/>
                  </a:cubicBezTo>
                  <a:cubicBezTo>
                    <a:pt x="13" y="49"/>
                    <a:pt x="14" y="45"/>
                    <a:pt x="16" y="44"/>
                  </a:cubicBezTo>
                  <a:cubicBezTo>
                    <a:pt x="17" y="43"/>
                    <a:pt x="17" y="43"/>
                    <a:pt x="17" y="43"/>
                  </a:cubicBezTo>
                  <a:cubicBezTo>
                    <a:pt x="20" y="41"/>
                    <a:pt x="23" y="42"/>
                    <a:pt x="25" y="44"/>
                  </a:cubicBezTo>
                  <a:cubicBezTo>
                    <a:pt x="43" y="74"/>
                    <a:pt x="43" y="74"/>
                    <a:pt x="43" y="74"/>
                  </a:cubicBezTo>
                  <a:cubicBezTo>
                    <a:pt x="43" y="98"/>
                    <a:pt x="43" y="98"/>
                    <a:pt x="43" y="98"/>
                  </a:cubicBezTo>
                  <a:cubicBezTo>
                    <a:pt x="22" y="98"/>
                    <a:pt x="22" y="98"/>
                    <a:pt x="22" y="98"/>
                  </a:cubicBezTo>
                  <a:cubicBezTo>
                    <a:pt x="22" y="89"/>
                    <a:pt x="22" y="89"/>
                    <a:pt x="22" y="89"/>
                  </a:cubicBezTo>
                  <a:cubicBezTo>
                    <a:pt x="0" y="66"/>
                    <a:pt x="0" y="66"/>
                    <a:pt x="0" y="66"/>
                  </a:cubicBezTo>
                  <a:cubicBezTo>
                    <a:pt x="0" y="20"/>
                    <a:pt x="0" y="20"/>
                    <a:pt x="0" y="20"/>
                  </a:cubicBezTo>
                  <a:cubicBezTo>
                    <a:pt x="0" y="17"/>
                    <a:pt x="3" y="15"/>
                    <a:pt x="6" y="15"/>
                  </a:cubicBezTo>
                  <a:cubicBezTo>
                    <a:pt x="6" y="15"/>
                    <a:pt x="6" y="15"/>
                    <a:pt x="6" y="15"/>
                  </a:cubicBezTo>
                  <a:cubicBezTo>
                    <a:pt x="9" y="15"/>
                    <a:pt x="11" y="17"/>
                    <a:pt x="11" y="20"/>
                  </a:cubicBezTo>
                  <a:cubicBezTo>
                    <a:pt x="11" y="38"/>
                    <a:pt x="11" y="38"/>
                    <a:pt x="11" y="38"/>
                  </a:cubicBezTo>
                  <a:moveTo>
                    <a:pt x="50" y="116"/>
                  </a:moveTo>
                  <a:cubicBezTo>
                    <a:pt x="50" y="98"/>
                    <a:pt x="50" y="98"/>
                    <a:pt x="50" y="98"/>
                  </a:cubicBezTo>
                  <a:cubicBezTo>
                    <a:pt x="16" y="98"/>
                    <a:pt x="16" y="98"/>
                    <a:pt x="16" y="98"/>
                  </a:cubicBezTo>
                  <a:cubicBezTo>
                    <a:pt x="16" y="116"/>
                    <a:pt x="16" y="116"/>
                    <a:pt x="16" y="116"/>
                  </a:cubicBezTo>
                  <a:moveTo>
                    <a:pt x="112" y="63"/>
                  </a:moveTo>
                  <a:cubicBezTo>
                    <a:pt x="119" y="51"/>
                    <a:pt x="119" y="51"/>
                    <a:pt x="119" y="51"/>
                  </a:cubicBezTo>
                  <a:cubicBezTo>
                    <a:pt x="121" y="49"/>
                    <a:pt x="120" y="45"/>
                    <a:pt x="118" y="44"/>
                  </a:cubicBezTo>
                  <a:cubicBezTo>
                    <a:pt x="116" y="43"/>
                    <a:pt x="116" y="43"/>
                    <a:pt x="116" y="43"/>
                  </a:cubicBezTo>
                  <a:cubicBezTo>
                    <a:pt x="114" y="41"/>
                    <a:pt x="110" y="42"/>
                    <a:pt x="109" y="44"/>
                  </a:cubicBezTo>
                  <a:cubicBezTo>
                    <a:pt x="90" y="74"/>
                    <a:pt x="90" y="74"/>
                    <a:pt x="90" y="74"/>
                  </a:cubicBezTo>
                  <a:cubicBezTo>
                    <a:pt x="90" y="98"/>
                    <a:pt x="90" y="98"/>
                    <a:pt x="90" y="98"/>
                  </a:cubicBezTo>
                  <a:cubicBezTo>
                    <a:pt x="112" y="98"/>
                    <a:pt x="112" y="98"/>
                    <a:pt x="112" y="98"/>
                  </a:cubicBezTo>
                  <a:cubicBezTo>
                    <a:pt x="112" y="89"/>
                    <a:pt x="112" y="89"/>
                    <a:pt x="112" y="89"/>
                  </a:cubicBezTo>
                  <a:cubicBezTo>
                    <a:pt x="133" y="66"/>
                    <a:pt x="133" y="66"/>
                    <a:pt x="133" y="66"/>
                  </a:cubicBezTo>
                  <a:cubicBezTo>
                    <a:pt x="133" y="20"/>
                    <a:pt x="133" y="20"/>
                    <a:pt x="133" y="20"/>
                  </a:cubicBezTo>
                  <a:cubicBezTo>
                    <a:pt x="133" y="17"/>
                    <a:pt x="131" y="15"/>
                    <a:pt x="128" y="15"/>
                  </a:cubicBezTo>
                  <a:cubicBezTo>
                    <a:pt x="128" y="15"/>
                    <a:pt x="128" y="15"/>
                    <a:pt x="128" y="15"/>
                  </a:cubicBezTo>
                  <a:cubicBezTo>
                    <a:pt x="125" y="15"/>
                    <a:pt x="122" y="17"/>
                    <a:pt x="122" y="20"/>
                  </a:cubicBezTo>
                  <a:cubicBezTo>
                    <a:pt x="122" y="38"/>
                    <a:pt x="122" y="38"/>
                    <a:pt x="122" y="38"/>
                  </a:cubicBezTo>
                  <a:moveTo>
                    <a:pt x="117" y="116"/>
                  </a:moveTo>
                  <a:cubicBezTo>
                    <a:pt x="117" y="98"/>
                    <a:pt x="117" y="98"/>
                    <a:pt x="117" y="98"/>
                  </a:cubicBezTo>
                  <a:cubicBezTo>
                    <a:pt x="84" y="98"/>
                    <a:pt x="84" y="98"/>
                    <a:pt x="84" y="98"/>
                  </a:cubicBezTo>
                  <a:cubicBezTo>
                    <a:pt x="84" y="116"/>
                    <a:pt x="84" y="116"/>
                    <a:pt x="84" y="116"/>
                  </a:cubicBezTo>
                  <a:moveTo>
                    <a:pt x="67" y="0"/>
                  </a:moveTo>
                  <a:cubicBezTo>
                    <a:pt x="50" y="0"/>
                    <a:pt x="37" y="14"/>
                    <a:pt x="37" y="31"/>
                  </a:cubicBezTo>
                  <a:cubicBezTo>
                    <a:pt x="37" y="47"/>
                    <a:pt x="50" y="61"/>
                    <a:pt x="67" y="61"/>
                  </a:cubicBezTo>
                  <a:cubicBezTo>
                    <a:pt x="83" y="61"/>
                    <a:pt x="97" y="47"/>
                    <a:pt x="97" y="31"/>
                  </a:cubicBezTo>
                  <a:cubicBezTo>
                    <a:pt x="97" y="14"/>
                    <a:pt x="83" y="0"/>
                    <a:pt x="67" y="0"/>
                  </a:cubicBezTo>
                  <a:close/>
                  <a:moveTo>
                    <a:pt x="59" y="40"/>
                  </a:moveTo>
                  <a:cubicBezTo>
                    <a:pt x="60" y="43"/>
                    <a:pt x="63" y="46"/>
                    <a:pt x="67" y="46"/>
                  </a:cubicBezTo>
                  <a:cubicBezTo>
                    <a:pt x="71" y="46"/>
                    <a:pt x="75" y="42"/>
                    <a:pt x="75" y="38"/>
                  </a:cubicBezTo>
                  <a:cubicBezTo>
                    <a:pt x="75" y="34"/>
                    <a:pt x="71" y="31"/>
                    <a:pt x="67" y="31"/>
                  </a:cubicBezTo>
                  <a:cubicBezTo>
                    <a:pt x="62" y="30"/>
                    <a:pt x="58" y="27"/>
                    <a:pt x="58" y="23"/>
                  </a:cubicBezTo>
                  <a:cubicBezTo>
                    <a:pt x="58" y="19"/>
                    <a:pt x="62" y="16"/>
                    <a:pt x="67" y="16"/>
                  </a:cubicBezTo>
                  <a:cubicBezTo>
                    <a:pt x="70" y="16"/>
                    <a:pt x="74" y="18"/>
                    <a:pt x="75" y="21"/>
                  </a:cubicBezTo>
                  <a:moveTo>
                    <a:pt x="67" y="16"/>
                  </a:moveTo>
                  <a:cubicBezTo>
                    <a:pt x="67" y="11"/>
                    <a:pt x="67" y="11"/>
                    <a:pt x="67" y="11"/>
                  </a:cubicBezTo>
                  <a:moveTo>
                    <a:pt x="67" y="50"/>
                  </a:moveTo>
                  <a:cubicBezTo>
                    <a:pt x="67" y="46"/>
                    <a:pt x="67" y="46"/>
                    <a:pt x="67" y="46"/>
                  </a:cubicBez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9" name="Freeform 26">
              <a:extLst>
                <a:ext uri="{FF2B5EF4-FFF2-40B4-BE49-F238E27FC236}">
                  <a16:creationId xmlns:a16="http://schemas.microsoft.com/office/drawing/2014/main" id="{5119E865-0EB3-CA06-6360-29769D4BD9DF}"/>
                </a:ext>
              </a:extLst>
            </p:cNvPr>
            <p:cNvSpPr>
              <a:spLocks noEditPoints="1"/>
            </p:cNvSpPr>
            <p:nvPr/>
          </p:nvSpPr>
          <p:spPr bwMode="auto">
            <a:xfrm>
              <a:off x="6826250" y="3241675"/>
              <a:ext cx="514350" cy="411162"/>
            </a:xfrm>
            <a:custGeom>
              <a:avLst/>
              <a:gdLst>
                <a:gd name="T0" fmla="*/ 135 w 135"/>
                <a:gd name="T1" fmla="*/ 108 h 108"/>
                <a:gd name="T2" fmla="*/ 0 w 135"/>
                <a:gd name="T3" fmla="*/ 108 h 108"/>
                <a:gd name="T4" fmla="*/ 33 w 135"/>
                <a:gd name="T5" fmla="*/ 79 h 108"/>
                <a:gd name="T6" fmla="*/ 15 w 135"/>
                <a:gd name="T7" fmla="*/ 79 h 108"/>
                <a:gd name="T8" fmla="*/ 15 w 135"/>
                <a:gd name="T9" fmla="*/ 108 h 108"/>
                <a:gd name="T10" fmla="*/ 33 w 135"/>
                <a:gd name="T11" fmla="*/ 108 h 108"/>
                <a:gd name="T12" fmla="*/ 33 w 135"/>
                <a:gd name="T13" fmla="*/ 79 h 108"/>
                <a:gd name="T14" fmla="*/ 62 w 135"/>
                <a:gd name="T15" fmla="*/ 51 h 108"/>
                <a:gd name="T16" fmla="*/ 44 w 135"/>
                <a:gd name="T17" fmla="*/ 51 h 108"/>
                <a:gd name="T18" fmla="*/ 44 w 135"/>
                <a:gd name="T19" fmla="*/ 108 h 108"/>
                <a:gd name="T20" fmla="*/ 62 w 135"/>
                <a:gd name="T21" fmla="*/ 108 h 108"/>
                <a:gd name="T22" fmla="*/ 62 w 135"/>
                <a:gd name="T23" fmla="*/ 51 h 108"/>
                <a:gd name="T24" fmla="*/ 91 w 135"/>
                <a:gd name="T25" fmla="*/ 63 h 108"/>
                <a:gd name="T26" fmla="*/ 73 w 135"/>
                <a:gd name="T27" fmla="*/ 63 h 108"/>
                <a:gd name="T28" fmla="*/ 73 w 135"/>
                <a:gd name="T29" fmla="*/ 108 h 108"/>
                <a:gd name="T30" fmla="*/ 91 w 135"/>
                <a:gd name="T31" fmla="*/ 108 h 108"/>
                <a:gd name="T32" fmla="*/ 91 w 135"/>
                <a:gd name="T33" fmla="*/ 63 h 108"/>
                <a:gd name="T34" fmla="*/ 120 w 135"/>
                <a:gd name="T35" fmla="*/ 34 h 108"/>
                <a:gd name="T36" fmla="*/ 102 w 135"/>
                <a:gd name="T37" fmla="*/ 34 h 108"/>
                <a:gd name="T38" fmla="*/ 102 w 135"/>
                <a:gd name="T39" fmla="*/ 108 h 108"/>
                <a:gd name="T40" fmla="*/ 120 w 135"/>
                <a:gd name="T41" fmla="*/ 108 h 108"/>
                <a:gd name="T42" fmla="*/ 120 w 135"/>
                <a:gd name="T43" fmla="*/ 34 h 108"/>
                <a:gd name="T44" fmla="*/ 24 w 135"/>
                <a:gd name="T45" fmla="*/ 47 h 108"/>
                <a:gd name="T46" fmla="*/ 19 w 135"/>
                <a:gd name="T47" fmla="*/ 53 h 108"/>
                <a:gd name="T48" fmla="*/ 24 w 135"/>
                <a:gd name="T49" fmla="*/ 58 h 108"/>
                <a:gd name="T50" fmla="*/ 29 w 135"/>
                <a:gd name="T51" fmla="*/ 53 h 108"/>
                <a:gd name="T52" fmla="*/ 24 w 135"/>
                <a:gd name="T53" fmla="*/ 47 h 108"/>
                <a:gd name="T54" fmla="*/ 53 w 135"/>
                <a:gd name="T55" fmla="*/ 20 h 108"/>
                <a:gd name="T56" fmla="*/ 48 w 135"/>
                <a:gd name="T57" fmla="*/ 25 h 108"/>
                <a:gd name="T58" fmla="*/ 53 w 135"/>
                <a:gd name="T59" fmla="*/ 30 h 108"/>
                <a:gd name="T60" fmla="*/ 58 w 135"/>
                <a:gd name="T61" fmla="*/ 25 h 108"/>
                <a:gd name="T62" fmla="*/ 53 w 135"/>
                <a:gd name="T63" fmla="*/ 20 h 108"/>
                <a:gd name="T64" fmla="*/ 82 w 135"/>
                <a:gd name="T65" fmla="*/ 34 h 108"/>
                <a:gd name="T66" fmla="*/ 77 w 135"/>
                <a:gd name="T67" fmla="*/ 39 h 108"/>
                <a:gd name="T68" fmla="*/ 82 w 135"/>
                <a:gd name="T69" fmla="*/ 44 h 108"/>
                <a:gd name="T70" fmla="*/ 87 w 135"/>
                <a:gd name="T71" fmla="*/ 39 h 108"/>
                <a:gd name="T72" fmla="*/ 82 w 135"/>
                <a:gd name="T73" fmla="*/ 34 h 108"/>
                <a:gd name="T74" fmla="*/ 111 w 135"/>
                <a:gd name="T75" fmla="*/ 0 h 108"/>
                <a:gd name="T76" fmla="*/ 106 w 135"/>
                <a:gd name="T77" fmla="*/ 6 h 108"/>
                <a:gd name="T78" fmla="*/ 111 w 135"/>
                <a:gd name="T79" fmla="*/ 11 h 108"/>
                <a:gd name="T80" fmla="*/ 116 w 135"/>
                <a:gd name="T81" fmla="*/ 6 h 108"/>
                <a:gd name="T82" fmla="*/ 111 w 135"/>
                <a:gd name="T83" fmla="*/ 0 h 108"/>
                <a:gd name="T84" fmla="*/ 85 w 135"/>
                <a:gd name="T85" fmla="*/ 35 h 108"/>
                <a:gd name="T86" fmla="*/ 107 w 135"/>
                <a:gd name="T87" fmla="*/ 10 h 108"/>
                <a:gd name="T88" fmla="*/ 58 w 135"/>
                <a:gd name="T89" fmla="*/ 27 h 108"/>
                <a:gd name="T90" fmla="*/ 77 w 135"/>
                <a:gd name="T91" fmla="*/ 37 h 108"/>
                <a:gd name="T92" fmla="*/ 49 w 135"/>
                <a:gd name="T93" fmla="*/ 29 h 108"/>
                <a:gd name="T94" fmla="*/ 28 w 135"/>
                <a:gd name="T95" fmla="*/ 4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5" h="108">
                  <a:moveTo>
                    <a:pt x="135" y="108"/>
                  </a:moveTo>
                  <a:cubicBezTo>
                    <a:pt x="0" y="108"/>
                    <a:pt x="0" y="108"/>
                    <a:pt x="0" y="108"/>
                  </a:cubicBezTo>
                  <a:moveTo>
                    <a:pt x="33" y="79"/>
                  </a:moveTo>
                  <a:cubicBezTo>
                    <a:pt x="15" y="79"/>
                    <a:pt x="15" y="79"/>
                    <a:pt x="15" y="79"/>
                  </a:cubicBezTo>
                  <a:cubicBezTo>
                    <a:pt x="15" y="108"/>
                    <a:pt x="15" y="108"/>
                    <a:pt x="15" y="108"/>
                  </a:cubicBezTo>
                  <a:cubicBezTo>
                    <a:pt x="33" y="108"/>
                    <a:pt x="33" y="108"/>
                    <a:pt x="33" y="108"/>
                  </a:cubicBezTo>
                  <a:lnTo>
                    <a:pt x="33" y="79"/>
                  </a:lnTo>
                  <a:close/>
                  <a:moveTo>
                    <a:pt x="62" y="51"/>
                  </a:moveTo>
                  <a:cubicBezTo>
                    <a:pt x="44" y="51"/>
                    <a:pt x="44" y="51"/>
                    <a:pt x="44" y="51"/>
                  </a:cubicBezTo>
                  <a:cubicBezTo>
                    <a:pt x="44" y="108"/>
                    <a:pt x="44" y="108"/>
                    <a:pt x="44" y="108"/>
                  </a:cubicBezTo>
                  <a:cubicBezTo>
                    <a:pt x="62" y="108"/>
                    <a:pt x="62" y="108"/>
                    <a:pt x="62" y="108"/>
                  </a:cubicBezTo>
                  <a:lnTo>
                    <a:pt x="62" y="51"/>
                  </a:lnTo>
                  <a:close/>
                  <a:moveTo>
                    <a:pt x="91" y="63"/>
                  </a:moveTo>
                  <a:cubicBezTo>
                    <a:pt x="73" y="63"/>
                    <a:pt x="73" y="63"/>
                    <a:pt x="73" y="63"/>
                  </a:cubicBezTo>
                  <a:cubicBezTo>
                    <a:pt x="73" y="108"/>
                    <a:pt x="73" y="108"/>
                    <a:pt x="73" y="108"/>
                  </a:cubicBezTo>
                  <a:cubicBezTo>
                    <a:pt x="91" y="108"/>
                    <a:pt x="91" y="108"/>
                    <a:pt x="91" y="108"/>
                  </a:cubicBezTo>
                  <a:lnTo>
                    <a:pt x="91" y="63"/>
                  </a:lnTo>
                  <a:close/>
                  <a:moveTo>
                    <a:pt x="120" y="34"/>
                  </a:moveTo>
                  <a:cubicBezTo>
                    <a:pt x="102" y="34"/>
                    <a:pt x="102" y="34"/>
                    <a:pt x="102" y="34"/>
                  </a:cubicBezTo>
                  <a:cubicBezTo>
                    <a:pt x="102" y="108"/>
                    <a:pt x="102" y="108"/>
                    <a:pt x="102" y="108"/>
                  </a:cubicBezTo>
                  <a:cubicBezTo>
                    <a:pt x="120" y="108"/>
                    <a:pt x="120" y="108"/>
                    <a:pt x="120" y="108"/>
                  </a:cubicBezTo>
                  <a:lnTo>
                    <a:pt x="120" y="34"/>
                  </a:lnTo>
                  <a:close/>
                  <a:moveTo>
                    <a:pt x="24" y="47"/>
                  </a:moveTo>
                  <a:cubicBezTo>
                    <a:pt x="21" y="47"/>
                    <a:pt x="19" y="50"/>
                    <a:pt x="19" y="53"/>
                  </a:cubicBezTo>
                  <a:cubicBezTo>
                    <a:pt x="19" y="56"/>
                    <a:pt x="21" y="58"/>
                    <a:pt x="24" y="58"/>
                  </a:cubicBezTo>
                  <a:cubicBezTo>
                    <a:pt x="27" y="58"/>
                    <a:pt x="29" y="56"/>
                    <a:pt x="29" y="53"/>
                  </a:cubicBezTo>
                  <a:cubicBezTo>
                    <a:pt x="29" y="50"/>
                    <a:pt x="27" y="47"/>
                    <a:pt x="24" y="47"/>
                  </a:cubicBezTo>
                  <a:close/>
                  <a:moveTo>
                    <a:pt x="53" y="20"/>
                  </a:moveTo>
                  <a:cubicBezTo>
                    <a:pt x="50" y="20"/>
                    <a:pt x="48" y="22"/>
                    <a:pt x="48" y="25"/>
                  </a:cubicBezTo>
                  <a:cubicBezTo>
                    <a:pt x="48" y="28"/>
                    <a:pt x="50" y="30"/>
                    <a:pt x="53" y="30"/>
                  </a:cubicBezTo>
                  <a:cubicBezTo>
                    <a:pt x="56" y="30"/>
                    <a:pt x="58" y="28"/>
                    <a:pt x="58" y="25"/>
                  </a:cubicBezTo>
                  <a:cubicBezTo>
                    <a:pt x="58" y="22"/>
                    <a:pt x="56" y="20"/>
                    <a:pt x="53" y="20"/>
                  </a:cubicBezTo>
                  <a:close/>
                  <a:moveTo>
                    <a:pt x="82" y="34"/>
                  </a:moveTo>
                  <a:cubicBezTo>
                    <a:pt x="79" y="34"/>
                    <a:pt x="77" y="36"/>
                    <a:pt x="77" y="39"/>
                  </a:cubicBezTo>
                  <a:cubicBezTo>
                    <a:pt x="77" y="42"/>
                    <a:pt x="79" y="44"/>
                    <a:pt x="82" y="44"/>
                  </a:cubicBezTo>
                  <a:cubicBezTo>
                    <a:pt x="85" y="44"/>
                    <a:pt x="87" y="42"/>
                    <a:pt x="87" y="39"/>
                  </a:cubicBezTo>
                  <a:cubicBezTo>
                    <a:pt x="87" y="36"/>
                    <a:pt x="85" y="34"/>
                    <a:pt x="82" y="34"/>
                  </a:cubicBezTo>
                  <a:close/>
                  <a:moveTo>
                    <a:pt x="111" y="0"/>
                  </a:moveTo>
                  <a:cubicBezTo>
                    <a:pt x="108" y="0"/>
                    <a:pt x="106" y="3"/>
                    <a:pt x="106" y="6"/>
                  </a:cubicBezTo>
                  <a:cubicBezTo>
                    <a:pt x="106" y="9"/>
                    <a:pt x="108" y="11"/>
                    <a:pt x="111" y="11"/>
                  </a:cubicBezTo>
                  <a:cubicBezTo>
                    <a:pt x="114" y="11"/>
                    <a:pt x="116" y="9"/>
                    <a:pt x="116" y="6"/>
                  </a:cubicBezTo>
                  <a:cubicBezTo>
                    <a:pt x="116" y="3"/>
                    <a:pt x="114" y="0"/>
                    <a:pt x="111" y="0"/>
                  </a:cubicBezTo>
                  <a:close/>
                  <a:moveTo>
                    <a:pt x="85" y="35"/>
                  </a:moveTo>
                  <a:cubicBezTo>
                    <a:pt x="107" y="10"/>
                    <a:pt x="107" y="10"/>
                    <a:pt x="107" y="10"/>
                  </a:cubicBezTo>
                  <a:moveTo>
                    <a:pt x="58" y="27"/>
                  </a:moveTo>
                  <a:cubicBezTo>
                    <a:pt x="77" y="37"/>
                    <a:pt x="77" y="37"/>
                    <a:pt x="77" y="37"/>
                  </a:cubicBezTo>
                  <a:moveTo>
                    <a:pt x="49" y="29"/>
                  </a:moveTo>
                  <a:cubicBezTo>
                    <a:pt x="28" y="49"/>
                    <a:pt x="28" y="49"/>
                    <a:pt x="28" y="49"/>
                  </a:cubicBezTo>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0" name="Oval 147">
              <a:extLst>
                <a:ext uri="{FF2B5EF4-FFF2-40B4-BE49-F238E27FC236}">
                  <a16:creationId xmlns:a16="http://schemas.microsoft.com/office/drawing/2014/main" id="{CA8A69C3-0327-902E-5AF8-ED0EA3935678}"/>
                </a:ext>
              </a:extLst>
            </p:cNvPr>
            <p:cNvSpPr>
              <a:spLocks noChangeArrowheads="1"/>
            </p:cNvSpPr>
            <p:nvPr/>
          </p:nvSpPr>
          <p:spPr bwMode="auto">
            <a:xfrm>
              <a:off x="3157407" y="2213573"/>
              <a:ext cx="2467790" cy="2470958"/>
            </a:xfrm>
            <a:prstGeom prst="ellipse">
              <a:avLst/>
            </a:prstGeom>
            <a:solidFill>
              <a:schemeClr val="bg2"/>
            </a:solidFill>
            <a:ln>
              <a:noFill/>
            </a:ln>
            <a:effectLst>
              <a:outerShdw blurRad="406400" dist="12700" dir="2700000" sx="107000" sy="107000" algn="tl" rotWithShape="0">
                <a:schemeClr val="bg1">
                  <a:lumMod val="50000"/>
                  <a:alpha val="9000"/>
                </a:schemeClr>
              </a:outerShdw>
            </a:effectLst>
          </p:spPr>
          <p:txBody>
            <a:bodyPr vert="horz" wrap="square" lIns="91440" tIns="45720" rIns="91440" bIns="45720" numCol="1" anchor="t" anchorCtr="0" compatLnSpc="1">
              <a:prstTxWarp prst="textNoShape">
                <a:avLst/>
              </a:prstTxWarp>
            </a:bodyPr>
            <a:lstStyle/>
            <a:p>
              <a:endParaRPr lang="ru-RU"/>
            </a:p>
          </p:txBody>
        </p:sp>
        <p:sp>
          <p:nvSpPr>
            <p:cNvPr id="51" name="TextBox 27">
              <a:extLst>
                <a:ext uri="{FF2B5EF4-FFF2-40B4-BE49-F238E27FC236}">
                  <a16:creationId xmlns:a16="http://schemas.microsoft.com/office/drawing/2014/main" id="{E386CD58-1BAC-14DA-4705-65C47433DAFE}"/>
                </a:ext>
              </a:extLst>
            </p:cNvPr>
            <p:cNvSpPr txBox="1"/>
            <p:nvPr/>
          </p:nvSpPr>
          <p:spPr>
            <a:xfrm>
              <a:off x="3620496" y="3568699"/>
              <a:ext cx="1680216" cy="743007"/>
            </a:xfrm>
            <a:prstGeom prst="rect">
              <a:avLst/>
            </a:prstGeom>
            <a:noFill/>
          </p:spPr>
          <p:txBody>
            <a:bodyPr wrap="square" rtlCol="0">
              <a:spAutoFit/>
            </a:bodyPr>
            <a:lstStyle/>
            <a:p>
              <a:pPr algn="ctr"/>
              <a:r>
                <a:rPr lang="en-US" sz="1000">
                  <a:latin typeface="Arial" panose="020B0604020202020204" pitchFamily="34" charset="0"/>
                  <a:ea typeface="Open Sans" panose="020B0606030504020204" pitchFamily="34" charset="0"/>
                  <a:cs typeface="Arial" panose="020B0604020202020204" pitchFamily="34" charset="0"/>
                </a:rPr>
                <a:t>Lorem ipsum dolor sit amet, </a:t>
              </a:r>
              <a:r>
                <a:rPr lang="en-US" sz="900">
                  <a:latin typeface="Arial" panose="020B0604020202020204" pitchFamily="34" charset="0"/>
                  <a:ea typeface="Open Sans" panose="020B0606030504020204" pitchFamily="34" charset="0"/>
                  <a:cs typeface="Arial" panose="020B0604020202020204" pitchFamily="34" charset="0"/>
                </a:rPr>
                <a:t>consectetur</a:t>
              </a:r>
              <a:r>
                <a:rPr lang="en-US" sz="1000">
                  <a:latin typeface="Arial" panose="020B0604020202020204" pitchFamily="34" charset="0"/>
                  <a:ea typeface="Open Sans" panose="020B0606030504020204" pitchFamily="34" charset="0"/>
                  <a:cs typeface="Arial" panose="020B0604020202020204" pitchFamily="34" charset="0"/>
                </a:rPr>
                <a:t> adipiscing elit</a:t>
              </a:r>
              <a:endParaRPr lang="ru-RU" sz="1000">
                <a:latin typeface="Arial" panose="020B0604020202020204" pitchFamily="34" charset="0"/>
                <a:ea typeface="Open Sans" panose="020B0606030504020204" pitchFamily="34" charset="0"/>
                <a:cs typeface="Arial" panose="020B0604020202020204" pitchFamily="34" charset="0"/>
              </a:endParaRPr>
            </a:p>
          </p:txBody>
        </p:sp>
        <p:sp>
          <p:nvSpPr>
            <p:cNvPr id="52" name="Freeform 151">
              <a:extLst>
                <a:ext uri="{FF2B5EF4-FFF2-40B4-BE49-F238E27FC236}">
                  <a16:creationId xmlns:a16="http://schemas.microsoft.com/office/drawing/2014/main" id="{81FFB64E-CE56-8B15-E7F7-18574484593C}"/>
                </a:ext>
              </a:extLst>
            </p:cNvPr>
            <p:cNvSpPr>
              <a:spLocks noEditPoints="1"/>
            </p:cNvSpPr>
            <p:nvPr/>
          </p:nvSpPr>
          <p:spPr bwMode="auto">
            <a:xfrm>
              <a:off x="4038130" y="2572850"/>
              <a:ext cx="814149" cy="917107"/>
            </a:xfrm>
            <a:custGeom>
              <a:avLst/>
              <a:gdLst>
                <a:gd name="T0" fmla="*/ 68 w 214"/>
                <a:gd name="T1" fmla="*/ 188 h 241"/>
                <a:gd name="T2" fmla="*/ 51 w 214"/>
                <a:gd name="T3" fmla="*/ 145 h 241"/>
                <a:gd name="T4" fmla="*/ 40 w 214"/>
                <a:gd name="T5" fmla="*/ 108 h 241"/>
                <a:gd name="T6" fmla="*/ 107 w 214"/>
                <a:gd name="T7" fmla="*/ 41 h 241"/>
                <a:gd name="T8" fmla="*/ 173 w 214"/>
                <a:gd name="T9" fmla="*/ 108 h 241"/>
                <a:gd name="T10" fmla="*/ 163 w 214"/>
                <a:gd name="T11" fmla="*/ 145 h 241"/>
                <a:gd name="T12" fmla="*/ 145 w 214"/>
                <a:gd name="T13" fmla="*/ 181 h 241"/>
                <a:gd name="T14" fmla="*/ 107 w 214"/>
                <a:gd name="T15" fmla="*/ 67 h 241"/>
                <a:gd name="T16" fmla="*/ 67 w 214"/>
                <a:gd name="T17" fmla="*/ 107 h 241"/>
                <a:gd name="T18" fmla="*/ 107 w 214"/>
                <a:gd name="T19" fmla="*/ 147 h 241"/>
                <a:gd name="T20" fmla="*/ 147 w 214"/>
                <a:gd name="T21" fmla="*/ 107 h 241"/>
                <a:gd name="T22" fmla="*/ 107 w 214"/>
                <a:gd name="T23" fmla="*/ 67 h 241"/>
                <a:gd name="T24" fmla="*/ 91 w 214"/>
                <a:gd name="T25" fmla="*/ 113 h 241"/>
                <a:gd name="T26" fmla="*/ 103 w 214"/>
                <a:gd name="T27" fmla="*/ 127 h 241"/>
                <a:gd name="T28" fmla="*/ 122 w 214"/>
                <a:gd name="T29" fmla="*/ 94 h 241"/>
                <a:gd name="T30" fmla="*/ 107 w 214"/>
                <a:gd name="T31" fmla="*/ 20 h 241"/>
                <a:gd name="T32" fmla="*/ 107 w 214"/>
                <a:gd name="T33" fmla="*/ 0 h 241"/>
                <a:gd name="T34" fmla="*/ 64 w 214"/>
                <a:gd name="T35" fmla="*/ 32 h 241"/>
                <a:gd name="T36" fmla="*/ 53 w 214"/>
                <a:gd name="T37" fmla="*/ 14 h 241"/>
                <a:gd name="T38" fmla="*/ 14 w 214"/>
                <a:gd name="T39" fmla="*/ 53 h 241"/>
                <a:gd name="T40" fmla="*/ 32 w 214"/>
                <a:gd name="T41" fmla="*/ 64 h 241"/>
                <a:gd name="T42" fmla="*/ 0 w 214"/>
                <a:gd name="T43" fmla="*/ 107 h 241"/>
                <a:gd name="T44" fmla="*/ 21 w 214"/>
                <a:gd name="T45" fmla="*/ 107 h 241"/>
                <a:gd name="T46" fmla="*/ 160 w 214"/>
                <a:gd name="T47" fmla="*/ 14 h 241"/>
                <a:gd name="T48" fmla="*/ 150 w 214"/>
                <a:gd name="T49" fmla="*/ 32 h 241"/>
                <a:gd name="T50" fmla="*/ 199 w 214"/>
                <a:gd name="T51" fmla="*/ 53 h 241"/>
                <a:gd name="T52" fmla="*/ 181 w 214"/>
                <a:gd name="T53" fmla="*/ 64 h 241"/>
                <a:gd name="T54" fmla="*/ 193 w 214"/>
                <a:gd name="T55" fmla="*/ 107 h 241"/>
                <a:gd name="T56" fmla="*/ 214 w 214"/>
                <a:gd name="T57" fmla="*/ 107 h 241"/>
                <a:gd name="T58" fmla="*/ 131 w 214"/>
                <a:gd name="T59" fmla="*/ 194 h 241"/>
                <a:gd name="T60" fmla="*/ 78 w 214"/>
                <a:gd name="T61" fmla="*/ 208 h 241"/>
                <a:gd name="T62" fmla="*/ 72 w 214"/>
                <a:gd name="T63" fmla="*/ 217 h 241"/>
                <a:gd name="T64" fmla="*/ 81 w 214"/>
                <a:gd name="T65" fmla="*/ 226 h 241"/>
                <a:gd name="T66" fmla="*/ 85 w 214"/>
                <a:gd name="T67" fmla="*/ 225 h 241"/>
                <a:gd name="T68" fmla="*/ 131 w 214"/>
                <a:gd name="T69" fmla="*/ 212 h 241"/>
                <a:gd name="T70" fmla="*/ 131 w 214"/>
                <a:gd name="T71" fmla="*/ 212 h 241"/>
                <a:gd name="T72" fmla="*/ 133 w 214"/>
                <a:gd name="T73" fmla="*/ 212 h 241"/>
                <a:gd name="T74" fmla="*/ 142 w 214"/>
                <a:gd name="T75" fmla="*/ 221 h 241"/>
                <a:gd name="T76" fmla="*/ 136 w 214"/>
                <a:gd name="T77" fmla="*/ 229 h 241"/>
                <a:gd name="T78" fmla="*/ 91 w 214"/>
                <a:gd name="T79"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4" h="241">
                  <a:moveTo>
                    <a:pt x="68" y="188"/>
                  </a:moveTo>
                  <a:cubicBezTo>
                    <a:pt x="70" y="177"/>
                    <a:pt x="65" y="167"/>
                    <a:pt x="51" y="145"/>
                  </a:cubicBezTo>
                  <a:cubicBezTo>
                    <a:pt x="44" y="134"/>
                    <a:pt x="40" y="121"/>
                    <a:pt x="40" y="108"/>
                  </a:cubicBezTo>
                  <a:cubicBezTo>
                    <a:pt x="40" y="71"/>
                    <a:pt x="70" y="41"/>
                    <a:pt x="107" y="41"/>
                  </a:cubicBezTo>
                  <a:cubicBezTo>
                    <a:pt x="144" y="41"/>
                    <a:pt x="173" y="71"/>
                    <a:pt x="173" y="108"/>
                  </a:cubicBezTo>
                  <a:cubicBezTo>
                    <a:pt x="173" y="121"/>
                    <a:pt x="170" y="134"/>
                    <a:pt x="163" y="145"/>
                  </a:cubicBezTo>
                  <a:cubicBezTo>
                    <a:pt x="152" y="162"/>
                    <a:pt x="147" y="172"/>
                    <a:pt x="145" y="181"/>
                  </a:cubicBezTo>
                  <a:moveTo>
                    <a:pt x="107" y="67"/>
                  </a:moveTo>
                  <a:cubicBezTo>
                    <a:pt x="85" y="67"/>
                    <a:pt x="67" y="85"/>
                    <a:pt x="67" y="107"/>
                  </a:cubicBezTo>
                  <a:cubicBezTo>
                    <a:pt x="67" y="129"/>
                    <a:pt x="85" y="147"/>
                    <a:pt x="107" y="147"/>
                  </a:cubicBezTo>
                  <a:cubicBezTo>
                    <a:pt x="129" y="147"/>
                    <a:pt x="147" y="129"/>
                    <a:pt x="147" y="107"/>
                  </a:cubicBezTo>
                  <a:cubicBezTo>
                    <a:pt x="147" y="85"/>
                    <a:pt x="129" y="67"/>
                    <a:pt x="107" y="67"/>
                  </a:cubicBezTo>
                  <a:close/>
                  <a:moveTo>
                    <a:pt x="91" y="113"/>
                  </a:moveTo>
                  <a:cubicBezTo>
                    <a:pt x="103" y="127"/>
                    <a:pt x="103" y="127"/>
                    <a:pt x="103" y="127"/>
                  </a:cubicBezTo>
                  <a:cubicBezTo>
                    <a:pt x="122" y="94"/>
                    <a:pt x="122" y="94"/>
                    <a:pt x="122" y="94"/>
                  </a:cubicBezTo>
                  <a:moveTo>
                    <a:pt x="107" y="20"/>
                  </a:moveTo>
                  <a:cubicBezTo>
                    <a:pt x="107" y="0"/>
                    <a:pt x="107" y="0"/>
                    <a:pt x="107" y="0"/>
                  </a:cubicBezTo>
                  <a:moveTo>
                    <a:pt x="64" y="32"/>
                  </a:moveTo>
                  <a:cubicBezTo>
                    <a:pt x="53" y="14"/>
                    <a:pt x="53" y="14"/>
                    <a:pt x="53" y="14"/>
                  </a:cubicBezTo>
                  <a:moveTo>
                    <a:pt x="14" y="53"/>
                  </a:moveTo>
                  <a:cubicBezTo>
                    <a:pt x="32" y="64"/>
                    <a:pt x="32" y="64"/>
                    <a:pt x="32" y="64"/>
                  </a:cubicBezTo>
                  <a:moveTo>
                    <a:pt x="0" y="107"/>
                  </a:moveTo>
                  <a:cubicBezTo>
                    <a:pt x="21" y="107"/>
                    <a:pt x="21" y="107"/>
                    <a:pt x="21" y="107"/>
                  </a:cubicBezTo>
                  <a:moveTo>
                    <a:pt x="160" y="14"/>
                  </a:moveTo>
                  <a:cubicBezTo>
                    <a:pt x="150" y="32"/>
                    <a:pt x="150" y="32"/>
                    <a:pt x="150" y="32"/>
                  </a:cubicBezTo>
                  <a:moveTo>
                    <a:pt x="199" y="53"/>
                  </a:moveTo>
                  <a:cubicBezTo>
                    <a:pt x="181" y="64"/>
                    <a:pt x="181" y="64"/>
                    <a:pt x="181" y="64"/>
                  </a:cubicBezTo>
                  <a:moveTo>
                    <a:pt x="193" y="107"/>
                  </a:moveTo>
                  <a:cubicBezTo>
                    <a:pt x="214" y="107"/>
                    <a:pt x="214" y="107"/>
                    <a:pt x="214" y="107"/>
                  </a:cubicBezTo>
                  <a:moveTo>
                    <a:pt x="131" y="194"/>
                  </a:moveTo>
                  <a:cubicBezTo>
                    <a:pt x="131" y="194"/>
                    <a:pt x="78" y="208"/>
                    <a:pt x="78" y="208"/>
                  </a:cubicBezTo>
                  <a:cubicBezTo>
                    <a:pt x="75" y="210"/>
                    <a:pt x="72" y="213"/>
                    <a:pt x="72" y="217"/>
                  </a:cubicBezTo>
                  <a:cubicBezTo>
                    <a:pt x="72" y="222"/>
                    <a:pt x="76" y="226"/>
                    <a:pt x="81" y="226"/>
                  </a:cubicBezTo>
                  <a:cubicBezTo>
                    <a:pt x="82" y="226"/>
                    <a:pt x="85" y="225"/>
                    <a:pt x="85" y="225"/>
                  </a:cubicBezTo>
                  <a:cubicBezTo>
                    <a:pt x="131" y="212"/>
                    <a:pt x="131" y="212"/>
                    <a:pt x="131" y="212"/>
                  </a:cubicBezTo>
                  <a:cubicBezTo>
                    <a:pt x="131" y="212"/>
                    <a:pt x="131" y="212"/>
                    <a:pt x="131" y="212"/>
                  </a:cubicBezTo>
                  <a:cubicBezTo>
                    <a:pt x="132" y="212"/>
                    <a:pt x="132" y="212"/>
                    <a:pt x="133" y="212"/>
                  </a:cubicBezTo>
                  <a:cubicBezTo>
                    <a:pt x="138" y="212"/>
                    <a:pt x="142" y="216"/>
                    <a:pt x="142" y="221"/>
                  </a:cubicBezTo>
                  <a:cubicBezTo>
                    <a:pt x="142" y="224"/>
                    <a:pt x="139" y="228"/>
                    <a:pt x="136" y="229"/>
                  </a:cubicBezTo>
                  <a:cubicBezTo>
                    <a:pt x="91" y="241"/>
                    <a:pt x="91" y="241"/>
                    <a:pt x="91" y="241"/>
                  </a:cubicBezTo>
                </a:path>
              </a:pathLst>
            </a:custGeom>
            <a:noFill/>
            <a:ln w="30163"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grpSp>
    </p:spTree>
    <p:extLst>
      <p:ext uri="{BB962C8B-B14F-4D97-AF65-F5344CB8AC3E}">
        <p14:creationId xmlns:p14="http://schemas.microsoft.com/office/powerpoint/2010/main" val="11923020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76">
            <a:extLst>
              <a:ext uri="{FF2B5EF4-FFF2-40B4-BE49-F238E27FC236}">
                <a16:creationId xmlns:a16="http://schemas.microsoft.com/office/drawing/2014/main" id="{0ECF613D-8062-D65C-D82E-8FEC8A57BA01}"/>
              </a:ext>
            </a:extLst>
          </p:cNvPr>
          <p:cNvSpPr>
            <a:spLocks/>
          </p:cNvSpPr>
          <p:nvPr/>
        </p:nvSpPr>
        <p:spPr bwMode="auto">
          <a:xfrm>
            <a:off x="10426623" y="1525434"/>
            <a:ext cx="264945" cy="278020"/>
          </a:xfrm>
          <a:custGeom>
            <a:avLst/>
            <a:gdLst>
              <a:gd name="T0" fmla="*/ 83 w 98"/>
              <a:gd name="T1" fmla="*/ 7 h 89"/>
              <a:gd name="T2" fmla="*/ 29 w 98"/>
              <a:gd name="T3" fmla="*/ 62 h 89"/>
              <a:gd name="T4" fmla="*/ 16 w 98"/>
              <a:gd name="T5" fmla="*/ 49 h 89"/>
              <a:gd name="T6" fmla="*/ 8 w 98"/>
              <a:gd name="T7" fmla="*/ 45 h 89"/>
              <a:gd name="T8" fmla="*/ 3 w 98"/>
              <a:gd name="T9" fmla="*/ 52 h 89"/>
              <a:gd name="T10" fmla="*/ 6 w 98"/>
              <a:gd name="T11" fmla="*/ 64 h 89"/>
              <a:gd name="T12" fmla="*/ 27 w 98"/>
              <a:gd name="T13" fmla="*/ 88 h 89"/>
              <a:gd name="T14" fmla="*/ 37 w 98"/>
              <a:gd name="T15" fmla="*/ 84 h 89"/>
              <a:gd name="T16" fmla="*/ 39 w 98"/>
              <a:gd name="T17" fmla="*/ 81 h 89"/>
              <a:gd name="T18" fmla="*/ 39 w 98"/>
              <a:gd name="T19" fmla="*/ 81 h 89"/>
              <a:gd name="T20" fmla="*/ 88 w 98"/>
              <a:gd name="T21" fmla="*/ 12 h 89"/>
              <a:gd name="T22" fmla="*/ 83 w 98"/>
              <a:gd name="T23" fmla="*/ 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89">
                <a:moveTo>
                  <a:pt x="83" y="7"/>
                </a:moveTo>
                <a:cubicBezTo>
                  <a:pt x="77" y="10"/>
                  <a:pt x="46" y="45"/>
                  <a:pt x="29" y="62"/>
                </a:cubicBezTo>
                <a:cubicBezTo>
                  <a:pt x="16" y="49"/>
                  <a:pt x="16" y="49"/>
                  <a:pt x="16" y="49"/>
                </a:cubicBezTo>
                <a:cubicBezTo>
                  <a:pt x="14" y="47"/>
                  <a:pt x="11" y="41"/>
                  <a:pt x="8" y="45"/>
                </a:cubicBezTo>
                <a:cubicBezTo>
                  <a:pt x="3" y="52"/>
                  <a:pt x="3" y="52"/>
                  <a:pt x="3" y="52"/>
                </a:cubicBezTo>
                <a:cubicBezTo>
                  <a:pt x="0" y="56"/>
                  <a:pt x="3" y="62"/>
                  <a:pt x="6" y="64"/>
                </a:cubicBezTo>
                <a:cubicBezTo>
                  <a:pt x="27" y="88"/>
                  <a:pt x="27" y="88"/>
                  <a:pt x="27" y="88"/>
                </a:cubicBezTo>
                <a:cubicBezTo>
                  <a:pt x="29" y="89"/>
                  <a:pt x="34" y="88"/>
                  <a:pt x="37" y="84"/>
                </a:cubicBezTo>
                <a:cubicBezTo>
                  <a:pt x="39" y="81"/>
                  <a:pt x="39" y="81"/>
                  <a:pt x="39" y="81"/>
                </a:cubicBezTo>
                <a:cubicBezTo>
                  <a:pt x="39" y="81"/>
                  <a:pt x="39" y="81"/>
                  <a:pt x="39" y="81"/>
                </a:cubicBezTo>
                <a:cubicBezTo>
                  <a:pt x="88" y="12"/>
                  <a:pt x="88" y="12"/>
                  <a:pt x="88" y="12"/>
                </a:cubicBezTo>
                <a:cubicBezTo>
                  <a:pt x="91" y="8"/>
                  <a:pt x="98" y="0"/>
                  <a:pt x="83" y="7"/>
                </a:cubicBezTo>
                <a:close/>
              </a:path>
            </a:pathLst>
          </a:custGeom>
          <a:solidFill>
            <a:srgbClr val="F5A243"/>
          </a:solidFill>
          <a:ln>
            <a:noFill/>
          </a:ln>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3" name="Freeform 5">
            <a:extLst>
              <a:ext uri="{FF2B5EF4-FFF2-40B4-BE49-F238E27FC236}">
                <a16:creationId xmlns:a16="http://schemas.microsoft.com/office/drawing/2014/main" id="{6AE7F3DA-12DD-99B7-F9F7-EF5B541CA3EF}"/>
              </a:ext>
            </a:extLst>
          </p:cNvPr>
          <p:cNvSpPr>
            <a:spLocks noEditPoints="1"/>
          </p:cNvSpPr>
          <p:nvPr/>
        </p:nvSpPr>
        <p:spPr bwMode="auto">
          <a:xfrm>
            <a:off x="9069032" y="1517612"/>
            <a:ext cx="189188" cy="293665"/>
          </a:xfrm>
          <a:custGeom>
            <a:avLst/>
            <a:gdLst>
              <a:gd name="T0" fmla="*/ 73 w 75"/>
              <a:gd name="T1" fmla="*/ 29 h 117"/>
              <a:gd name="T2" fmla="*/ 38 w 75"/>
              <a:gd name="T3" fmla="*/ 0 h 117"/>
              <a:gd name="T4" fmla="*/ 38 w 75"/>
              <a:gd name="T5" fmla="*/ 0 h 117"/>
              <a:gd name="T6" fmla="*/ 2 w 75"/>
              <a:gd name="T7" fmla="*/ 29 h 117"/>
              <a:gd name="T8" fmla="*/ 6 w 75"/>
              <a:gd name="T9" fmla="*/ 53 h 117"/>
              <a:gd name="T10" fmla="*/ 14 w 75"/>
              <a:gd name="T11" fmla="*/ 68 h 117"/>
              <a:gd name="T12" fmla="*/ 37 w 75"/>
              <a:gd name="T13" fmla="*/ 117 h 117"/>
              <a:gd name="T14" fmla="*/ 61 w 75"/>
              <a:gd name="T15" fmla="*/ 68 h 117"/>
              <a:gd name="T16" fmla="*/ 69 w 75"/>
              <a:gd name="T17" fmla="*/ 53 h 117"/>
              <a:gd name="T18" fmla="*/ 73 w 75"/>
              <a:gd name="T19" fmla="*/ 29 h 117"/>
              <a:gd name="T20" fmla="*/ 38 w 75"/>
              <a:gd name="T21" fmla="*/ 47 h 117"/>
              <a:gd name="T22" fmla="*/ 27 w 75"/>
              <a:gd name="T23" fmla="*/ 36 h 117"/>
              <a:gd name="T24" fmla="*/ 38 w 75"/>
              <a:gd name="T25" fmla="*/ 24 h 117"/>
              <a:gd name="T26" fmla="*/ 49 w 75"/>
              <a:gd name="T27" fmla="*/ 36 h 117"/>
              <a:gd name="T28" fmla="*/ 38 w 75"/>
              <a:gd name="T29" fmla="*/ 4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117">
                <a:moveTo>
                  <a:pt x="73" y="29"/>
                </a:moveTo>
                <a:cubicBezTo>
                  <a:pt x="66" y="0"/>
                  <a:pt x="38" y="0"/>
                  <a:pt x="38" y="0"/>
                </a:cubicBezTo>
                <a:cubicBezTo>
                  <a:pt x="38" y="0"/>
                  <a:pt x="38" y="0"/>
                  <a:pt x="38" y="0"/>
                </a:cubicBezTo>
                <a:cubicBezTo>
                  <a:pt x="35" y="0"/>
                  <a:pt x="9" y="1"/>
                  <a:pt x="2" y="29"/>
                </a:cubicBezTo>
                <a:cubicBezTo>
                  <a:pt x="2" y="29"/>
                  <a:pt x="0" y="39"/>
                  <a:pt x="6" y="53"/>
                </a:cubicBezTo>
                <a:cubicBezTo>
                  <a:pt x="6" y="53"/>
                  <a:pt x="13" y="66"/>
                  <a:pt x="14" y="68"/>
                </a:cubicBezTo>
                <a:cubicBezTo>
                  <a:pt x="14" y="68"/>
                  <a:pt x="33" y="96"/>
                  <a:pt x="37" y="117"/>
                </a:cubicBezTo>
                <a:cubicBezTo>
                  <a:pt x="41" y="96"/>
                  <a:pt x="61" y="68"/>
                  <a:pt x="61" y="68"/>
                </a:cubicBezTo>
                <a:cubicBezTo>
                  <a:pt x="62" y="67"/>
                  <a:pt x="69" y="53"/>
                  <a:pt x="69" y="53"/>
                </a:cubicBezTo>
                <a:cubicBezTo>
                  <a:pt x="75" y="39"/>
                  <a:pt x="73" y="29"/>
                  <a:pt x="73" y="29"/>
                </a:cubicBezTo>
                <a:close/>
                <a:moveTo>
                  <a:pt x="38" y="47"/>
                </a:moveTo>
                <a:cubicBezTo>
                  <a:pt x="32" y="47"/>
                  <a:pt x="27" y="42"/>
                  <a:pt x="27" y="36"/>
                </a:cubicBezTo>
                <a:cubicBezTo>
                  <a:pt x="27" y="29"/>
                  <a:pt x="32" y="24"/>
                  <a:pt x="38" y="24"/>
                </a:cubicBezTo>
                <a:cubicBezTo>
                  <a:pt x="44" y="24"/>
                  <a:pt x="49" y="29"/>
                  <a:pt x="49" y="36"/>
                </a:cubicBezTo>
                <a:cubicBezTo>
                  <a:pt x="49" y="42"/>
                  <a:pt x="44" y="47"/>
                  <a:pt x="38" y="47"/>
                </a:cubicBezTo>
                <a:close/>
              </a:path>
            </a:pathLst>
          </a:custGeom>
          <a:solidFill>
            <a:schemeClr val="accent2"/>
          </a:solidFill>
          <a:ln>
            <a:noFill/>
          </a:ln>
        </p:spPr>
        <p:txBody>
          <a:bodyPr lIns="68580" tIns="34290" rIns="68580" bIns="34290"/>
          <a:lstStyle/>
          <a:p>
            <a:pPr eaLnBrk="1" fontAlgn="auto" hangingPunct="1">
              <a:spcBef>
                <a:spcPts val="0"/>
              </a:spcBef>
              <a:spcAft>
                <a:spcPts val="0"/>
              </a:spcAft>
              <a:defRPr/>
            </a:pPr>
            <a:endParaRPr lang="en-US" sz="1350">
              <a:latin typeface="+mn-lt"/>
            </a:endParaRPr>
          </a:p>
        </p:txBody>
      </p:sp>
      <p:grpSp>
        <p:nvGrpSpPr>
          <p:cNvPr id="4" name="Group 134">
            <a:extLst>
              <a:ext uri="{FF2B5EF4-FFF2-40B4-BE49-F238E27FC236}">
                <a16:creationId xmlns:a16="http://schemas.microsoft.com/office/drawing/2014/main" id="{92093259-2242-99DE-DAE3-BAA59D49AF82}"/>
              </a:ext>
            </a:extLst>
          </p:cNvPr>
          <p:cNvGrpSpPr/>
          <p:nvPr/>
        </p:nvGrpSpPr>
        <p:grpSpPr>
          <a:xfrm>
            <a:off x="7393480" y="1539857"/>
            <a:ext cx="455405" cy="314672"/>
            <a:chOff x="782638" y="3913188"/>
            <a:chExt cx="457200" cy="315912"/>
          </a:xfrm>
          <a:solidFill>
            <a:schemeClr val="accent1"/>
          </a:solidFill>
        </p:grpSpPr>
        <p:sp>
          <p:nvSpPr>
            <p:cNvPr id="5" name="Freeform 5">
              <a:extLst>
                <a:ext uri="{FF2B5EF4-FFF2-40B4-BE49-F238E27FC236}">
                  <a16:creationId xmlns:a16="http://schemas.microsoft.com/office/drawing/2014/main" id="{B2FF6EF7-4F3C-980B-FFCB-321DEA723654}"/>
                </a:ext>
              </a:extLst>
            </p:cNvPr>
            <p:cNvSpPr>
              <a:spLocks/>
            </p:cNvSpPr>
            <p:nvPr/>
          </p:nvSpPr>
          <p:spPr bwMode="auto">
            <a:xfrm>
              <a:off x="782638" y="3913188"/>
              <a:ext cx="338138" cy="223837"/>
            </a:xfrm>
            <a:custGeom>
              <a:avLst/>
              <a:gdLst>
                <a:gd name="T0" fmla="*/ 45 w 93"/>
                <a:gd name="T1" fmla="*/ 58 h 61"/>
                <a:gd name="T2" fmla="*/ 87 w 93"/>
                <a:gd name="T3" fmla="*/ 31 h 61"/>
                <a:gd name="T4" fmla="*/ 93 w 93"/>
                <a:gd name="T5" fmla="*/ 31 h 61"/>
                <a:gd name="T6" fmla="*/ 93 w 93"/>
                <a:gd name="T7" fmla="*/ 30 h 61"/>
                <a:gd name="T8" fmla="*/ 48 w 93"/>
                <a:gd name="T9" fmla="*/ 0 h 61"/>
                <a:gd name="T10" fmla="*/ 2 w 93"/>
                <a:gd name="T11" fmla="*/ 30 h 61"/>
                <a:gd name="T12" fmla="*/ 13 w 93"/>
                <a:gd name="T13" fmla="*/ 50 h 61"/>
                <a:gd name="T14" fmla="*/ 0 w 93"/>
                <a:gd name="T15" fmla="*/ 60 h 61"/>
                <a:gd name="T16" fmla="*/ 6 w 93"/>
                <a:gd name="T17" fmla="*/ 61 h 61"/>
                <a:gd name="T18" fmla="*/ 21 w 93"/>
                <a:gd name="T19" fmla="*/ 55 h 61"/>
                <a:gd name="T20" fmla="*/ 45 w 93"/>
                <a:gd name="T21" fmla="*/ 60 h 61"/>
                <a:gd name="T22" fmla="*/ 45 w 93"/>
                <a:gd name="T23"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61">
                  <a:moveTo>
                    <a:pt x="45" y="58"/>
                  </a:moveTo>
                  <a:cubicBezTo>
                    <a:pt x="49" y="43"/>
                    <a:pt x="64" y="31"/>
                    <a:pt x="87" y="31"/>
                  </a:cubicBezTo>
                  <a:cubicBezTo>
                    <a:pt x="89" y="31"/>
                    <a:pt x="91" y="31"/>
                    <a:pt x="93" y="31"/>
                  </a:cubicBezTo>
                  <a:cubicBezTo>
                    <a:pt x="93" y="31"/>
                    <a:pt x="93" y="31"/>
                    <a:pt x="93" y="30"/>
                  </a:cubicBezTo>
                  <a:cubicBezTo>
                    <a:pt x="93" y="13"/>
                    <a:pt x="73" y="0"/>
                    <a:pt x="48" y="0"/>
                  </a:cubicBezTo>
                  <a:cubicBezTo>
                    <a:pt x="23" y="0"/>
                    <a:pt x="2" y="13"/>
                    <a:pt x="2" y="30"/>
                  </a:cubicBezTo>
                  <a:cubicBezTo>
                    <a:pt x="2" y="38"/>
                    <a:pt x="6" y="45"/>
                    <a:pt x="13" y="50"/>
                  </a:cubicBezTo>
                  <a:cubicBezTo>
                    <a:pt x="10" y="55"/>
                    <a:pt x="5" y="58"/>
                    <a:pt x="0" y="60"/>
                  </a:cubicBezTo>
                  <a:cubicBezTo>
                    <a:pt x="2" y="60"/>
                    <a:pt x="4" y="61"/>
                    <a:pt x="6" y="61"/>
                  </a:cubicBezTo>
                  <a:cubicBezTo>
                    <a:pt x="12" y="61"/>
                    <a:pt x="17" y="59"/>
                    <a:pt x="21" y="55"/>
                  </a:cubicBezTo>
                  <a:cubicBezTo>
                    <a:pt x="28" y="59"/>
                    <a:pt x="35" y="60"/>
                    <a:pt x="45" y="60"/>
                  </a:cubicBezTo>
                  <a:cubicBezTo>
                    <a:pt x="45" y="60"/>
                    <a:pt x="45" y="59"/>
                    <a:pt x="4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6" name="Freeform 6">
              <a:extLst>
                <a:ext uri="{FF2B5EF4-FFF2-40B4-BE49-F238E27FC236}">
                  <a16:creationId xmlns:a16="http://schemas.microsoft.com/office/drawing/2014/main" id="{97E1F4BE-9CEB-ED3D-5D1A-6A10B5228D52}"/>
                </a:ext>
              </a:extLst>
            </p:cNvPr>
            <p:cNvSpPr>
              <a:spLocks noEditPoints="1"/>
            </p:cNvSpPr>
            <p:nvPr/>
          </p:nvSpPr>
          <p:spPr bwMode="auto">
            <a:xfrm>
              <a:off x="974725" y="4056063"/>
              <a:ext cx="265113" cy="173037"/>
            </a:xfrm>
            <a:custGeom>
              <a:avLst/>
              <a:gdLst>
                <a:gd name="T0" fmla="*/ 62 w 73"/>
                <a:gd name="T1" fmla="*/ 39 h 47"/>
                <a:gd name="T2" fmla="*/ 71 w 73"/>
                <a:gd name="T3" fmla="*/ 24 h 47"/>
                <a:gd name="T4" fmla="*/ 35 w 73"/>
                <a:gd name="T5" fmla="*/ 0 h 47"/>
                <a:gd name="T6" fmla="*/ 0 w 73"/>
                <a:gd name="T7" fmla="*/ 24 h 47"/>
                <a:gd name="T8" fmla="*/ 35 w 73"/>
                <a:gd name="T9" fmla="*/ 47 h 47"/>
                <a:gd name="T10" fmla="*/ 56 w 73"/>
                <a:gd name="T11" fmla="*/ 43 h 47"/>
                <a:gd name="T12" fmla="*/ 68 w 73"/>
                <a:gd name="T13" fmla="*/ 47 h 47"/>
                <a:gd name="T14" fmla="*/ 73 w 73"/>
                <a:gd name="T15" fmla="*/ 46 h 47"/>
                <a:gd name="T16" fmla="*/ 62 w 73"/>
                <a:gd name="T17" fmla="*/ 39 h 47"/>
                <a:gd name="T18" fmla="*/ 22 w 73"/>
                <a:gd name="T19" fmla="*/ 28 h 47"/>
                <a:gd name="T20" fmla="*/ 18 w 73"/>
                <a:gd name="T21" fmla="*/ 24 h 47"/>
                <a:gd name="T22" fmla="*/ 22 w 73"/>
                <a:gd name="T23" fmla="*/ 19 h 47"/>
                <a:gd name="T24" fmla="*/ 26 w 73"/>
                <a:gd name="T25" fmla="*/ 24 h 47"/>
                <a:gd name="T26" fmla="*/ 22 w 73"/>
                <a:gd name="T27" fmla="*/ 28 h 47"/>
                <a:gd name="T28" fmla="*/ 36 w 73"/>
                <a:gd name="T29" fmla="*/ 28 h 47"/>
                <a:gd name="T30" fmla="*/ 32 w 73"/>
                <a:gd name="T31" fmla="*/ 24 h 47"/>
                <a:gd name="T32" fmla="*/ 36 w 73"/>
                <a:gd name="T33" fmla="*/ 19 h 47"/>
                <a:gd name="T34" fmla="*/ 41 w 73"/>
                <a:gd name="T35" fmla="*/ 24 h 47"/>
                <a:gd name="T36" fmla="*/ 36 w 73"/>
                <a:gd name="T37" fmla="*/ 28 h 47"/>
                <a:gd name="T38" fmla="*/ 51 w 73"/>
                <a:gd name="T39" fmla="*/ 28 h 47"/>
                <a:gd name="T40" fmla="*/ 47 w 73"/>
                <a:gd name="T41" fmla="*/ 24 h 47"/>
                <a:gd name="T42" fmla="*/ 51 w 73"/>
                <a:gd name="T43" fmla="*/ 19 h 47"/>
                <a:gd name="T44" fmla="*/ 55 w 73"/>
                <a:gd name="T45" fmla="*/ 24 h 47"/>
                <a:gd name="T46" fmla="*/ 51 w 73"/>
                <a:gd name="T4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47">
                  <a:moveTo>
                    <a:pt x="62" y="39"/>
                  </a:moveTo>
                  <a:cubicBezTo>
                    <a:pt x="67" y="35"/>
                    <a:pt x="71" y="30"/>
                    <a:pt x="71" y="24"/>
                  </a:cubicBezTo>
                  <a:cubicBezTo>
                    <a:pt x="71" y="11"/>
                    <a:pt x="55" y="0"/>
                    <a:pt x="35" y="0"/>
                  </a:cubicBezTo>
                  <a:cubicBezTo>
                    <a:pt x="16" y="0"/>
                    <a:pt x="0" y="11"/>
                    <a:pt x="0" y="24"/>
                  </a:cubicBezTo>
                  <a:cubicBezTo>
                    <a:pt x="0" y="37"/>
                    <a:pt x="16" y="47"/>
                    <a:pt x="35" y="47"/>
                  </a:cubicBezTo>
                  <a:cubicBezTo>
                    <a:pt x="43" y="47"/>
                    <a:pt x="50" y="45"/>
                    <a:pt x="56" y="43"/>
                  </a:cubicBezTo>
                  <a:cubicBezTo>
                    <a:pt x="59" y="45"/>
                    <a:pt x="63" y="47"/>
                    <a:pt x="68" y="47"/>
                  </a:cubicBezTo>
                  <a:cubicBezTo>
                    <a:pt x="69" y="47"/>
                    <a:pt x="71" y="47"/>
                    <a:pt x="73" y="46"/>
                  </a:cubicBezTo>
                  <a:cubicBezTo>
                    <a:pt x="68" y="45"/>
                    <a:pt x="65" y="42"/>
                    <a:pt x="62" y="39"/>
                  </a:cubicBezTo>
                  <a:close/>
                  <a:moveTo>
                    <a:pt x="22" y="28"/>
                  </a:moveTo>
                  <a:cubicBezTo>
                    <a:pt x="20" y="28"/>
                    <a:pt x="18" y="26"/>
                    <a:pt x="18" y="24"/>
                  </a:cubicBezTo>
                  <a:cubicBezTo>
                    <a:pt x="18" y="21"/>
                    <a:pt x="20" y="19"/>
                    <a:pt x="22" y="19"/>
                  </a:cubicBezTo>
                  <a:cubicBezTo>
                    <a:pt x="24" y="19"/>
                    <a:pt x="26" y="21"/>
                    <a:pt x="26" y="24"/>
                  </a:cubicBezTo>
                  <a:cubicBezTo>
                    <a:pt x="26" y="26"/>
                    <a:pt x="24" y="28"/>
                    <a:pt x="22" y="28"/>
                  </a:cubicBezTo>
                  <a:close/>
                  <a:moveTo>
                    <a:pt x="36" y="28"/>
                  </a:moveTo>
                  <a:cubicBezTo>
                    <a:pt x="34" y="28"/>
                    <a:pt x="32" y="26"/>
                    <a:pt x="32" y="24"/>
                  </a:cubicBezTo>
                  <a:cubicBezTo>
                    <a:pt x="32" y="21"/>
                    <a:pt x="34" y="19"/>
                    <a:pt x="36" y="19"/>
                  </a:cubicBezTo>
                  <a:cubicBezTo>
                    <a:pt x="39" y="19"/>
                    <a:pt x="41" y="21"/>
                    <a:pt x="41" y="24"/>
                  </a:cubicBezTo>
                  <a:cubicBezTo>
                    <a:pt x="41" y="26"/>
                    <a:pt x="39" y="28"/>
                    <a:pt x="36" y="28"/>
                  </a:cubicBezTo>
                  <a:close/>
                  <a:moveTo>
                    <a:pt x="51" y="28"/>
                  </a:moveTo>
                  <a:cubicBezTo>
                    <a:pt x="49" y="28"/>
                    <a:pt x="47" y="26"/>
                    <a:pt x="47" y="24"/>
                  </a:cubicBezTo>
                  <a:cubicBezTo>
                    <a:pt x="47" y="21"/>
                    <a:pt x="49" y="19"/>
                    <a:pt x="51" y="19"/>
                  </a:cubicBezTo>
                  <a:cubicBezTo>
                    <a:pt x="53" y="19"/>
                    <a:pt x="55" y="21"/>
                    <a:pt x="55" y="24"/>
                  </a:cubicBezTo>
                  <a:cubicBezTo>
                    <a:pt x="55" y="26"/>
                    <a:pt x="53" y="28"/>
                    <a:pt x="5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sp>
        <p:nvSpPr>
          <p:cNvPr id="8" name="Freeform 5">
            <a:extLst>
              <a:ext uri="{FF2B5EF4-FFF2-40B4-BE49-F238E27FC236}">
                <a16:creationId xmlns:a16="http://schemas.microsoft.com/office/drawing/2014/main" id="{9BCFAD63-E3A3-ED57-2774-3457A8C9443E}"/>
              </a:ext>
            </a:extLst>
          </p:cNvPr>
          <p:cNvSpPr>
            <a:spLocks noEditPoints="1"/>
          </p:cNvSpPr>
          <p:nvPr/>
        </p:nvSpPr>
        <p:spPr bwMode="auto">
          <a:xfrm>
            <a:off x="9673531" y="1496985"/>
            <a:ext cx="337781" cy="334918"/>
          </a:xfrm>
          <a:custGeom>
            <a:avLst/>
            <a:gdLst>
              <a:gd name="T0" fmla="*/ 103 w 106"/>
              <a:gd name="T1" fmla="*/ 84 h 102"/>
              <a:gd name="T2" fmla="*/ 76 w 106"/>
              <a:gd name="T3" fmla="*/ 61 h 102"/>
              <a:gd name="T4" fmla="*/ 74 w 106"/>
              <a:gd name="T5" fmla="*/ 60 h 102"/>
              <a:gd name="T6" fmla="*/ 80 w 106"/>
              <a:gd name="T7" fmla="*/ 40 h 102"/>
              <a:gd name="T8" fmla="*/ 40 w 106"/>
              <a:gd name="T9" fmla="*/ 0 h 102"/>
              <a:gd name="T10" fmla="*/ 0 w 106"/>
              <a:gd name="T11" fmla="*/ 40 h 102"/>
              <a:gd name="T12" fmla="*/ 40 w 106"/>
              <a:gd name="T13" fmla="*/ 80 h 102"/>
              <a:gd name="T14" fmla="*/ 61 w 106"/>
              <a:gd name="T15" fmla="*/ 73 h 102"/>
              <a:gd name="T16" fmla="*/ 63 w 106"/>
              <a:gd name="T17" fmla="*/ 75 h 102"/>
              <a:gd name="T18" fmla="*/ 90 w 106"/>
              <a:gd name="T19" fmla="*/ 99 h 102"/>
              <a:gd name="T20" fmla="*/ 101 w 106"/>
              <a:gd name="T21" fmla="*/ 98 h 102"/>
              <a:gd name="T22" fmla="*/ 103 w 106"/>
              <a:gd name="T23" fmla="*/ 96 h 102"/>
              <a:gd name="T24" fmla="*/ 103 w 106"/>
              <a:gd name="T25" fmla="*/ 84 h 102"/>
              <a:gd name="T26" fmla="*/ 40 w 106"/>
              <a:gd name="T27" fmla="*/ 64 h 102"/>
              <a:gd name="T28" fmla="*/ 15 w 106"/>
              <a:gd name="T29" fmla="*/ 40 h 102"/>
              <a:gd name="T30" fmla="*/ 40 w 106"/>
              <a:gd name="T31" fmla="*/ 15 h 102"/>
              <a:gd name="T32" fmla="*/ 64 w 106"/>
              <a:gd name="T33" fmla="*/ 40 h 102"/>
              <a:gd name="T34" fmla="*/ 40 w 106"/>
              <a:gd name="T35"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02">
                <a:moveTo>
                  <a:pt x="103" y="84"/>
                </a:moveTo>
                <a:cubicBezTo>
                  <a:pt x="76" y="61"/>
                  <a:pt x="76" y="61"/>
                  <a:pt x="76" y="61"/>
                </a:cubicBezTo>
                <a:cubicBezTo>
                  <a:pt x="76" y="60"/>
                  <a:pt x="75" y="60"/>
                  <a:pt x="74" y="60"/>
                </a:cubicBezTo>
                <a:cubicBezTo>
                  <a:pt x="78" y="54"/>
                  <a:pt x="80" y="47"/>
                  <a:pt x="80" y="40"/>
                </a:cubicBezTo>
                <a:cubicBezTo>
                  <a:pt x="80" y="17"/>
                  <a:pt x="62" y="0"/>
                  <a:pt x="40" y="0"/>
                </a:cubicBezTo>
                <a:cubicBezTo>
                  <a:pt x="18" y="0"/>
                  <a:pt x="0" y="17"/>
                  <a:pt x="0" y="40"/>
                </a:cubicBezTo>
                <a:cubicBezTo>
                  <a:pt x="0" y="62"/>
                  <a:pt x="18" y="80"/>
                  <a:pt x="40" y="80"/>
                </a:cubicBezTo>
                <a:cubicBezTo>
                  <a:pt x="48" y="80"/>
                  <a:pt x="55" y="77"/>
                  <a:pt x="61" y="73"/>
                </a:cubicBezTo>
                <a:cubicBezTo>
                  <a:pt x="62" y="74"/>
                  <a:pt x="62" y="75"/>
                  <a:pt x="63" y="75"/>
                </a:cubicBezTo>
                <a:cubicBezTo>
                  <a:pt x="90" y="99"/>
                  <a:pt x="90" y="99"/>
                  <a:pt x="90" y="99"/>
                </a:cubicBezTo>
                <a:cubicBezTo>
                  <a:pt x="93" y="102"/>
                  <a:pt x="98" y="102"/>
                  <a:pt x="101" y="98"/>
                </a:cubicBezTo>
                <a:cubicBezTo>
                  <a:pt x="103" y="96"/>
                  <a:pt x="103" y="96"/>
                  <a:pt x="103" y="96"/>
                </a:cubicBezTo>
                <a:cubicBezTo>
                  <a:pt x="106" y="92"/>
                  <a:pt x="106" y="87"/>
                  <a:pt x="103" y="84"/>
                </a:cubicBezTo>
                <a:close/>
                <a:moveTo>
                  <a:pt x="40" y="64"/>
                </a:moveTo>
                <a:cubicBezTo>
                  <a:pt x="26" y="64"/>
                  <a:pt x="15" y="53"/>
                  <a:pt x="15" y="40"/>
                </a:cubicBezTo>
                <a:cubicBezTo>
                  <a:pt x="15" y="26"/>
                  <a:pt x="26" y="15"/>
                  <a:pt x="40" y="15"/>
                </a:cubicBezTo>
                <a:cubicBezTo>
                  <a:pt x="53" y="15"/>
                  <a:pt x="64" y="26"/>
                  <a:pt x="64" y="40"/>
                </a:cubicBezTo>
                <a:cubicBezTo>
                  <a:pt x="64" y="53"/>
                  <a:pt x="53" y="64"/>
                  <a:pt x="40" y="64"/>
                </a:cubicBezTo>
                <a:close/>
              </a:path>
            </a:pathLst>
          </a:custGeom>
          <a:solidFill>
            <a:srgbClr val="F5A243"/>
          </a:solidFill>
          <a:ln>
            <a:noFill/>
          </a:ln>
        </p:spPr>
        <p:txBody>
          <a:bodyPr lIns="68580" tIns="34290" rIns="68580" bIns="34290"/>
          <a:lstStyle/>
          <a:p>
            <a:pPr eaLnBrk="1" fontAlgn="auto" hangingPunct="1">
              <a:spcBef>
                <a:spcPts val="0"/>
              </a:spcBef>
              <a:spcAft>
                <a:spcPts val="0"/>
              </a:spcAft>
              <a:defRPr/>
            </a:pPr>
            <a:endParaRPr lang="en-US" sz="1350">
              <a:latin typeface="+mn-lt"/>
            </a:endParaRPr>
          </a:p>
        </p:txBody>
      </p:sp>
      <p:grpSp>
        <p:nvGrpSpPr>
          <p:cNvPr id="11" name="Group 29">
            <a:extLst>
              <a:ext uri="{FF2B5EF4-FFF2-40B4-BE49-F238E27FC236}">
                <a16:creationId xmlns:a16="http://schemas.microsoft.com/office/drawing/2014/main" id="{F4534B6A-D726-BAA6-E86F-447420BC375F}"/>
              </a:ext>
            </a:extLst>
          </p:cNvPr>
          <p:cNvGrpSpPr/>
          <p:nvPr/>
        </p:nvGrpSpPr>
        <p:grpSpPr>
          <a:xfrm>
            <a:off x="8264196" y="1525954"/>
            <a:ext cx="389525" cy="236861"/>
            <a:chOff x="2301871" y="6188075"/>
            <a:chExt cx="279400" cy="169896"/>
          </a:xfrm>
          <a:solidFill>
            <a:srgbClr val="F5A243"/>
          </a:solidFill>
        </p:grpSpPr>
        <p:sp>
          <p:nvSpPr>
            <p:cNvPr id="12" name="Freeform 5">
              <a:extLst>
                <a:ext uri="{FF2B5EF4-FFF2-40B4-BE49-F238E27FC236}">
                  <a16:creationId xmlns:a16="http://schemas.microsoft.com/office/drawing/2014/main" id="{88D2D7A8-7AF9-6778-32A5-C9E6F234B64C}"/>
                </a:ext>
              </a:extLst>
            </p:cNvPr>
            <p:cNvSpPr>
              <a:spLocks/>
            </p:cNvSpPr>
            <p:nvPr/>
          </p:nvSpPr>
          <p:spPr bwMode="auto">
            <a:xfrm>
              <a:off x="2301871" y="6189695"/>
              <a:ext cx="279400" cy="168276"/>
            </a:xfrm>
            <a:custGeom>
              <a:avLst/>
              <a:gdLst>
                <a:gd name="T0" fmla="*/ 88 w 176"/>
                <a:gd name="T1" fmla="*/ 71 h 106"/>
                <a:gd name="T2" fmla="*/ 0 w 176"/>
                <a:gd name="T3" fmla="*/ 0 h 106"/>
                <a:gd name="T4" fmla="*/ 0 w 176"/>
                <a:gd name="T5" fmla="*/ 106 h 106"/>
                <a:gd name="T6" fmla="*/ 176 w 176"/>
                <a:gd name="T7" fmla="*/ 106 h 106"/>
                <a:gd name="T8" fmla="*/ 176 w 176"/>
                <a:gd name="T9" fmla="*/ 4 h 106"/>
                <a:gd name="T10" fmla="*/ 88 w 176"/>
                <a:gd name="T11" fmla="*/ 71 h 106"/>
              </a:gdLst>
              <a:ahLst/>
              <a:cxnLst>
                <a:cxn ang="0">
                  <a:pos x="T0" y="T1"/>
                </a:cxn>
                <a:cxn ang="0">
                  <a:pos x="T2" y="T3"/>
                </a:cxn>
                <a:cxn ang="0">
                  <a:pos x="T4" y="T5"/>
                </a:cxn>
                <a:cxn ang="0">
                  <a:pos x="T6" y="T7"/>
                </a:cxn>
                <a:cxn ang="0">
                  <a:pos x="T8" y="T9"/>
                </a:cxn>
                <a:cxn ang="0">
                  <a:pos x="T10" y="T11"/>
                </a:cxn>
              </a:cxnLst>
              <a:rect l="0" t="0" r="r" b="b"/>
              <a:pathLst>
                <a:path w="176" h="106">
                  <a:moveTo>
                    <a:pt x="88" y="71"/>
                  </a:moveTo>
                  <a:lnTo>
                    <a:pt x="0" y="0"/>
                  </a:lnTo>
                  <a:lnTo>
                    <a:pt x="0" y="106"/>
                  </a:lnTo>
                  <a:lnTo>
                    <a:pt x="176" y="106"/>
                  </a:lnTo>
                  <a:lnTo>
                    <a:pt x="176" y="4"/>
                  </a:lnTo>
                  <a:lnTo>
                    <a:pt x="88"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GB" sz="1350">
                <a:latin typeface="+mn-lt"/>
              </a:endParaRPr>
            </a:p>
          </p:txBody>
        </p:sp>
        <p:sp>
          <p:nvSpPr>
            <p:cNvPr id="13" name="Freeform 6">
              <a:extLst>
                <a:ext uri="{FF2B5EF4-FFF2-40B4-BE49-F238E27FC236}">
                  <a16:creationId xmlns:a16="http://schemas.microsoft.com/office/drawing/2014/main" id="{59F43C08-E1E3-EA3F-B039-CB31786055FE}"/>
                </a:ext>
              </a:extLst>
            </p:cNvPr>
            <p:cNvSpPr>
              <a:spLocks/>
            </p:cNvSpPr>
            <p:nvPr/>
          </p:nvSpPr>
          <p:spPr bwMode="auto">
            <a:xfrm>
              <a:off x="2320925" y="6188075"/>
              <a:ext cx="249238" cy="93664"/>
            </a:xfrm>
            <a:custGeom>
              <a:avLst/>
              <a:gdLst>
                <a:gd name="T0" fmla="*/ 157 w 157"/>
                <a:gd name="T1" fmla="*/ 0 h 59"/>
                <a:gd name="T2" fmla="*/ 0 w 157"/>
                <a:gd name="T3" fmla="*/ 0 h 59"/>
                <a:gd name="T4" fmla="*/ 76 w 157"/>
                <a:gd name="T5" fmla="*/ 59 h 59"/>
                <a:gd name="T6" fmla="*/ 157 w 157"/>
                <a:gd name="T7" fmla="*/ 0 h 59"/>
              </a:gdLst>
              <a:ahLst/>
              <a:cxnLst>
                <a:cxn ang="0">
                  <a:pos x="T0" y="T1"/>
                </a:cxn>
                <a:cxn ang="0">
                  <a:pos x="T2" y="T3"/>
                </a:cxn>
                <a:cxn ang="0">
                  <a:pos x="T4" y="T5"/>
                </a:cxn>
                <a:cxn ang="0">
                  <a:pos x="T6" y="T7"/>
                </a:cxn>
              </a:cxnLst>
              <a:rect l="0" t="0" r="r" b="b"/>
              <a:pathLst>
                <a:path w="157" h="59">
                  <a:moveTo>
                    <a:pt x="157" y="0"/>
                  </a:moveTo>
                  <a:lnTo>
                    <a:pt x="0" y="0"/>
                  </a:lnTo>
                  <a:lnTo>
                    <a:pt x="76" y="59"/>
                  </a:lnTo>
                  <a:lnTo>
                    <a:pt x="15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GB" sz="1350">
                <a:latin typeface="+mn-lt"/>
              </a:endParaRPr>
            </a:p>
          </p:txBody>
        </p:sp>
      </p:grpSp>
      <p:grpSp>
        <p:nvGrpSpPr>
          <p:cNvPr id="15" name="Group 32">
            <a:extLst>
              <a:ext uri="{FF2B5EF4-FFF2-40B4-BE49-F238E27FC236}">
                <a16:creationId xmlns:a16="http://schemas.microsoft.com/office/drawing/2014/main" id="{43415BD5-5E82-97FE-FEF4-7EAEFD3E18B2}"/>
              </a:ext>
            </a:extLst>
          </p:cNvPr>
          <p:cNvGrpSpPr/>
          <p:nvPr/>
        </p:nvGrpSpPr>
        <p:grpSpPr>
          <a:xfrm>
            <a:off x="6624036" y="1530639"/>
            <a:ext cx="354133" cy="382304"/>
            <a:chOff x="1177925" y="6181725"/>
            <a:chExt cx="279400" cy="301626"/>
          </a:xfrm>
          <a:solidFill>
            <a:srgbClr val="F5A243"/>
          </a:solidFill>
        </p:grpSpPr>
        <p:sp>
          <p:nvSpPr>
            <p:cNvPr id="16" name="Freeform 9">
              <a:extLst>
                <a:ext uri="{FF2B5EF4-FFF2-40B4-BE49-F238E27FC236}">
                  <a16:creationId xmlns:a16="http://schemas.microsoft.com/office/drawing/2014/main" id="{46D32E06-54C2-FADA-0F98-9C4CCC6D932A}"/>
                </a:ext>
              </a:extLst>
            </p:cNvPr>
            <p:cNvSpPr>
              <a:spLocks/>
            </p:cNvSpPr>
            <p:nvPr/>
          </p:nvSpPr>
          <p:spPr bwMode="auto">
            <a:xfrm>
              <a:off x="1177925" y="6199188"/>
              <a:ext cx="225425" cy="284163"/>
            </a:xfrm>
            <a:custGeom>
              <a:avLst/>
              <a:gdLst>
                <a:gd name="T0" fmla="*/ 17 w 82"/>
                <a:gd name="T1" fmla="*/ 0 h 102"/>
                <a:gd name="T2" fmla="*/ 9 w 82"/>
                <a:gd name="T3" fmla="*/ 38 h 102"/>
                <a:gd name="T4" fmla="*/ 49 w 82"/>
                <a:gd name="T5" fmla="*/ 91 h 102"/>
                <a:gd name="T6" fmla="*/ 82 w 82"/>
                <a:gd name="T7" fmla="*/ 89 h 102"/>
                <a:gd name="T8" fmla="*/ 60 w 82"/>
                <a:gd name="T9" fmla="*/ 60 h 102"/>
                <a:gd name="T10" fmla="*/ 37 w 82"/>
                <a:gd name="T11" fmla="*/ 59 h 102"/>
                <a:gd name="T12" fmla="*/ 37 w 82"/>
                <a:gd name="T13" fmla="*/ 29 h 102"/>
                <a:gd name="T14" fmla="*/ 17 w 82"/>
                <a:gd name="T15" fmla="*/ 0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02">
                  <a:moveTo>
                    <a:pt x="17" y="0"/>
                  </a:moveTo>
                  <a:cubicBezTo>
                    <a:pt x="17" y="0"/>
                    <a:pt x="0" y="14"/>
                    <a:pt x="9" y="38"/>
                  </a:cubicBezTo>
                  <a:cubicBezTo>
                    <a:pt x="18" y="62"/>
                    <a:pt x="29" y="80"/>
                    <a:pt x="49" y="91"/>
                  </a:cubicBezTo>
                  <a:cubicBezTo>
                    <a:pt x="69" y="102"/>
                    <a:pt x="82" y="89"/>
                    <a:pt x="82" y="89"/>
                  </a:cubicBezTo>
                  <a:cubicBezTo>
                    <a:pt x="60" y="60"/>
                    <a:pt x="60" y="60"/>
                    <a:pt x="60" y="60"/>
                  </a:cubicBezTo>
                  <a:cubicBezTo>
                    <a:pt x="60" y="60"/>
                    <a:pt x="51" y="76"/>
                    <a:pt x="37" y="59"/>
                  </a:cubicBezTo>
                  <a:cubicBezTo>
                    <a:pt x="26" y="46"/>
                    <a:pt x="25" y="37"/>
                    <a:pt x="37" y="29"/>
                  </a:cubicBezTo>
                  <a:cubicBezTo>
                    <a:pt x="38" y="18"/>
                    <a:pt x="22" y="1"/>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GB" sz="1350">
                <a:latin typeface="+mn-lt"/>
              </a:endParaRPr>
            </a:p>
          </p:txBody>
        </p:sp>
        <p:sp>
          <p:nvSpPr>
            <p:cNvPr id="17" name="Freeform 10">
              <a:extLst>
                <a:ext uri="{FF2B5EF4-FFF2-40B4-BE49-F238E27FC236}">
                  <a16:creationId xmlns:a16="http://schemas.microsoft.com/office/drawing/2014/main" id="{7FABE63F-1F9A-32AB-0F24-DE36E8966360}"/>
                </a:ext>
              </a:extLst>
            </p:cNvPr>
            <p:cNvSpPr>
              <a:spLocks/>
            </p:cNvSpPr>
            <p:nvPr/>
          </p:nvSpPr>
          <p:spPr bwMode="auto">
            <a:xfrm>
              <a:off x="1317625" y="6235700"/>
              <a:ext cx="76200" cy="103188"/>
            </a:xfrm>
            <a:custGeom>
              <a:avLst/>
              <a:gdLst>
                <a:gd name="T0" fmla="*/ 0 w 28"/>
                <a:gd name="T1" fmla="*/ 3 h 37"/>
                <a:gd name="T2" fmla="*/ 0 w 28"/>
                <a:gd name="T3" fmla="*/ 12 h 37"/>
                <a:gd name="T4" fmla="*/ 13 w 28"/>
                <a:gd name="T5" fmla="*/ 18 h 37"/>
                <a:gd name="T6" fmla="*/ 14 w 28"/>
                <a:gd name="T7" fmla="*/ 33 h 37"/>
                <a:gd name="T8" fmla="*/ 24 w 28"/>
                <a:gd name="T9" fmla="*/ 37 h 37"/>
                <a:gd name="T10" fmla="*/ 20 w 28"/>
                <a:gd name="T11" fmla="*/ 11 h 37"/>
                <a:gd name="T12" fmla="*/ 0 w 28"/>
                <a:gd name="T13" fmla="*/ 3 h 37"/>
              </a:gdLst>
              <a:ahLst/>
              <a:cxnLst>
                <a:cxn ang="0">
                  <a:pos x="T0" y="T1"/>
                </a:cxn>
                <a:cxn ang="0">
                  <a:pos x="T2" y="T3"/>
                </a:cxn>
                <a:cxn ang="0">
                  <a:pos x="T4" y="T5"/>
                </a:cxn>
                <a:cxn ang="0">
                  <a:pos x="T6" y="T7"/>
                </a:cxn>
                <a:cxn ang="0">
                  <a:pos x="T8" y="T9"/>
                </a:cxn>
                <a:cxn ang="0">
                  <a:pos x="T10" y="T11"/>
                </a:cxn>
                <a:cxn ang="0">
                  <a:pos x="T12" y="T13"/>
                </a:cxn>
              </a:cxnLst>
              <a:rect l="0" t="0" r="r" b="b"/>
              <a:pathLst>
                <a:path w="28" h="37">
                  <a:moveTo>
                    <a:pt x="0" y="3"/>
                  </a:moveTo>
                  <a:cubicBezTo>
                    <a:pt x="0" y="12"/>
                    <a:pt x="0" y="12"/>
                    <a:pt x="0" y="12"/>
                  </a:cubicBezTo>
                  <a:cubicBezTo>
                    <a:pt x="0" y="12"/>
                    <a:pt x="9" y="11"/>
                    <a:pt x="13" y="18"/>
                  </a:cubicBezTo>
                  <a:cubicBezTo>
                    <a:pt x="15" y="21"/>
                    <a:pt x="16" y="24"/>
                    <a:pt x="14" y="33"/>
                  </a:cubicBezTo>
                  <a:cubicBezTo>
                    <a:pt x="16" y="33"/>
                    <a:pt x="24" y="37"/>
                    <a:pt x="24" y="37"/>
                  </a:cubicBezTo>
                  <a:cubicBezTo>
                    <a:pt x="24" y="37"/>
                    <a:pt x="28" y="20"/>
                    <a:pt x="20" y="11"/>
                  </a:cubicBezTo>
                  <a:cubicBezTo>
                    <a:pt x="11" y="0"/>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GB" sz="1350">
                <a:latin typeface="+mn-lt"/>
              </a:endParaRPr>
            </a:p>
          </p:txBody>
        </p:sp>
        <p:sp>
          <p:nvSpPr>
            <p:cNvPr id="18" name="Freeform 11">
              <a:extLst>
                <a:ext uri="{FF2B5EF4-FFF2-40B4-BE49-F238E27FC236}">
                  <a16:creationId xmlns:a16="http://schemas.microsoft.com/office/drawing/2014/main" id="{390D5DEA-7A4F-F128-AF02-6C3F6E861C61}"/>
                </a:ext>
              </a:extLst>
            </p:cNvPr>
            <p:cNvSpPr>
              <a:spLocks/>
            </p:cNvSpPr>
            <p:nvPr/>
          </p:nvSpPr>
          <p:spPr bwMode="auto">
            <a:xfrm>
              <a:off x="1320800" y="6181725"/>
              <a:ext cx="136525" cy="184150"/>
            </a:xfrm>
            <a:custGeom>
              <a:avLst/>
              <a:gdLst>
                <a:gd name="T0" fmla="*/ 0 w 50"/>
                <a:gd name="T1" fmla="*/ 12 h 66"/>
                <a:gd name="T2" fmla="*/ 0 w 50"/>
                <a:gd name="T3" fmla="*/ 0 h 66"/>
                <a:gd name="T4" fmla="*/ 39 w 50"/>
                <a:gd name="T5" fmla="*/ 23 h 66"/>
                <a:gd name="T6" fmla="*/ 41 w 50"/>
                <a:gd name="T7" fmla="*/ 66 h 66"/>
                <a:gd name="T8" fmla="*/ 31 w 50"/>
                <a:gd name="T9" fmla="*/ 60 h 66"/>
                <a:gd name="T10" fmla="*/ 26 w 50"/>
                <a:gd name="T11" fmla="*/ 25 h 66"/>
                <a:gd name="T12" fmla="*/ 0 w 50"/>
                <a:gd name="T13" fmla="*/ 12 h 66"/>
              </a:gdLst>
              <a:ahLst/>
              <a:cxnLst>
                <a:cxn ang="0">
                  <a:pos x="T0" y="T1"/>
                </a:cxn>
                <a:cxn ang="0">
                  <a:pos x="T2" y="T3"/>
                </a:cxn>
                <a:cxn ang="0">
                  <a:pos x="T4" y="T5"/>
                </a:cxn>
                <a:cxn ang="0">
                  <a:pos x="T6" y="T7"/>
                </a:cxn>
                <a:cxn ang="0">
                  <a:pos x="T8" y="T9"/>
                </a:cxn>
                <a:cxn ang="0">
                  <a:pos x="T10" y="T11"/>
                </a:cxn>
                <a:cxn ang="0">
                  <a:pos x="T12" y="T13"/>
                </a:cxn>
              </a:cxnLst>
              <a:rect l="0" t="0" r="r" b="b"/>
              <a:pathLst>
                <a:path w="50" h="66">
                  <a:moveTo>
                    <a:pt x="0" y="12"/>
                  </a:moveTo>
                  <a:cubicBezTo>
                    <a:pt x="0" y="0"/>
                    <a:pt x="0" y="0"/>
                    <a:pt x="0" y="0"/>
                  </a:cubicBezTo>
                  <a:cubicBezTo>
                    <a:pt x="0" y="0"/>
                    <a:pt x="29" y="1"/>
                    <a:pt x="39" y="23"/>
                  </a:cubicBezTo>
                  <a:cubicBezTo>
                    <a:pt x="50" y="44"/>
                    <a:pt x="41" y="66"/>
                    <a:pt x="41" y="66"/>
                  </a:cubicBezTo>
                  <a:cubicBezTo>
                    <a:pt x="31" y="60"/>
                    <a:pt x="31" y="60"/>
                    <a:pt x="31" y="60"/>
                  </a:cubicBezTo>
                  <a:cubicBezTo>
                    <a:pt x="31" y="60"/>
                    <a:pt x="37" y="38"/>
                    <a:pt x="26" y="25"/>
                  </a:cubicBezTo>
                  <a:cubicBezTo>
                    <a:pt x="16" y="11"/>
                    <a:pt x="0" y="12"/>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GB" sz="1350">
                <a:latin typeface="+mn-lt"/>
              </a:endParaRPr>
            </a:p>
          </p:txBody>
        </p:sp>
      </p:grpSp>
      <p:grpSp>
        <p:nvGrpSpPr>
          <p:cNvPr id="19" name="Group 60">
            <a:extLst>
              <a:ext uri="{FF2B5EF4-FFF2-40B4-BE49-F238E27FC236}">
                <a16:creationId xmlns:a16="http://schemas.microsoft.com/office/drawing/2014/main" id="{56305B3A-821B-CE25-2E50-5535CDE7301B}"/>
              </a:ext>
            </a:extLst>
          </p:cNvPr>
          <p:cNvGrpSpPr/>
          <p:nvPr/>
        </p:nvGrpSpPr>
        <p:grpSpPr>
          <a:xfrm>
            <a:off x="4971007" y="2474541"/>
            <a:ext cx="435163" cy="278020"/>
            <a:chOff x="-4763" y="0"/>
            <a:chExt cx="457201" cy="292100"/>
          </a:xfrm>
          <a:solidFill>
            <a:schemeClr val="bg1">
              <a:lumMod val="50000"/>
            </a:schemeClr>
          </a:solidFill>
        </p:grpSpPr>
        <p:sp>
          <p:nvSpPr>
            <p:cNvPr id="20" name="Freeform 5">
              <a:extLst>
                <a:ext uri="{FF2B5EF4-FFF2-40B4-BE49-F238E27FC236}">
                  <a16:creationId xmlns:a16="http://schemas.microsoft.com/office/drawing/2014/main" id="{3DD4D07D-9B06-EA15-8660-D3F90184C580}"/>
                </a:ext>
              </a:extLst>
            </p:cNvPr>
            <p:cNvSpPr>
              <a:spLocks/>
            </p:cNvSpPr>
            <p:nvPr/>
          </p:nvSpPr>
          <p:spPr bwMode="auto">
            <a:xfrm>
              <a:off x="-4763" y="0"/>
              <a:ext cx="296863" cy="292100"/>
            </a:xfrm>
            <a:custGeom>
              <a:avLst/>
              <a:gdLst>
                <a:gd name="T0" fmla="*/ 4 w 80"/>
                <a:gd name="T1" fmla="*/ 77 h 77"/>
                <a:gd name="T2" fmla="*/ 10 w 80"/>
                <a:gd name="T3" fmla="*/ 63 h 77"/>
                <a:gd name="T4" fmla="*/ 30 w 80"/>
                <a:gd name="T5" fmla="*/ 46 h 77"/>
                <a:gd name="T6" fmla="*/ 20 w 80"/>
                <a:gd name="T7" fmla="*/ 24 h 77"/>
                <a:gd name="T8" fmla="*/ 41 w 80"/>
                <a:gd name="T9" fmla="*/ 0 h 77"/>
                <a:gd name="T10" fmla="*/ 61 w 80"/>
                <a:gd name="T11" fmla="*/ 26 h 77"/>
                <a:gd name="T12" fmla="*/ 51 w 80"/>
                <a:gd name="T13" fmla="*/ 46 h 77"/>
                <a:gd name="T14" fmla="*/ 73 w 80"/>
                <a:gd name="T15" fmla="*/ 62 h 77"/>
                <a:gd name="T16" fmla="*/ 80 w 80"/>
                <a:gd name="T17" fmla="*/ 77 h 77"/>
                <a:gd name="T18" fmla="*/ 4 w 80"/>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77">
                  <a:moveTo>
                    <a:pt x="4" y="77"/>
                  </a:moveTo>
                  <a:cubicBezTo>
                    <a:pt x="4" y="77"/>
                    <a:pt x="0" y="67"/>
                    <a:pt x="10" y="63"/>
                  </a:cubicBezTo>
                  <a:cubicBezTo>
                    <a:pt x="20" y="60"/>
                    <a:pt x="30" y="57"/>
                    <a:pt x="30" y="46"/>
                  </a:cubicBezTo>
                  <a:cubicBezTo>
                    <a:pt x="30" y="46"/>
                    <a:pt x="20" y="41"/>
                    <a:pt x="20" y="24"/>
                  </a:cubicBezTo>
                  <a:cubicBezTo>
                    <a:pt x="20" y="9"/>
                    <a:pt x="28" y="0"/>
                    <a:pt x="41" y="0"/>
                  </a:cubicBezTo>
                  <a:cubicBezTo>
                    <a:pt x="54" y="0"/>
                    <a:pt x="61" y="9"/>
                    <a:pt x="61" y="26"/>
                  </a:cubicBezTo>
                  <a:cubicBezTo>
                    <a:pt x="61" y="26"/>
                    <a:pt x="59" y="42"/>
                    <a:pt x="51" y="46"/>
                  </a:cubicBezTo>
                  <a:cubicBezTo>
                    <a:pt x="52" y="49"/>
                    <a:pt x="50" y="59"/>
                    <a:pt x="73" y="62"/>
                  </a:cubicBezTo>
                  <a:cubicBezTo>
                    <a:pt x="80" y="63"/>
                    <a:pt x="80" y="70"/>
                    <a:pt x="80" y="77"/>
                  </a:cubicBezTo>
                  <a:lnTo>
                    <a:pt x="4"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21" name="Freeform 6">
              <a:extLst>
                <a:ext uri="{FF2B5EF4-FFF2-40B4-BE49-F238E27FC236}">
                  <a16:creationId xmlns:a16="http://schemas.microsoft.com/office/drawing/2014/main" id="{42652B4E-A95A-BD69-7983-9863C525BC1E}"/>
                </a:ext>
              </a:extLst>
            </p:cNvPr>
            <p:cNvSpPr>
              <a:spLocks/>
            </p:cNvSpPr>
            <p:nvPr/>
          </p:nvSpPr>
          <p:spPr bwMode="auto">
            <a:xfrm>
              <a:off x="258763" y="38100"/>
              <a:ext cx="193675" cy="254000"/>
            </a:xfrm>
            <a:custGeom>
              <a:avLst/>
              <a:gdLst>
                <a:gd name="T0" fmla="*/ 15 w 52"/>
                <a:gd name="T1" fmla="*/ 67 h 67"/>
                <a:gd name="T2" fmla="*/ 52 w 52"/>
                <a:gd name="T3" fmla="*/ 67 h 67"/>
                <a:gd name="T4" fmla="*/ 45 w 52"/>
                <a:gd name="T5" fmla="*/ 54 h 67"/>
                <a:gd name="T6" fmla="*/ 27 w 52"/>
                <a:gd name="T7" fmla="*/ 40 h 67"/>
                <a:gd name="T8" fmla="*/ 35 w 52"/>
                <a:gd name="T9" fmla="*/ 23 h 67"/>
                <a:gd name="T10" fmla="*/ 18 w 52"/>
                <a:gd name="T11" fmla="*/ 0 h 67"/>
                <a:gd name="T12" fmla="*/ 0 w 52"/>
                <a:gd name="T13" fmla="*/ 21 h 67"/>
                <a:gd name="T14" fmla="*/ 9 w 52"/>
                <a:gd name="T15" fmla="*/ 40 h 67"/>
                <a:gd name="T16" fmla="*/ 5 w 52"/>
                <a:gd name="T17" fmla="*/ 48 h 67"/>
                <a:gd name="T18" fmla="*/ 14 w 52"/>
                <a:gd name="T19" fmla="*/ 56 h 67"/>
                <a:gd name="T20" fmla="*/ 15 w 52"/>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7">
                  <a:moveTo>
                    <a:pt x="15" y="67"/>
                  </a:moveTo>
                  <a:cubicBezTo>
                    <a:pt x="52" y="67"/>
                    <a:pt x="52" y="67"/>
                    <a:pt x="52" y="67"/>
                  </a:cubicBezTo>
                  <a:cubicBezTo>
                    <a:pt x="52" y="61"/>
                    <a:pt x="51" y="55"/>
                    <a:pt x="45" y="54"/>
                  </a:cubicBezTo>
                  <a:cubicBezTo>
                    <a:pt x="26" y="51"/>
                    <a:pt x="27" y="43"/>
                    <a:pt x="27" y="40"/>
                  </a:cubicBezTo>
                  <a:cubicBezTo>
                    <a:pt x="33" y="37"/>
                    <a:pt x="35" y="23"/>
                    <a:pt x="35" y="23"/>
                  </a:cubicBezTo>
                  <a:cubicBezTo>
                    <a:pt x="35" y="9"/>
                    <a:pt x="29" y="0"/>
                    <a:pt x="18" y="0"/>
                  </a:cubicBezTo>
                  <a:cubicBezTo>
                    <a:pt x="7" y="0"/>
                    <a:pt x="0" y="8"/>
                    <a:pt x="0" y="21"/>
                  </a:cubicBezTo>
                  <a:cubicBezTo>
                    <a:pt x="0" y="36"/>
                    <a:pt x="9" y="40"/>
                    <a:pt x="9" y="40"/>
                  </a:cubicBezTo>
                  <a:cubicBezTo>
                    <a:pt x="9" y="44"/>
                    <a:pt x="7" y="47"/>
                    <a:pt x="5" y="48"/>
                  </a:cubicBezTo>
                  <a:cubicBezTo>
                    <a:pt x="5" y="48"/>
                    <a:pt x="12" y="50"/>
                    <a:pt x="14" y="56"/>
                  </a:cubicBezTo>
                  <a:cubicBezTo>
                    <a:pt x="16" y="61"/>
                    <a:pt x="15" y="67"/>
                    <a:pt x="15"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sp>
        <p:nvSpPr>
          <p:cNvPr id="25" name="Shape 2546">
            <a:extLst>
              <a:ext uri="{FF2B5EF4-FFF2-40B4-BE49-F238E27FC236}">
                <a16:creationId xmlns:a16="http://schemas.microsoft.com/office/drawing/2014/main" id="{42FC8EB6-0651-1DF6-45F4-C60F0F10F1E8}"/>
              </a:ext>
            </a:extLst>
          </p:cNvPr>
          <p:cNvSpPr/>
          <p:nvPr/>
        </p:nvSpPr>
        <p:spPr>
          <a:xfrm>
            <a:off x="4641408" y="4100895"/>
            <a:ext cx="495494" cy="405405"/>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rgbClr val="E5430D"/>
          </a:solidFill>
          <a:ln w="12700">
            <a:miter lim="400000"/>
          </a:ln>
        </p:spPr>
        <p:txBody>
          <a:bodyPr lIns="14284" tIns="14284" rIns="14284" bIns="14284" anchor="ctr"/>
          <a:lstStyle/>
          <a:p>
            <a:pPr defTabSz="171399" eaLnBrk="1" hangingPunct="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sp>
        <p:nvSpPr>
          <p:cNvPr id="199" name="Freeform: Shape 13">
            <a:extLst>
              <a:ext uri="{FF2B5EF4-FFF2-40B4-BE49-F238E27FC236}">
                <a16:creationId xmlns:a16="http://schemas.microsoft.com/office/drawing/2014/main" id="{4DB87485-FABC-6502-9324-0F695D153ADB}"/>
              </a:ext>
            </a:extLst>
          </p:cNvPr>
          <p:cNvSpPr>
            <a:spLocks noChangeAspect="1"/>
          </p:cNvSpPr>
          <p:nvPr/>
        </p:nvSpPr>
        <p:spPr>
          <a:xfrm>
            <a:off x="2114589" y="4094513"/>
            <a:ext cx="445168" cy="445110"/>
          </a:xfrm>
          <a:custGeom>
            <a:avLst/>
            <a:gdLst>
              <a:gd name="connsiteX0" fmla="*/ 334311 w 668621"/>
              <a:gd name="connsiteY0" fmla="*/ 545432 h 668535"/>
              <a:gd name="connsiteX1" fmla="*/ 123190 w 668621"/>
              <a:gd name="connsiteY1" fmla="*/ 334311 h 668535"/>
              <a:gd name="connsiteX2" fmla="*/ 334311 w 668621"/>
              <a:gd name="connsiteY2" fmla="*/ 123190 h 668535"/>
              <a:gd name="connsiteX3" fmla="*/ 545431 w 668621"/>
              <a:gd name="connsiteY3" fmla="*/ 334311 h 668535"/>
              <a:gd name="connsiteX4" fmla="*/ 334311 w 668621"/>
              <a:gd name="connsiteY4" fmla="*/ 545432 h 668535"/>
              <a:gd name="connsiteX5" fmla="*/ 334311 w 668621"/>
              <a:gd name="connsiteY5" fmla="*/ 150776 h 668535"/>
              <a:gd name="connsiteX6" fmla="*/ 150776 w 668621"/>
              <a:gd name="connsiteY6" fmla="*/ 334311 h 668535"/>
              <a:gd name="connsiteX7" fmla="*/ 334311 w 668621"/>
              <a:gd name="connsiteY7" fmla="*/ 517845 h 668535"/>
              <a:gd name="connsiteX8" fmla="*/ 517845 w 668621"/>
              <a:gd name="connsiteY8" fmla="*/ 334311 h 668535"/>
              <a:gd name="connsiteX9" fmla="*/ 334311 w 668621"/>
              <a:gd name="connsiteY9" fmla="*/ 150776 h 668535"/>
              <a:gd name="connsiteX10" fmla="*/ 334311 w 668621"/>
              <a:gd name="connsiteY10" fmla="*/ 150776 h 668535"/>
              <a:gd name="connsiteX11" fmla="*/ 373276 w 668621"/>
              <a:gd name="connsiteY11" fmla="*/ 59225 h 668535"/>
              <a:gd name="connsiteX12" fmla="*/ 373018 w 668621"/>
              <a:gd name="connsiteY12" fmla="*/ 58880 h 668535"/>
              <a:gd name="connsiteX13" fmla="*/ 373018 w 668621"/>
              <a:gd name="connsiteY13" fmla="*/ 58794 h 668535"/>
              <a:gd name="connsiteX14" fmla="*/ 334224 w 668621"/>
              <a:gd name="connsiteY14" fmla="*/ 0 h 668535"/>
              <a:gd name="connsiteX15" fmla="*/ 295431 w 668621"/>
              <a:gd name="connsiteY15" fmla="*/ 58794 h 668535"/>
              <a:gd name="connsiteX16" fmla="*/ 295431 w 668621"/>
              <a:gd name="connsiteY16" fmla="*/ 58880 h 668535"/>
              <a:gd name="connsiteX17" fmla="*/ 295259 w 668621"/>
              <a:gd name="connsiteY17" fmla="*/ 59225 h 668535"/>
              <a:gd name="connsiteX18" fmla="*/ 295518 w 668621"/>
              <a:gd name="connsiteY18" fmla="*/ 59225 h 668535"/>
              <a:gd name="connsiteX19" fmla="*/ 334224 w 668621"/>
              <a:gd name="connsiteY19" fmla="*/ 90863 h 668535"/>
              <a:gd name="connsiteX20" fmla="*/ 373018 w 668621"/>
              <a:gd name="connsiteY20" fmla="*/ 59225 h 668535"/>
              <a:gd name="connsiteX21" fmla="*/ 373276 w 668621"/>
              <a:gd name="connsiteY21" fmla="*/ 59225 h 668535"/>
              <a:gd name="connsiteX22" fmla="*/ 295259 w 668621"/>
              <a:gd name="connsiteY22" fmla="*/ 609397 h 668535"/>
              <a:gd name="connsiteX23" fmla="*/ 295518 w 668621"/>
              <a:gd name="connsiteY23" fmla="*/ 609742 h 668535"/>
              <a:gd name="connsiteX24" fmla="*/ 295518 w 668621"/>
              <a:gd name="connsiteY24" fmla="*/ 609828 h 668535"/>
              <a:gd name="connsiteX25" fmla="*/ 334311 w 668621"/>
              <a:gd name="connsiteY25" fmla="*/ 668535 h 668535"/>
              <a:gd name="connsiteX26" fmla="*/ 373104 w 668621"/>
              <a:gd name="connsiteY26" fmla="*/ 609828 h 668535"/>
              <a:gd name="connsiteX27" fmla="*/ 373104 w 668621"/>
              <a:gd name="connsiteY27" fmla="*/ 609742 h 668535"/>
              <a:gd name="connsiteX28" fmla="*/ 373363 w 668621"/>
              <a:gd name="connsiteY28" fmla="*/ 609397 h 668535"/>
              <a:gd name="connsiteX29" fmla="*/ 373104 w 668621"/>
              <a:gd name="connsiteY29" fmla="*/ 609397 h 668535"/>
              <a:gd name="connsiteX30" fmla="*/ 334397 w 668621"/>
              <a:gd name="connsiteY30" fmla="*/ 577759 h 668535"/>
              <a:gd name="connsiteX31" fmla="*/ 295690 w 668621"/>
              <a:gd name="connsiteY31" fmla="*/ 609397 h 668535"/>
              <a:gd name="connsiteX32" fmla="*/ 295259 w 668621"/>
              <a:gd name="connsiteY32" fmla="*/ 609397 h 668535"/>
              <a:gd name="connsiteX33" fmla="*/ 609397 w 668621"/>
              <a:gd name="connsiteY33" fmla="*/ 373276 h 668535"/>
              <a:gd name="connsiteX34" fmla="*/ 609742 w 668621"/>
              <a:gd name="connsiteY34" fmla="*/ 373018 h 668535"/>
              <a:gd name="connsiteX35" fmla="*/ 609828 w 668621"/>
              <a:gd name="connsiteY35" fmla="*/ 373018 h 668535"/>
              <a:gd name="connsiteX36" fmla="*/ 668622 w 668621"/>
              <a:gd name="connsiteY36" fmla="*/ 334225 h 668535"/>
              <a:gd name="connsiteX37" fmla="*/ 609828 w 668621"/>
              <a:gd name="connsiteY37" fmla="*/ 295432 h 668535"/>
              <a:gd name="connsiteX38" fmla="*/ 609742 w 668621"/>
              <a:gd name="connsiteY38" fmla="*/ 295432 h 668535"/>
              <a:gd name="connsiteX39" fmla="*/ 609397 w 668621"/>
              <a:gd name="connsiteY39" fmla="*/ 295173 h 668535"/>
              <a:gd name="connsiteX40" fmla="*/ 609397 w 668621"/>
              <a:gd name="connsiteY40" fmla="*/ 295432 h 668535"/>
              <a:gd name="connsiteX41" fmla="*/ 577759 w 668621"/>
              <a:gd name="connsiteY41" fmla="*/ 334138 h 668535"/>
              <a:gd name="connsiteX42" fmla="*/ 609397 w 668621"/>
              <a:gd name="connsiteY42" fmla="*/ 372932 h 668535"/>
              <a:gd name="connsiteX43" fmla="*/ 609397 w 668621"/>
              <a:gd name="connsiteY43" fmla="*/ 373276 h 668535"/>
              <a:gd name="connsiteX44" fmla="*/ 59225 w 668621"/>
              <a:gd name="connsiteY44" fmla="*/ 295259 h 668535"/>
              <a:gd name="connsiteX45" fmla="*/ 58879 w 668621"/>
              <a:gd name="connsiteY45" fmla="*/ 295518 h 668535"/>
              <a:gd name="connsiteX46" fmla="*/ 58793 w 668621"/>
              <a:gd name="connsiteY46" fmla="*/ 295518 h 668535"/>
              <a:gd name="connsiteX47" fmla="*/ 0 w 668621"/>
              <a:gd name="connsiteY47" fmla="*/ 334311 h 668535"/>
              <a:gd name="connsiteX48" fmla="*/ 58793 w 668621"/>
              <a:gd name="connsiteY48" fmla="*/ 373104 h 668535"/>
              <a:gd name="connsiteX49" fmla="*/ 58879 w 668621"/>
              <a:gd name="connsiteY49" fmla="*/ 373104 h 668535"/>
              <a:gd name="connsiteX50" fmla="*/ 59225 w 668621"/>
              <a:gd name="connsiteY50" fmla="*/ 373276 h 668535"/>
              <a:gd name="connsiteX51" fmla="*/ 59225 w 668621"/>
              <a:gd name="connsiteY51" fmla="*/ 373018 h 668535"/>
              <a:gd name="connsiteX52" fmla="*/ 90862 w 668621"/>
              <a:gd name="connsiteY52" fmla="*/ 334311 h 668535"/>
              <a:gd name="connsiteX53" fmla="*/ 59225 w 668621"/>
              <a:gd name="connsiteY53" fmla="*/ 295604 h 668535"/>
              <a:gd name="connsiteX54" fmla="*/ 59225 w 668621"/>
              <a:gd name="connsiteY54" fmla="*/ 295259 h 668535"/>
              <a:gd name="connsiteX55" fmla="*/ 167328 w 668621"/>
              <a:gd name="connsiteY55" fmla="*/ 112242 h 668535"/>
              <a:gd name="connsiteX56" fmla="*/ 166983 w 668621"/>
              <a:gd name="connsiteY56" fmla="*/ 112156 h 668535"/>
              <a:gd name="connsiteX57" fmla="*/ 166897 w 668621"/>
              <a:gd name="connsiteY57" fmla="*/ 112069 h 668535"/>
              <a:gd name="connsiteX58" fmla="*/ 97931 w 668621"/>
              <a:gd name="connsiteY58" fmla="*/ 97932 h 668535"/>
              <a:gd name="connsiteX59" fmla="*/ 112069 w 668621"/>
              <a:gd name="connsiteY59" fmla="*/ 166897 h 668535"/>
              <a:gd name="connsiteX60" fmla="*/ 112155 w 668621"/>
              <a:gd name="connsiteY60" fmla="*/ 166983 h 668535"/>
              <a:gd name="connsiteX61" fmla="*/ 112242 w 668621"/>
              <a:gd name="connsiteY61" fmla="*/ 167328 h 668535"/>
              <a:gd name="connsiteX62" fmla="*/ 112414 w 668621"/>
              <a:gd name="connsiteY62" fmla="*/ 167156 h 668535"/>
              <a:gd name="connsiteX63" fmla="*/ 162156 w 668621"/>
              <a:gd name="connsiteY63" fmla="*/ 162156 h 668535"/>
              <a:gd name="connsiteX64" fmla="*/ 167155 w 668621"/>
              <a:gd name="connsiteY64" fmla="*/ 112414 h 668535"/>
              <a:gd name="connsiteX65" fmla="*/ 167328 w 668621"/>
              <a:gd name="connsiteY65" fmla="*/ 112242 h 668535"/>
              <a:gd name="connsiteX66" fmla="*/ 501207 w 668621"/>
              <a:gd name="connsiteY66" fmla="*/ 556380 h 668535"/>
              <a:gd name="connsiteX67" fmla="*/ 501552 w 668621"/>
              <a:gd name="connsiteY67" fmla="*/ 556466 h 668535"/>
              <a:gd name="connsiteX68" fmla="*/ 501638 w 668621"/>
              <a:gd name="connsiteY68" fmla="*/ 556552 h 668535"/>
              <a:gd name="connsiteX69" fmla="*/ 570604 w 668621"/>
              <a:gd name="connsiteY69" fmla="*/ 570690 h 668535"/>
              <a:gd name="connsiteX70" fmla="*/ 556466 w 668621"/>
              <a:gd name="connsiteY70" fmla="*/ 501725 h 668535"/>
              <a:gd name="connsiteX71" fmla="*/ 556380 w 668621"/>
              <a:gd name="connsiteY71" fmla="*/ 501639 h 668535"/>
              <a:gd name="connsiteX72" fmla="*/ 556294 w 668621"/>
              <a:gd name="connsiteY72" fmla="*/ 501294 h 668535"/>
              <a:gd name="connsiteX73" fmla="*/ 556121 w 668621"/>
              <a:gd name="connsiteY73" fmla="*/ 501466 h 668535"/>
              <a:gd name="connsiteX74" fmla="*/ 506380 w 668621"/>
              <a:gd name="connsiteY74" fmla="*/ 506552 h 668535"/>
              <a:gd name="connsiteX75" fmla="*/ 501380 w 668621"/>
              <a:gd name="connsiteY75" fmla="*/ 556294 h 668535"/>
              <a:gd name="connsiteX76" fmla="*/ 501207 w 668621"/>
              <a:gd name="connsiteY76" fmla="*/ 556380 h 668535"/>
              <a:gd name="connsiteX77" fmla="*/ 556380 w 668621"/>
              <a:gd name="connsiteY77" fmla="*/ 167328 h 668535"/>
              <a:gd name="connsiteX78" fmla="*/ 556466 w 668621"/>
              <a:gd name="connsiteY78" fmla="*/ 166983 h 668535"/>
              <a:gd name="connsiteX79" fmla="*/ 556553 w 668621"/>
              <a:gd name="connsiteY79" fmla="*/ 166897 h 668535"/>
              <a:gd name="connsiteX80" fmla="*/ 570690 w 668621"/>
              <a:gd name="connsiteY80" fmla="*/ 97932 h 668535"/>
              <a:gd name="connsiteX81" fmla="*/ 501724 w 668621"/>
              <a:gd name="connsiteY81" fmla="*/ 112069 h 668535"/>
              <a:gd name="connsiteX82" fmla="*/ 501638 w 668621"/>
              <a:gd name="connsiteY82" fmla="*/ 112156 h 668535"/>
              <a:gd name="connsiteX83" fmla="*/ 501294 w 668621"/>
              <a:gd name="connsiteY83" fmla="*/ 112242 h 668535"/>
              <a:gd name="connsiteX84" fmla="*/ 501466 w 668621"/>
              <a:gd name="connsiteY84" fmla="*/ 112414 h 668535"/>
              <a:gd name="connsiteX85" fmla="*/ 506466 w 668621"/>
              <a:gd name="connsiteY85" fmla="*/ 162156 h 668535"/>
              <a:gd name="connsiteX86" fmla="*/ 556207 w 668621"/>
              <a:gd name="connsiteY86" fmla="*/ 167156 h 668535"/>
              <a:gd name="connsiteX87" fmla="*/ 556380 w 668621"/>
              <a:gd name="connsiteY87" fmla="*/ 167328 h 668535"/>
              <a:gd name="connsiteX88" fmla="*/ 112242 w 668621"/>
              <a:gd name="connsiteY88" fmla="*/ 501208 h 668535"/>
              <a:gd name="connsiteX89" fmla="*/ 112155 w 668621"/>
              <a:gd name="connsiteY89" fmla="*/ 501552 h 668535"/>
              <a:gd name="connsiteX90" fmla="*/ 112069 w 668621"/>
              <a:gd name="connsiteY90" fmla="*/ 501639 h 668535"/>
              <a:gd name="connsiteX91" fmla="*/ 97931 w 668621"/>
              <a:gd name="connsiteY91" fmla="*/ 570604 h 668535"/>
              <a:gd name="connsiteX92" fmla="*/ 166897 w 668621"/>
              <a:gd name="connsiteY92" fmla="*/ 556466 h 668535"/>
              <a:gd name="connsiteX93" fmla="*/ 166983 w 668621"/>
              <a:gd name="connsiteY93" fmla="*/ 556380 h 668535"/>
              <a:gd name="connsiteX94" fmla="*/ 167328 w 668621"/>
              <a:gd name="connsiteY94" fmla="*/ 556208 h 668535"/>
              <a:gd name="connsiteX95" fmla="*/ 167155 w 668621"/>
              <a:gd name="connsiteY95" fmla="*/ 556121 h 668535"/>
              <a:gd name="connsiteX96" fmla="*/ 162069 w 668621"/>
              <a:gd name="connsiteY96" fmla="*/ 506294 h 668535"/>
              <a:gd name="connsiteX97" fmla="*/ 112328 w 668621"/>
              <a:gd name="connsiteY97" fmla="*/ 501294 h 668535"/>
              <a:gd name="connsiteX98" fmla="*/ 112242 w 668621"/>
              <a:gd name="connsiteY98" fmla="*/ 501208 h 6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68621" h="668535">
                <a:moveTo>
                  <a:pt x="334311" y="545432"/>
                </a:moveTo>
                <a:cubicBezTo>
                  <a:pt x="217845" y="545432"/>
                  <a:pt x="123190" y="450690"/>
                  <a:pt x="123190" y="334311"/>
                </a:cubicBezTo>
                <a:cubicBezTo>
                  <a:pt x="123190" y="217932"/>
                  <a:pt x="217931" y="123190"/>
                  <a:pt x="334311" y="123190"/>
                </a:cubicBezTo>
                <a:cubicBezTo>
                  <a:pt x="450690" y="123190"/>
                  <a:pt x="545431" y="217932"/>
                  <a:pt x="545431" y="334311"/>
                </a:cubicBezTo>
                <a:cubicBezTo>
                  <a:pt x="545431" y="450690"/>
                  <a:pt x="450690" y="545432"/>
                  <a:pt x="334311" y="545432"/>
                </a:cubicBezTo>
                <a:close/>
                <a:moveTo>
                  <a:pt x="334311" y="150776"/>
                </a:moveTo>
                <a:cubicBezTo>
                  <a:pt x="233104" y="150776"/>
                  <a:pt x="150776" y="233104"/>
                  <a:pt x="150776" y="334311"/>
                </a:cubicBezTo>
                <a:cubicBezTo>
                  <a:pt x="150776" y="435518"/>
                  <a:pt x="233104" y="517845"/>
                  <a:pt x="334311" y="517845"/>
                </a:cubicBezTo>
                <a:cubicBezTo>
                  <a:pt x="435518" y="517845"/>
                  <a:pt x="517845" y="435518"/>
                  <a:pt x="517845" y="334311"/>
                </a:cubicBezTo>
                <a:cubicBezTo>
                  <a:pt x="517759" y="233104"/>
                  <a:pt x="435518" y="150776"/>
                  <a:pt x="334311" y="150776"/>
                </a:cubicBezTo>
                <a:lnTo>
                  <a:pt x="334311" y="150776"/>
                </a:lnTo>
                <a:close/>
                <a:moveTo>
                  <a:pt x="373276" y="59225"/>
                </a:moveTo>
                <a:lnTo>
                  <a:pt x="373018" y="58880"/>
                </a:lnTo>
                <a:cubicBezTo>
                  <a:pt x="373018" y="58880"/>
                  <a:pt x="373018" y="58794"/>
                  <a:pt x="373018" y="58794"/>
                </a:cubicBezTo>
                <a:cubicBezTo>
                  <a:pt x="373018" y="47500"/>
                  <a:pt x="344052" y="87"/>
                  <a:pt x="334224" y="0"/>
                </a:cubicBezTo>
                <a:cubicBezTo>
                  <a:pt x="324397" y="-172"/>
                  <a:pt x="295431" y="47500"/>
                  <a:pt x="295431" y="58794"/>
                </a:cubicBezTo>
                <a:cubicBezTo>
                  <a:pt x="295431" y="58794"/>
                  <a:pt x="295431" y="58880"/>
                  <a:pt x="295431" y="58880"/>
                </a:cubicBezTo>
                <a:lnTo>
                  <a:pt x="295259" y="59225"/>
                </a:lnTo>
                <a:lnTo>
                  <a:pt x="295518" y="59225"/>
                </a:lnTo>
                <a:cubicBezTo>
                  <a:pt x="295862" y="76725"/>
                  <a:pt x="313018" y="90863"/>
                  <a:pt x="334224" y="90863"/>
                </a:cubicBezTo>
                <a:cubicBezTo>
                  <a:pt x="355518" y="90863"/>
                  <a:pt x="372673" y="76725"/>
                  <a:pt x="373018" y="59225"/>
                </a:cubicBezTo>
                <a:lnTo>
                  <a:pt x="373276" y="59225"/>
                </a:lnTo>
                <a:close/>
                <a:moveTo>
                  <a:pt x="295259" y="609397"/>
                </a:moveTo>
                <a:lnTo>
                  <a:pt x="295518" y="609742"/>
                </a:lnTo>
                <a:lnTo>
                  <a:pt x="295518" y="609828"/>
                </a:lnTo>
                <a:cubicBezTo>
                  <a:pt x="295518" y="621121"/>
                  <a:pt x="324483" y="668449"/>
                  <a:pt x="334311" y="668535"/>
                </a:cubicBezTo>
                <a:cubicBezTo>
                  <a:pt x="344138" y="668708"/>
                  <a:pt x="373104" y="621035"/>
                  <a:pt x="373104" y="609828"/>
                </a:cubicBezTo>
                <a:cubicBezTo>
                  <a:pt x="373104" y="609828"/>
                  <a:pt x="373104" y="609742"/>
                  <a:pt x="373104" y="609742"/>
                </a:cubicBezTo>
                <a:lnTo>
                  <a:pt x="373363" y="609397"/>
                </a:lnTo>
                <a:lnTo>
                  <a:pt x="373104" y="609397"/>
                </a:lnTo>
                <a:cubicBezTo>
                  <a:pt x="372846" y="591897"/>
                  <a:pt x="355604" y="577759"/>
                  <a:pt x="334397" y="577759"/>
                </a:cubicBezTo>
                <a:cubicBezTo>
                  <a:pt x="313104" y="577759"/>
                  <a:pt x="295949" y="591897"/>
                  <a:pt x="295690" y="609397"/>
                </a:cubicBezTo>
                <a:lnTo>
                  <a:pt x="295259" y="609397"/>
                </a:lnTo>
                <a:close/>
                <a:moveTo>
                  <a:pt x="609397" y="373276"/>
                </a:moveTo>
                <a:lnTo>
                  <a:pt x="609742" y="373018"/>
                </a:lnTo>
                <a:lnTo>
                  <a:pt x="609828" y="373018"/>
                </a:lnTo>
                <a:cubicBezTo>
                  <a:pt x="621121" y="373018"/>
                  <a:pt x="668449" y="344052"/>
                  <a:pt x="668622" y="334225"/>
                </a:cubicBezTo>
                <a:cubicBezTo>
                  <a:pt x="668794" y="324397"/>
                  <a:pt x="621121" y="295432"/>
                  <a:pt x="609828" y="295432"/>
                </a:cubicBezTo>
                <a:cubicBezTo>
                  <a:pt x="609742" y="295432"/>
                  <a:pt x="609742" y="295432"/>
                  <a:pt x="609742" y="295432"/>
                </a:cubicBezTo>
                <a:lnTo>
                  <a:pt x="609397" y="295173"/>
                </a:lnTo>
                <a:lnTo>
                  <a:pt x="609397" y="295432"/>
                </a:lnTo>
                <a:cubicBezTo>
                  <a:pt x="591983" y="295690"/>
                  <a:pt x="577759" y="312932"/>
                  <a:pt x="577759" y="334138"/>
                </a:cubicBezTo>
                <a:cubicBezTo>
                  <a:pt x="577759" y="355432"/>
                  <a:pt x="591897" y="372587"/>
                  <a:pt x="609397" y="372932"/>
                </a:cubicBezTo>
                <a:lnTo>
                  <a:pt x="609397" y="373276"/>
                </a:lnTo>
                <a:close/>
                <a:moveTo>
                  <a:pt x="59225" y="295259"/>
                </a:moveTo>
                <a:lnTo>
                  <a:pt x="58879" y="295518"/>
                </a:lnTo>
                <a:cubicBezTo>
                  <a:pt x="58879" y="295518"/>
                  <a:pt x="58793" y="295518"/>
                  <a:pt x="58793" y="295518"/>
                </a:cubicBezTo>
                <a:cubicBezTo>
                  <a:pt x="47500" y="295518"/>
                  <a:pt x="86" y="324483"/>
                  <a:pt x="0" y="334311"/>
                </a:cubicBezTo>
                <a:cubicBezTo>
                  <a:pt x="-172" y="344139"/>
                  <a:pt x="47500" y="373104"/>
                  <a:pt x="58793" y="373104"/>
                </a:cubicBezTo>
                <a:cubicBezTo>
                  <a:pt x="58793" y="373104"/>
                  <a:pt x="58879" y="373104"/>
                  <a:pt x="58879" y="373104"/>
                </a:cubicBezTo>
                <a:lnTo>
                  <a:pt x="59225" y="373276"/>
                </a:lnTo>
                <a:lnTo>
                  <a:pt x="59225" y="373018"/>
                </a:lnTo>
                <a:cubicBezTo>
                  <a:pt x="76724" y="372673"/>
                  <a:pt x="90862" y="355518"/>
                  <a:pt x="90862" y="334311"/>
                </a:cubicBezTo>
                <a:cubicBezTo>
                  <a:pt x="90862" y="313018"/>
                  <a:pt x="76724" y="295863"/>
                  <a:pt x="59225" y="295604"/>
                </a:cubicBezTo>
                <a:lnTo>
                  <a:pt x="59225" y="295259"/>
                </a:lnTo>
                <a:close/>
                <a:moveTo>
                  <a:pt x="167328" y="112242"/>
                </a:moveTo>
                <a:lnTo>
                  <a:pt x="166983" y="112156"/>
                </a:lnTo>
                <a:cubicBezTo>
                  <a:pt x="166983" y="112156"/>
                  <a:pt x="166897" y="112069"/>
                  <a:pt x="166897" y="112069"/>
                </a:cubicBezTo>
                <a:cubicBezTo>
                  <a:pt x="158880" y="104052"/>
                  <a:pt x="104914" y="91035"/>
                  <a:pt x="97931" y="97932"/>
                </a:cubicBezTo>
                <a:cubicBezTo>
                  <a:pt x="90862" y="104742"/>
                  <a:pt x="104052" y="158966"/>
                  <a:pt x="112069" y="166897"/>
                </a:cubicBezTo>
                <a:cubicBezTo>
                  <a:pt x="112155" y="166897"/>
                  <a:pt x="112155" y="166897"/>
                  <a:pt x="112155" y="166983"/>
                </a:cubicBezTo>
                <a:lnTo>
                  <a:pt x="112242" y="167328"/>
                </a:lnTo>
                <a:lnTo>
                  <a:pt x="112414" y="167156"/>
                </a:lnTo>
                <a:cubicBezTo>
                  <a:pt x="125001" y="179311"/>
                  <a:pt x="147155" y="177156"/>
                  <a:pt x="162156" y="162156"/>
                </a:cubicBezTo>
                <a:cubicBezTo>
                  <a:pt x="177156" y="147156"/>
                  <a:pt x="179311" y="125001"/>
                  <a:pt x="167155" y="112414"/>
                </a:cubicBezTo>
                <a:lnTo>
                  <a:pt x="167328" y="112242"/>
                </a:lnTo>
                <a:close/>
                <a:moveTo>
                  <a:pt x="501207" y="556380"/>
                </a:moveTo>
                <a:lnTo>
                  <a:pt x="501552" y="556466"/>
                </a:lnTo>
                <a:cubicBezTo>
                  <a:pt x="501552" y="556466"/>
                  <a:pt x="501638" y="556552"/>
                  <a:pt x="501638" y="556552"/>
                </a:cubicBezTo>
                <a:cubicBezTo>
                  <a:pt x="509656" y="564483"/>
                  <a:pt x="563621" y="577587"/>
                  <a:pt x="570604" y="570690"/>
                </a:cubicBezTo>
                <a:cubicBezTo>
                  <a:pt x="577673" y="563880"/>
                  <a:pt x="564483" y="509656"/>
                  <a:pt x="556466" y="501725"/>
                </a:cubicBezTo>
                <a:cubicBezTo>
                  <a:pt x="556466" y="501639"/>
                  <a:pt x="556380" y="501639"/>
                  <a:pt x="556380" y="501639"/>
                </a:cubicBezTo>
                <a:lnTo>
                  <a:pt x="556294" y="501294"/>
                </a:lnTo>
                <a:lnTo>
                  <a:pt x="556121" y="501466"/>
                </a:lnTo>
                <a:cubicBezTo>
                  <a:pt x="543535" y="489311"/>
                  <a:pt x="521380" y="491466"/>
                  <a:pt x="506380" y="506552"/>
                </a:cubicBezTo>
                <a:cubicBezTo>
                  <a:pt x="491380" y="521552"/>
                  <a:pt x="489225" y="543708"/>
                  <a:pt x="501380" y="556294"/>
                </a:cubicBezTo>
                <a:lnTo>
                  <a:pt x="501207" y="556380"/>
                </a:lnTo>
                <a:close/>
                <a:moveTo>
                  <a:pt x="556380" y="167328"/>
                </a:moveTo>
                <a:lnTo>
                  <a:pt x="556466" y="166983"/>
                </a:lnTo>
                <a:cubicBezTo>
                  <a:pt x="556553" y="166983"/>
                  <a:pt x="556553" y="166897"/>
                  <a:pt x="556553" y="166897"/>
                </a:cubicBezTo>
                <a:cubicBezTo>
                  <a:pt x="564483" y="158880"/>
                  <a:pt x="577501" y="104914"/>
                  <a:pt x="570690" y="97932"/>
                </a:cubicBezTo>
                <a:cubicBezTo>
                  <a:pt x="563880" y="90949"/>
                  <a:pt x="509742" y="104052"/>
                  <a:pt x="501724" y="112069"/>
                </a:cubicBezTo>
                <a:cubicBezTo>
                  <a:pt x="501638" y="112069"/>
                  <a:pt x="501638" y="112156"/>
                  <a:pt x="501638" y="112156"/>
                </a:cubicBezTo>
                <a:lnTo>
                  <a:pt x="501294" y="112242"/>
                </a:lnTo>
                <a:lnTo>
                  <a:pt x="501466" y="112414"/>
                </a:lnTo>
                <a:cubicBezTo>
                  <a:pt x="489311" y="125001"/>
                  <a:pt x="491466" y="147156"/>
                  <a:pt x="506466" y="162156"/>
                </a:cubicBezTo>
                <a:cubicBezTo>
                  <a:pt x="521466" y="177156"/>
                  <a:pt x="543621" y="179311"/>
                  <a:pt x="556207" y="167156"/>
                </a:cubicBezTo>
                <a:lnTo>
                  <a:pt x="556380" y="167328"/>
                </a:lnTo>
                <a:close/>
                <a:moveTo>
                  <a:pt x="112242" y="501208"/>
                </a:moveTo>
                <a:lnTo>
                  <a:pt x="112155" y="501552"/>
                </a:lnTo>
                <a:cubicBezTo>
                  <a:pt x="112155" y="501552"/>
                  <a:pt x="112069" y="501639"/>
                  <a:pt x="112069" y="501639"/>
                </a:cubicBezTo>
                <a:cubicBezTo>
                  <a:pt x="104052" y="509656"/>
                  <a:pt x="91035" y="563621"/>
                  <a:pt x="97931" y="570604"/>
                </a:cubicBezTo>
                <a:cubicBezTo>
                  <a:pt x="104828" y="577673"/>
                  <a:pt x="158966" y="564483"/>
                  <a:pt x="166897" y="556466"/>
                </a:cubicBezTo>
                <a:cubicBezTo>
                  <a:pt x="166897" y="556466"/>
                  <a:pt x="166983" y="556380"/>
                  <a:pt x="166983" y="556380"/>
                </a:cubicBezTo>
                <a:lnTo>
                  <a:pt x="167328" y="556208"/>
                </a:lnTo>
                <a:lnTo>
                  <a:pt x="167155" y="556121"/>
                </a:lnTo>
                <a:cubicBezTo>
                  <a:pt x="179311" y="543535"/>
                  <a:pt x="177156" y="521294"/>
                  <a:pt x="162069" y="506294"/>
                </a:cubicBezTo>
                <a:cubicBezTo>
                  <a:pt x="147070" y="491294"/>
                  <a:pt x="124914" y="489139"/>
                  <a:pt x="112328" y="501294"/>
                </a:cubicBezTo>
                <a:lnTo>
                  <a:pt x="112242" y="501208"/>
                </a:lnTo>
                <a:close/>
              </a:path>
            </a:pathLst>
          </a:custGeom>
          <a:solidFill>
            <a:schemeClr val="accent1"/>
          </a:solidFill>
          <a:ln w="8617" cap="flat">
            <a:noFill/>
            <a:prstDash val="solid"/>
            <a:miter/>
          </a:ln>
        </p:spPr>
        <p:txBody>
          <a:bodyPr rtlCol="0" anchor="ctr"/>
          <a:lstStyle/>
          <a:p>
            <a:endParaRPr lang="en-US"/>
          </a:p>
        </p:txBody>
      </p:sp>
      <p:sp>
        <p:nvSpPr>
          <p:cNvPr id="200" name="Freeform: Shape 31">
            <a:extLst>
              <a:ext uri="{FF2B5EF4-FFF2-40B4-BE49-F238E27FC236}">
                <a16:creationId xmlns:a16="http://schemas.microsoft.com/office/drawing/2014/main" id="{0A7970A6-2A79-ADEC-6713-E005DFBBBDF2}"/>
              </a:ext>
            </a:extLst>
          </p:cNvPr>
          <p:cNvSpPr>
            <a:spLocks noChangeAspect="1"/>
          </p:cNvSpPr>
          <p:nvPr/>
        </p:nvSpPr>
        <p:spPr>
          <a:xfrm>
            <a:off x="2770716" y="4136607"/>
            <a:ext cx="408983" cy="387326"/>
          </a:xfrm>
          <a:custGeom>
            <a:avLst/>
            <a:gdLst>
              <a:gd name="connsiteX0" fmla="*/ 266983 w 673965"/>
              <a:gd name="connsiteY0" fmla="*/ 44483 h 638276"/>
              <a:gd name="connsiteX1" fmla="*/ 267155 w 673965"/>
              <a:gd name="connsiteY1" fmla="*/ 44225 h 638276"/>
              <a:gd name="connsiteX2" fmla="*/ 267155 w 673965"/>
              <a:gd name="connsiteY2" fmla="*/ 44139 h 638276"/>
              <a:gd name="connsiteX3" fmla="*/ 296293 w 673965"/>
              <a:gd name="connsiteY3" fmla="*/ 1 h 638276"/>
              <a:gd name="connsiteX4" fmla="*/ 325431 w 673965"/>
              <a:gd name="connsiteY4" fmla="*/ 44139 h 638276"/>
              <a:gd name="connsiteX5" fmla="*/ 325431 w 673965"/>
              <a:gd name="connsiteY5" fmla="*/ 44225 h 638276"/>
              <a:gd name="connsiteX6" fmla="*/ 325604 w 673965"/>
              <a:gd name="connsiteY6" fmla="*/ 44483 h 638276"/>
              <a:gd name="connsiteX7" fmla="*/ 325431 w 673965"/>
              <a:gd name="connsiteY7" fmla="*/ 44483 h 638276"/>
              <a:gd name="connsiteX8" fmla="*/ 296293 w 673965"/>
              <a:gd name="connsiteY8" fmla="*/ 68277 h 638276"/>
              <a:gd name="connsiteX9" fmla="*/ 267242 w 673965"/>
              <a:gd name="connsiteY9" fmla="*/ 44483 h 638276"/>
              <a:gd name="connsiteX10" fmla="*/ 266983 w 673965"/>
              <a:gd name="connsiteY10" fmla="*/ 44483 h 638276"/>
              <a:gd name="connsiteX11" fmla="*/ 89310 w 673965"/>
              <a:gd name="connsiteY11" fmla="*/ 280173 h 638276"/>
              <a:gd name="connsiteX12" fmla="*/ 89310 w 673965"/>
              <a:gd name="connsiteY12" fmla="*/ 280173 h 638276"/>
              <a:gd name="connsiteX13" fmla="*/ 89655 w 673965"/>
              <a:gd name="connsiteY13" fmla="*/ 280346 h 638276"/>
              <a:gd name="connsiteX14" fmla="*/ 89655 w 673965"/>
              <a:gd name="connsiteY14" fmla="*/ 280173 h 638276"/>
              <a:gd name="connsiteX15" fmla="*/ 113362 w 673965"/>
              <a:gd name="connsiteY15" fmla="*/ 251121 h 638276"/>
              <a:gd name="connsiteX16" fmla="*/ 89655 w 673965"/>
              <a:gd name="connsiteY16" fmla="*/ 222070 h 638276"/>
              <a:gd name="connsiteX17" fmla="*/ 89655 w 673965"/>
              <a:gd name="connsiteY17" fmla="*/ 221897 h 638276"/>
              <a:gd name="connsiteX18" fmla="*/ 89397 w 673965"/>
              <a:gd name="connsiteY18" fmla="*/ 222070 h 638276"/>
              <a:gd name="connsiteX19" fmla="*/ 89310 w 673965"/>
              <a:gd name="connsiteY19" fmla="*/ 222070 h 638276"/>
              <a:gd name="connsiteX20" fmla="*/ 45172 w 673965"/>
              <a:gd name="connsiteY20" fmla="*/ 251208 h 638276"/>
              <a:gd name="connsiteX21" fmla="*/ 89310 w 673965"/>
              <a:gd name="connsiteY21" fmla="*/ 280173 h 638276"/>
              <a:gd name="connsiteX22" fmla="*/ 129397 w 673965"/>
              <a:gd name="connsiteY22" fmla="*/ 125346 h 638276"/>
              <a:gd name="connsiteX23" fmla="*/ 129483 w 673965"/>
              <a:gd name="connsiteY23" fmla="*/ 125604 h 638276"/>
              <a:gd name="connsiteX24" fmla="*/ 129569 w 673965"/>
              <a:gd name="connsiteY24" fmla="*/ 125518 h 638276"/>
              <a:gd name="connsiteX25" fmla="*/ 166983 w 673965"/>
              <a:gd name="connsiteY25" fmla="*/ 121725 h 638276"/>
              <a:gd name="connsiteX26" fmla="*/ 170776 w 673965"/>
              <a:gd name="connsiteY26" fmla="*/ 84397 h 638276"/>
              <a:gd name="connsiteX27" fmla="*/ 170948 w 673965"/>
              <a:gd name="connsiteY27" fmla="*/ 84225 h 638276"/>
              <a:gd name="connsiteX28" fmla="*/ 170690 w 673965"/>
              <a:gd name="connsiteY28" fmla="*/ 84139 h 638276"/>
              <a:gd name="connsiteX29" fmla="*/ 170690 w 673965"/>
              <a:gd name="connsiteY29" fmla="*/ 84052 h 638276"/>
              <a:gd name="connsiteX30" fmla="*/ 118879 w 673965"/>
              <a:gd name="connsiteY30" fmla="*/ 73449 h 638276"/>
              <a:gd name="connsiteX31" fmla="*/ 129397 w 673965"/>
              <a:gd name="connsiteY31" fmla="*/ 125346 h 638276"/>
              <a:gd name="connsiteX32" fmla="*/ 129397 w 673965"/>
              <a:gd name="connsiteY32" fmla="*/ 125346 h 638276"/>
              <a:gd name="connsiteX33" fmla="*/ 425517 w 673965"/>
              <a:gd name="connsiteY33" fmla="*/ 121725 h 638276"/>
              <a:gd name="connsiteX34" fmla="*/ 462845 w 673965"/>
              <a:gd name="connsiteY34" fmla="*/ 125518 h 638276"/>
              <a:gd name="connsiteX35" fmla="*/ 463018 w 673965"/>
              <a:gd name="connsiteY35" fmla="*/ 125690 h 638276"/>
              <a:gd name="connsiteX36" fmla="*/ 463104 w 673965"/>
              <a:gd name="connsiteY36" fmla="*/ 125432 h 638276"/>
              <a:gd name="connsiteX37" fmla="*/ 463190 w 673965"/>
              <a:gd name="connsiteY37" fmla="*/ 125346 h 638276"/>
              <a:gd name="connsiteX38" fmla="*/ 473793 w 673965"/>
              <a:gd name="connsiteY38" fmla="*/ 73535 h 638276"/>
              <a:gd name="connsiteX39" fmla="*/ 421983 w 673965"/>
              <a:gd name="connsiteY39" fmla="*/ 84139 h 638276"/>
              <a:gd name="connsiteX40" fmla="*/ 421897 w 673965"/>
              <a:gd name="connsiteY40" fmla="*/ 84225 h 638276"/>
              <a:gd name="connsiteX41" fmla="*/ 421638 w 673965"/>
              <a:gd name="connsiteY41" fmla="*/ 84311 h 638276"/>
              <a:gd name="connsiteX42" fmla="*/ 421724 w 673965"/>
              <a:gd name="connsiteY42" fmla="*/ 84397 h 638276"/>
              <a:gd name="connsiteX43" fmla="*/ 425517 w 673965"/>
              <a:gd name="connsiteY43" fmla="*/ 121725 h 638276"/>
              <a:gd name="connsiteX44" fmla="*/ 673966 w 673965"/>
              <a:gd name="connsiteY44" fmla="*/ 501553 h 638276"/>
              <a:gd name="connsiteX45" fmla="*/ 537242 w 673965"/>
              <a:gd name="connsiteY45" fmla="*/ 638277 h 638276"/>
              <a:gd name="connsiteX46" fmla="*/ 136724 w 673965"/>
              <a:gd name="connsiteY46" fmla="*/ 638277 h 638276"/>
              <a:gd name="connsiteX47" fmla="*/ 0 w 673965"/>
              <a:gd name="connsiteY47" fmla="*/ 501553 h 638276"/>
              <a:gd name="connsiteX48" fmla="*/ 113190 w 673965"/>
              <a:gd name="connsiteY48" fmla="*/ 366984 h 638276"/>
              <a:gd name="connsiteX49" fmla="*/ 142328 w 673965"/>
              <a:gd name="connsiteY49" fmla="*/ 298880 h 638276"/>
              <a:gd name="connsiteX50" fmla="*/ 134741 w 673965"/>
              <a:gd name="connsiteY50" fmla="*/ 251035 h 638276"/>
              <a:gd name="connsiteX51" fmla="*/ 296207 w 673965"/>
              <a:gd name="connsiteY51" fmla="*/ 89570 h 638276"/>
              <a:gd name="connsiteX52" fmla="*/ 445345 w 673965"/>
              <a:gd name="connsiteY52" fmla="*/ 189742 h 638276"/>
              <a:gd name="connsiteX53" fmla="*/ 626293 w 673965"/>
              <a:gd name="connsiteY53" fmla="*/ 373880 h 638276"/>
              <a:gd name="connsiteX54" fmla="*/ 624742 w 673965"/>
              <a:gd name="connsiteY54" fmla="*/ 396811 h 638276"/>
              <a:gd name="connsiteX55" fmla="*/ 673966 w 673965"/>
              <a:gd name="connsiteY55" fmla="*/ 501553 h 638276"/>
              <a:gd name="connsiteX56" fmla="*/ 673966 w 673965"/>
              <a:gd name="connsiteY56" fmla="*/ 501553 h 638276"/>
              <a:gd name="connsiteX57" fmla="*/ 289742 w 673965"/>
              <a:gd name="connsiteY57" fmla="*/ 270087 h 638276"/>
              <a:gd name="connsiteX58" fmla="*/ 339224 w 673965"/>
              <a:gd name="connsiteY58" fmla="*/ 222328 h 638276"/>
              <a:gd name="connsiteX59" fmla="*/ 416983 w 673965"/>
              <a:gd name="connsiteY59" fmla="*/ 191294 h 638276"/>
              <a:gd name="connsiteX60" fmla="*/ 296207 w 673965"/>
              <a:gd name="connsiteY60" fmla="*/ 116208 h 638276"/>
              <a:gd name="connsiteX61" fmla="*/ 161293 w 673965"/>
              <a:gd name="connsiteY61" fmla="*/ 251121 h 638276"/>
              <a:gd name="connsiteX62" fmla="*/ 164224 w 673965"/>
              <a:gd name="connsiteY62" fmla="*/ 278794 h 638276"/>
              <a:gd name="connsiteX63" fmla="*/ 226379 w 673965"/>
              <a:gd name="connsiteY63" fmla="*/ 256294 h 638276"/>
              <a:gd name="connsiteX64" fmla="*/ 289742 w 673965"/>
              <a:gd name="connsiteY64" fmla="*/ 270087 h 638276"/>
              <a:gd name="connsiteX65" fmla="*/ 289742 w 673965"/>
              <a:gd name="connsiteY65" fmla="*/ 270087 h 638276"/>
              <a:gd name="connsiteX66" fmla="*/ 647414 w 673965"/>
              <a:gd name="connsiteY66" fmla="*/ 501553 h 638276"/>
              <a:gd name="connsiteX67" fmla="*/ 602587 w 673965"/>
              <a:gd name="connsiteY67" fmla="*/ 413104 h 638276"/>
              <a:gd name="connsiteX68" fmla="*/ 596035 w 673965"/>
              <a:gd name="connsiteY68" fmla="*/ 408277 h 638276"/>
              <a:gd name="connsiteX69" fmla="*/ 597414 w 673965"/>
              <a:gd name="connsiteY69" fmla="*/ 400259 h 638276"/>
              <a:gd name="connsiteX70" fmla="*/ 599828 w 673965"/>
              <a:gd name="connsiteY70" fmla="*/ 373880 h 638276"/>
              <a:gd name="connsiteX71" fmla="*/ 442242 w 673965"/>
              <a:gd name="connsiteY71" fmla="*/ 216121 h 638276"/>
              <a:gd name="connsiteX72" fmla="*/ 441811 w 673965"/>
              <a:gd name="connsiteY72" fmla="*/ 216121 h 638276"/>
              <a:gd name="connsiteX73" fmla="*/ 373448 w 673965"/>
              <a:gd name="connsiteY73" fmla="*/ 233794 h 638276"/>
              <a:gd name="connsiteX74" fmla="*/ 305776 w 673965"/>
              <a:gd name="connsiteY74" fmla="*/ 294828 h 638276"/>
              <a:gd name="connsiteX75" fmla="*/ 298707 w 673965"/>
              <a:gd name="connsiteY75" fmla="*/ 307070 h 638276"/>
              <a:gd name="connsiteX76" fmla="*/ 286897 w 673965"/>
              <a:gd name="connsiteY76" fmla="*/ 299225 h 638276"/>
              <a:gd name="connsiteX77" fmla="*/ 234310 w 673965"/>
              <a:gd name="connsiteY77" fmla="*/ 283277 h 638276"/>
              <a:gd name="connsiteX78" fmla="*/ 223448 w 673965"/>
              <a:gd name="connsiteY78" fmla="*/ 283966 h 638276"/>
              <a:gd name="connsiteX79" fmla="*/ 139397 w 673965"/>
              <a:gd name="connsiteY79" fmla="*/ 378277 h 638276"/>
              <a:gd name="connsiteX80" fmla="*/ 139397 w 673965"/>
              <a:gd name="connsiteY80" fmla="*/ 390432 h 638276"/>
              <a:gd name="connsiteX81" fmla="*/ 127241 w 673965"/>
              <a:gd name="connsiteY81" fmla="*/ 392070 h 638276"/>
              <a:gd name="connsiteX82" fmla="*/ 26638 w 673965"/>
              <a:gd name="connsiteY82" fmla="*/ 501639 h 638276"/>
              <a:gd name="connsiteX83" fmla="*/ 136724 w 673965"/>
              <a:gd name="connsiteY83" fmla="*/ 611725 h 638276"/>
              <a:gd name="connsiteX84" fmla="*/ 537328 w 673965"/>
              <a:gd name="connsiteY84" fmla="*/ 611725 h 638276"/>
              <a:gd name="connsiteX85" fmla="*/ 647414 w 673965"/>
              <a:gd name="connsiteY85" fmla="*/ 501553 h 638276"/>
              <a:gd name="connsiteX86" fmla="*/ 647414 w 673965"/>
              <a:gd name="connsiteY86" fmla="*/ 501553 h 63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673965" h="638276">
                <a:moveTo>
                  <a:pt x="266983" y="44483"/>
                </a:moveTo>
                <a:lnTo>
                  <a:pt x="267155" y="44225"/>
                </a:lnTo>
                <a:cubicBezTo>
                  <a:pt x="267155" y="44225"/>
                  <a:pt x="267155" y="44139"/>
                  <a:pt x="267155" y="44139"/>
                </a:cubicBezTo>
                <a:cubicBezTo>
                  <a:pt x="267155" y="35604"/>
                  <a:pt x="288879" y="-172"/>
                  <a:pt x="296293" y="1"/>
                </a:cubicBezTo>
                <a:cubicBezTo>
                  <a:pt x="303707" y="87"/>
                  <a:pt x="325431" y="35690"/>
                  <a:pt x="325431" y="44139"/>
                </a:cubicBezTo>
                <a:lnTo>
                  <a:pt x="325431" y="44225"/>
                </a:lnTo>
                <a:lnTo>
                  <a:pt x="325604" y="44483"/>
                </a:lnTo>
                <a:lnTo>
                  <a:pt x="325431" y="44483"/>
                </a:lnTo>
                <a:cubicBezTo>
                  <a:pt x="325173" y="57587"/>
                  <a:pt x="312328" y="68277"/>
                  <a:pt x="296293" y="68277"/>
                </a:cubicBezTo>
                <a:cubicBezTo>
                  <a:pt x="280345" y="68277"/>
                  <a:pt x="267414" y="57673"/>
                  <a:pt x="267242" y="44483"/>
                </a:cubicBezTo>
                <a:lnTo>
                  <a:pt x="266983" y="44483"/>
                </a:lnTo>
                <a:close/>
                <a:moveTo>
                  <a:pt x="89310" y="280173"/>
                </a:moveTo>
                <a:cubicBezTo>
                  <a:pt x="89397" y="280173"/>
                  <a:pt x="89397" y="280173"/>
                  <a:pt x="89310" y="280173"/>
                </a:cubicBezTo>
                <a:lnTo>
                  <a:pt x="89655" y="280346"/>
                </a:lnTo>
                <a:lnTo>
                  <a:pt x="89655" y="280173"/>
                </a:lnTo>
                <a:cubicBezTo>
                  <a:pt x="102759" y="279915"/>
                  <a:pt x="113362" y="267070"/>
                  <a:pt x="113362" y="251121"/>
                </a:cubicBezTo>
                <a:cubicBezTo>
                  <a:pt x="113362" y="235173"/>
                  <a:pt x="102759" y="222242"/>
                  <a:pt x="89655" y="222070"/>
                </a:cubicBezTo>
                <a:lnTo>
                  <a:pt x="89655" y="221897"/>
                </a:lnTo>
                <a:lnTo>
                  <a:pt x="89397" y="222070"/>
                </a:lnTo>
                <a:cubicBezTo>
                  <a:pt x="89397" y="222070"/>
                  <a:pt x="89310" y="222070"/>
                  <a:pt x="89310" y="222070"/>
                </a:cubicBezTo>
                <a:cubicBezTo>
                  <a:pt x="80862" y="222070"/>
                  <a:pt x="45259" y="243794"/>
                  <a:pt x="45172" y="251208"/>
                </a:cubicBezTo>
                <a:cubicBezTo>
                  <a:pt x="45086" y="258363"/>
                  <a:pt x="80862" y="280173"/>
                  <a:pt x="89310" y="280173"/>
                </a:cubicBezTo>
                <a:close/>
                <a:moveTo>
                  <a:pt x="129397" y="125346"/>
                </a:moveTo>
                <a:lnTo>
                  <a:pt x="129483" y="125604"/>
                </a:lnTo>
                <a:lnTo>
                  <a:pt x="129569" y="125518"/>
                </a:lnTo>
                <a:cubicBezTo>
                  <a:pt x="139052" y="134656"/>
                  <a:pt x="155690" y="133018"/>
                  <a:pt x="166983" y="121725"/>
                </a:cubicBezTo>
                <a:cubicBezTo>
                  <a:pt x="178276" y="110432"/>
                  <a:pt x="179914" y="93794"/>
                  <a:pt x="170776" y="84397"/>
                </a:cubicBezTo>
                <a:lnTo>
                  <a:pt x="170948" y="84225"/>
                </a:lnTo>
                <a:lnTo>
                  <a:pt x="170690" y="84139"/>
                </a:lnTo>
                <a:cubicBezTo>
                  <a:pt x="170690" y="84139"/>
                  <a:pt x="170690" y="84052"/>
                  <a:pt x="170690" y="84052"/>
                </a:cubicBezTo>
                <a:cubicBezTo>
                  <a:pt x="164655" y="78018"/>
                  <a:pt x="124138" y="68277"/>
                  <a:pt x="118879" y="73449"/>
                </a:cubicBezTo>
                <a:cubicBezTo>
                  <a:pt x="113448" y="78708"/>
                  <a:pt x="123362" y="119311"/>
                  <a:pt x="129397" y="125346"/>
                </a:cubicBezTo>
                <a:cubicBezTo>
                  <a:pt x="129397" y="125346"/>
                  <a:pt x="129397" y="125346"/>
                  <a:pt x="129397" y="125346"/>
                </a:cubicBezTo>
                <a:close/>
                <a:moveTo>
                  <a:pt x="425517" y="121725"/>
                </a:moveTo>
                <a:cubicBezTo>
                  <a:pt x="436811" y="133018"/>
                  <a:pt x="453449" y="134656"/>
                  <a:pt x="462845" y="125518"/>
                </a:cubicBezTo>
                <a:lnTo>
                  <a:pt x="463018" y="125690"/>
                </a:lnTo>
                <a:lnTo>
                  <a:pt x="463104" y="125432"/>
                </a:lnTo>
                <a:cubicBezTo>
                  <a:pt x="463104" y="125432"/>
                  <a:pt x="463190" y="125432"/>
                  <a:pt x="463190" y="125346"/>
                </a:cubicBezTo>
                <a:cubicBezTo>
                  <a:pt x="469138" y="119397"/>
                  <a:pt x="478966" y="78794"/>
                  <a:pt x="473793" y="73535"/>
                </a:cubicBezTo>
                <a:cubicBezTo>
                  <a:pt x="468621" y="68277"/>
                  <a:pt x="428018" y="78190"/>
                  <a:pt x="421983" y="84139"/>
                </a:cubicBezTo>
                <a:cubicBezTo>
                  <a:pt x="421897" y="84139"/>
                  <a:pt x="421897" y="84139"/>
                  <a:pt x="421897" y="84225"/>
                </a:cubicBezTo>
                <a:lnTo>
                  <a:pt x="421638" y="84311"/>
                </a:lnTo>
                <a:lnTo>
                  <a:pt x="421724" y="84397"/>
                </a:lnTo>
                <a:cubicBezTo>
                  <a:pt x="412586" y="93794"/>
                  <a:pt x="414224" y="110432"/>
                  <a:pt x="425517" y="121725"/>
                </a:cubicBezTo>
                <a:close/>
                <a:moveTo>
                  <a:pt x="673966" y="501553"/>
                </a:moveTo>
                <a:cubicBezTo>
                  <a:pt x="673966" y="576897"/>
                  <a:pt x="612673" y="638277"/>
                  <a:pt x="537242" y="638277"/>
                </a:cubicBezTo>
                <a:lnTo>
                  <a:pt x="136724" y="638277"/>
                </a:lnTo>
                <a:cubicBezTo>
                  <a:pt x="61293" y="638277"/>
                  <a:pt x="0" y="576984"/>
                  <a:pt x="0" y="501553"/>
                </a:cubicBezTo>
                <a:cubicBezTo>
                  <a:pt x="0" y="434053"/>
                  <a:pt x="47845" y="378104"/>
                  <a:pt x="113190" y="366984"/>
                </a:cubicBezTo>
                <a:cubicBezTo>
                  <a:pt x="115690" y="341035"/>
                  <a:pt x="126293" y="317501"/>
                  <a:pt x="142328" y="298880"/>
                </a:cubicBezTo>
                <a:cubicBezTo>
                  <a:pt x="137414" y="283190"/>
                  <a:pt x="134741" y="267156"/>
                  <a:pt x="134741" y="251035"/>
                </a:cubicBezTo>
                <a:cubicBezTo>
                  <a:pt x="134741" y="161983"/>
                  <a:pt x="207155" y="89570"/>
                  <a:pt x="296207" y="89570"/>
                </a:cubicBezTo>
                <a:cubicBezTo>
                  <a:pt x="361897" y="89570"/>
                  <a:pt x="420604" y="129483"/>
                  <a:pt x="445345" y="189742"/>
                </a:cubicBezTo>
                <a:cubicBezTo>
                  <a:pt x="545431" y="191552"/>
                  <a:pt x="626293" y="273449"/>
                  <a:pt x="626293" y="373880"/>
                </a:cubicBezTo>
                <a:cubicBezTo>
                  <a:pt x="626293" y="381208"/>
                  <a:pt x="625776" y="388794"/>
                  <a:pt x="624742" y="396811"/>
                </a:cubicBezTo>
                <a:cubicBezTo>
                  <a:pt x="656121" y="422846"/>
                  <a:pt x="673966" y="460604"/>
                  <a:pt x="673966" y="501553"/>
                </a:cubicBezTo>
                <a:lnTo>
                  <a:pt x="673966" y="501553"/>
                </a:lnTo>
                <a:close/>
                <a:moveTo>
                  <a:pt x="289742" y="270087"/>
                </a:moveTo>
                <a:cubicBezTo>
                  <a:pt x="299224" y="257070"/>
                  <a:pt x="315086" y="238621"/>
                  <a:pt x="339224" y="222328"/>
                </a:cubicBezTo>
                <a:cubicBezTo>
                  <a:pt x="369914" y="201639"/>
                  <a:pt x="399569" y="194225"/>
                  <a:pt x="416983" y="191294"/>
                </a:cubicBezTo>
                <a:cubicBezTo>
                  <a:pt x="394483" y="145777"/>
                  <a:pt x="347845" y="116208"/>
                  <a:pt x="296207" y="116208"/>
                </a:cubicBezTo>
                <a:cubicBezTo>
                  <a:pt x="221810" y="116208"/>
                  <a:pt x="161293" y="176725"/>
                  <a:pt x="161293" y="251121"/>
                </a:cubicBezTo>
                <a:cubicBezTo>
                  <a:pt x="161293" y="260346"/>
                  <a:pt x="162241" y="269656"/>
                  <a:pt x="164224" y="278794"/>
                </a:cubicBezTo>
                <a:cubicBezTo>
                  <a:pt x="172673" y="272587"/>
                  <a:pt x="194655" y="258277"/>
                  <a:pt x="226379" y="256294"/>
                </a:cubicBezTo>
                <a:cubicBezTo>
                  <a:pt x="257414" y="254225"/>
                  <a:pt x="280517" y="265087"/>
                  <a:pt x="289742" y="270087"/>
                </a:cubicBezTo>
                <a:lnTo>
                  <a:pt x="289742" y="270087"/>
                </a:lnTo>
                <a:close/>
                <a:moveTo>
                  <a:pt x="647414" y="501553"/>
                </a:moveTo>
                <a:cubicBezTo>
                  <a:pt x="647414" y="466380"/>
                  <a:pt x="631035" y="434139"/>
                  <a:pt x="602587" y="413104"/>
                </a:cubicBezTo>
                <a:lnTo>
                  <a:pt x="596035" y="408277"/>
                </a:lnTo>
                <a:lnTo>
                  <a:pt x="597414" y="400259"/>
                </a:lnTo>
                <a:cubicBezTo>
                  <a:pt x="599052" y="390777"/>
                  <a:pt x="599828" y="382156"/>
                  <a:pt x="599828" y="373880"/>
                </a:cubicBezTo>
                <a:cubicBezTo>
                  <a:pt x="599828" y="286984"/>
                  <a:pt x="529138" y="216208"/>
                  <a:pt x="442242" y="216121"/>
                </a:cubicBezTo>
                <a:lnTo>
                  <a:pt x="441811" y="216121"/>
                </a:lnTo>
                <a:cubicBezTo>
                  <a:pt x="426552" y="216811"/>
                  <a:pt x="401121" y="220001"/>
                  <a:pt x="373448" y="233794"/>
                </a:cubicBezTo>
                <a:cubicBezTo>
                  <a:pt x="335431" y="252759"/>
                  <a:pt x="314569" y="281121"/>
                  <a:pt x="305776" y="294828"/>
                </a:cubicBezTo>
                <a:lnTo>
                  <a:pt x="298707" y="307070"/>
                </a:lnTo>
                <a:lnTo>
                  <a:pt x="286897" y="299225"/>
                </a:lnTo>
                <a:cubicBezTo>
                  <a:pt x="271293" y="288794"/>
                  <a:pt x="253104" y="283277"/>
                  <a:pt x="234310" y="283277"/>
                </a:cubicBezTo>
                <a:cubicBezTo>
                  <a:pt x="231035" y="283277"/>
                  <a:pt x="223793" y="283880"/>
                  <a:pt x="223448" y="283966"/>
                </a:cubicBezTo>
                <a:cubicBezTo>
                  <a:pt x="176207" y="289397"/>
                  <a:pt x="139397" y="329570"/>
                  <a:pt x="139397" y="378277"/>
                </a:cubicBezTo>
                <a:lnTo>
                  <a:pt x="139397" y="390432"/>
                </a:lnTo>
                <a:lnTo>
                  <a:pt x="127241" y="392070"/>
                </a:lnTo>
                <a:cubicBezTo>
                  <a:pt x="70776" y="396897"/>
                  <a:pt x="26638" y="445087"/>
                  <a:pt x="26638" y="501639"/>
                </a:cubicBezTo>
                <a:cubicBezTo>
                  <a:pt x="26638" y="562328"/>
                  <a:pt x="76035" y="611725"/>
                  <a:pt x="136724" y="611725"/>
                </a:cubicBezTo>
                <a:lnTo>
                  <a:pt x="537328" y="611725"/>
                </a:lnTo>
                <a:cubicBezTo>
                  <a:pt x="598018" y="611639"/>
                  <a:pt x="647414" y="562328"/>
                  <a:pt x="647414" y="501553"/>
                </a:cubicBezTo>
                <a:lnTo>
                  <a:pt x="647414" y="501553"/>
                </a:lnTo>
                <a:close/>
              </a:path>
            </a:pathLst>
          </a:custGeom>
          <a:solidFill>
            <a:schemeClr val="accent2"/>
          </a:solidFill>
          <a:ln w="8617" cap="flat">
            <a:noFill/>
            <a:prstDash val="solid"/>
            <a:miter/>
          </a:ln>
        </p:spPr>
        <p:txBody>
          <a:bodyPr rtlCol="0" anchor="ctr"/>
          <a:lstStyle/>
          <a:p>
            <a:endParaRPr lang="en-US"/>
          </a:p>
        </p:txBody>
      </p:sp>
      <p:sp>
        <p:nvSpPr>
          <p:cNvPr id="201" name="Freeform: Shape 33">
            <a:extLst>
              <a:ext uri="{FF2B5EF4-FFF2-40B4-BE49-F238E27FC236}">
                <a16:creationId xmlns:a16="http://schemas.microsoft.com/office/drawing/2014/main" id="{023061BB-2CF1-1608-8E28-0FFA50881981}"/>
              </a:ext>
            </a:extLst>
          </p:cNvPr>
          <p:cNvSpPr>
            <a:spLocks noChangeAspect="1"/>
          </p:cNvSpPr>
          <p:nvPr/>
        </p:nvSpPr>
        <p:spPr>
          <a:xfrm>
            <a:off x="3390658" y="4152296"/>
            <a:ext cx="405340" cy="387327"/>
          </a:xfrm>
          <a:custGeom>
            <a:avLst/>
            <a:gdLst>
              <a:gd name="connsiteX0" fmla="*/ 598793 w 645948"/>
              <a:gd name="connsiteY0" fmla="*/ 198535 h 617241"/>
              <a:gd name="connsiteX1" fmla="*/ 600259 w 645948"/>
              <a:gd name="connsiteY1" fmla="*/ 176638 h 617241"/>
              <a:gd name="connsiteX2" fmla="*/ 423621 w 645948"/>
              <a:gd name="connsiteY2" fmla="*/ 0 h 617241"/>
              <a:gd name="connsiteX3" fmla="*/ 277759 w 645948"/>
              <a:gd name="connsiteY3" fmla="*/ 77241 h 617241"/>
              <a:gd name="connsiteX4" fmla="*/ 224397 w 645948"/>
              <a:gd name="connsiteY4" fmla="*/ 64310 h 617241"/>
              <a:gd name="connsiteX5" fmla="*/ 108448 w 645948"/>
              <a:gd name="connsiteY5" fmla="*/ 170086 h 617241"/>
              <a:gd name="connsiteX6" fmla="*/ 0 w 645948"/>
              <a:gd name="connsiteY6" fmla="*/ 299052 h 617241"/>
              <a:gd name="connsiteX7" fmla="*/ 131035 w 645948"/>
              <a:gd name="connsiteY7" fmla="*/ 430087 h 617241"/>
              <a:gd name="connsiteX8" fmla="*/ 514914 w 645948"/>
              <a:gd name="connsiteY8" fmla="*/ 430087 h 617241"/>
              <a:gd name="connsiteX9" fmla="*/ 645949 w 645948"/>
              <a:gd name="connsiteY9" fmla="*/ 299052 h 617241"/>
              <a:gd name="connsiteX10" fmla="*/ 598793 w 645948"/>
              <a:gd name="connsiteY10" fmla="*/ 198535 h 617241"/>
              <a:gd name="connsiteX11" fmla="*/ 598793 w 645948"/>
              <a:gd name="connsiteY11" fmla="*/ 198535 h 617241"/>
              <a:gd name="connsiteX12" fmla="*/ 514914 w 645948"/>
              <a:gd name="connsiteY12" fmla="*/ 404483 h 617241"/>
              <a:gd name="connsiteX13" fmla="*/ 131035 w 645948"/>
              <a:gd name="connsiteY13" fmla="*/ 404483 h 617241"/>
              <a:gd name="connsiteX14" fmla="*/ 25517 w 645948"/>
              <a:gd name="connsiteY14" fmla="*/ 298966 h 617241"/>
              <a:gd name="connsiteX15" fmla="*/ 121810 w 645948"/>
              <a:gd name="connsiteY15" fmla="*/ 193966 h 617241"/>
              <a:gd name="connsiteX16" fmla="*/ 133448 w 645948"/>
              <a:gd name="connsiteY16" fmla="*/ 192414 h 617241"/>
              <a:gd name="connsiteX17" fmla="*/ 133448 w 645948"/>
              <a:gd name="connsiteY17" fmla="*/ 180690 h 617241"/>
              <a:gd name="connsiteX18" fmla="*/ 224483 w 645948"/>
              <a:gd name="connsiteY18" fmla="*/ 89655 h 617241"/>
              <a:gd name="connsiteX19" fmla="*/ 274914 w 645948"/>
              <a:gd name="connsiteY19" fmla="*/ 104914 h 617241"/>
              <a:gd name="connsiteX20" fmla="*/ 286207 w 645948"/>
              <a:gd name="connsiteY20" fmla="*/ 112414 h 617241"/>
              <a:gd name="connsiteX21" fmla="*/ 293017 w 645948"/>
              <a:gd name="connsiteY21" fmla="*/ 100690 h 617241"/>
              <a:gd name="connsiteX22" fmla="*/ 423707 w 645948"/>
              <a:gd name="connsiteY22" fmla="*/ 25345 h 617241"/>
              <a:gd name="connsiteX23" fmla="*/ 574914 w 645948"/>
              <a:gd name="connsiteY23" fmla="*/ 176466 h 617241"/>
              <a:gd name="connsiteX24" fmla="*/ 572587 w 645948"/>
              <a:gd name="connsiteY24" fmla="*/ 201724 h 617241"/>
              <a:gd name="connsiteX25" fmla="*/ 571293 w 645948"/>
              <a:gd name="connsiteY25" fmla="*/ 209483 h 617241"/>
              <a:gd name="connsiteX26" fmla="*/ 577587 w 645948"/>
              <a:gd name="connsiteY26" fmla="*/ 214138 h 617241"/>
              <a:gd name="connsiteX27" fmla="*/ 620518 w 645948"/>
              <a:gd name="connsiteY27" fmla="*/ 298966 h 617241"/>
              <a:gd name="connsiteX28" fmla="*/ 514914 w 645948"/>
              <a:gd name="connsiteY28" fmla="*/ 404483 h 617241"/>
              <a:gd name="connsiteX29" fmla="*/ 514914 w 645948"/>
              <a:gd name="connsiteY29" fmla="*/ 404483 h 617241"/>
              <a:gd name="connsiteX30" fmla="*/ 173707 w 645948"/>
              <a:gd name="connsiteY30" fmla="*/ 472845 h 617241"/>
              <a:gd name="connsiteX31" fmla="*/ 173276 w 645948"/>
              <a:gd name="connsiteY31" fmla="*/ 604569 h 617241"/>
              <a:gd name="connsiteX32" fmla="*/ 160517 w 645948"/>
              <a:gd name="connsiteY32" fmla="*/ 617242 h 617241"/>
              <a:gd name="connsiteX33" fmla="*/ 160517 w 645948"/>
              <a:gd name="connsiteY33" fmla="*/ 617242 h 617241"/>
              <a:gd name="connsiteX34" fmla="*/ 147845 w 645948"/>
              <a:gd name="connsiteY34" fmla="*/ 604483 h 617241"/>
              <a:gd name="connsiteX35" fmla="*/ 148276 w 645948"/>
              <a:gd name="connsiteY35" fmla="*/ 472845 h 617241"/>
              <a:gd name="connsiteX36" fmla="*/ 161035 w 645948"/>
              <a:gd name="connsiteY36" fmla="*/ 460173 h 617241"/>
              <a:gd name="connsiteX37" fmla="*/ 161035 w 645948"/>
              <a:gd name="connsiteY37" fmla="*/ 460173 h 617241"/>
              <a:gd name="connsiteX38" fmla="*/ 173707 w 645948"/>
              <a:gd name="connsiteY38" fmla="*/ 472845 h 617241"/>
              <a:gd name="connsiteX39" fmla="*/ 259397 w 645948"/>
              <a:gd name="connsiteY39" fmla="*/ 472759 h 617241"/>
              <a:gd name="connsiteX40" fmla="*/ 259138 w 645948"/>
              <a:gd name="connsiteY40" fmla="*/ 564742 h 617241"/>
              <a:gd name="connsiteX41" fmla="*/ 246379 w 645948"/>
              <a:gd name="connsiteY41" fmla="*/ 577414 h 617241"/>
              <a:gd name="connsiteX42" fmla="*/ 246379 w 645948"/>
              <a:gd name="connsiteY42" fmla="*/ 577414 h 617241"/>
              <a:gd name="connsiteX43" fmla="*/ 233707 w 645948"/>
              <a:gd name="connsiteY43" fmla="*/ 564655 h 617241"/>
              <a:gd name="connsiteX44" fmla="*/ 233966 w 645948"/>
              <a:gd name="connsiteY44" fmla="*/ 472673 h 617241"/>
              <a:gd name="connsiteX45" fmla="*/ 246724 w 645948"/>
              <a:gd name="connsiteY45" fmla="*/ 460000 h 617241"/>
              <a:gd name="connsiteX46" fmla="*/ 246724 w 645948"/>
              <a:gd name="connsiteY46" fmla="*/ 460000 h 617241"/>
              <a:gd name="connsiteX47" fmla="*/ 259397 w 645948"/>
              <a:gd name="connsiteY47" fmla="*/ 472759 h 617241"/>
              <a:gd name="connsiteX48" fmla="*/ 345173 w 645948"/>
              <a:gd name="connsiteY48" fmla="*/ 472759 h 617241"/>
              <a:gd name="connsiteX49" fmla="*/ 344742 w 645948"/>
              <a:gd name="connsiteY49" fmla="*/ 604397 h 617241"/>
              <a:gd name="connsiteX50" fmla="*/ 331983 w 645948"/>
              <a:gd name="connsiteY50" fmla="*/ 617069 h 617241"/>
              <a:gd name="connsiteX51" fmla="*/ 331983 w 645948"/>
              <a:gd name="connsiteY51" fmla="*/ 617069 h 617241"/>
              <a:gd name="connsiteX52" fmla="*/ 319224 w 645948"/>
              <a:gd name="connsiteY52" fmla="*/ 604311 h 617241"/>
              <a:gd name="connsiteX53" fmla="*/ 319655 w 645948"/>
              <a:gd name="connsiteY53" fmla="*/ 472673 h 617241"/>
              <a:gd name="connsiteX54" fmla="*/ 332414 w 645948"/>
              <a:gd name="connsiteY54" fmla="*/ 460000 h 617241"/>
              <a:gd name="connsiteX55" fmla="*/ 332500 w 645948"/>
              <a:gd name="connsiteY55" fmla="*/ 460000 h 617241"/>
              <a:gd name="connsiteX56" fmla="*/ 345173 w 645948"/>
              <a:gd name="connsiteY56" fmla="*/ 472759 h 617241"/>
              <a:gd name="connsiteX57" fmla="*/ 430862 w 645948"/>
              <a:gd name="connsiteY57" fmla="*/ 472673 h 617241"/>
              <a:gd name="connsiteX58" fmla="*/ 430604 w 645948"/>
              <a:gd name="connsiteY58" fmla="*/ 564655 h 617241"/>
              <a:gd name="connsiteX59" fmla="*/ 417845 w 645948"/>
              <a:gd name="connsiteY59" fmla="*/ 577328 h 617241"/>
              <a:gd name="connsiteX60" fmla="*/ 417845 w 645948"/>
              <a:gd name="connsiteY60" fmla="*/ 577328 h 617241"/>
              <a:gd name="connsiteX61" fmla="*/ 405086 w 645948"/>
              <a:gd name="connsiteY61" fmla="*/ 564569 h 617241"/>
              <a:gd name="connsiteX62" fmla="*/ 405345 w 645948"/>
              <a:gd name="connsiteY62" fmla="*/ 472586 h 617241"/>
              <a:gd name="connsiteX63" fmla="*/ 418104 w 645948"/>
              <a:gd name="connsiteY63" fmla="*/ 459914 h 617241"/>
              <a:gd name="connsiteX64" fmla="*/ 430862 w 645948"/>
              <a:gd name="connsiteY64" fmla="*/ 472673 h 617241"/>
              <a:gd name="connsiteX65" fmla="*/ 516638 w 645948"/>
              <a:gd name="connsiteY65" fmla="*/ 472586 h 617241"/>
              <a:gd name="connsiteX66" fmla="*/ 516207 w 645948"/>
              <a:gd name="connsiteY66" fmla="*/ 604224 h 617241"/>
              <a:gd name="connsiteX67" fmla="*/ 503449 w 645948"/>
              <a:gd name="connsiteY67" fmla="*/ 616897 h 617241"/>
              <a:gd name="connsiteX68" fmla="*/ 503362 w 645948"/>
              <a:gd name="connsiteY68" fmla="*/ 616897 h 617241"/>
              <a:gd name="connsiteX69" fmla="*/ 490690 w 645948"/>
              <a:gd name="connsiteY69" fmla="*/ 604138 h 617241"/>
              <a:gd name="connsiteX70" fmla="*/ 491121 w 645948"/>
              <a:gd name="connsiteY70" fmla="*/ 472500 h 617241"/>
              <a:gd name="connsiteX71" fmla="*/ 503880 w 645948"/>
              <a:gd name="connsiteY71" fmla="*/ 459828 h 617241"/>
              <a:gd name="connsiteX72" fmla="*/ 503966 w 645948"/>
              <a:gd name="connsiteY72" fmla="*/ 459828 h 617241"/>
              <a:gd name="connsiteX73" fmla="*/ 516638 w 645948"/>
              <a:gd name="connsiteY73" fmla="*/ 472586 h 617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45948" h="617241">
                <a:moveTo>
                  <a:pt x="598793" y="198535"/>
                </a:moveTo>
                <a:cubicBezTo>
                  <a:pt x="599828" y="190862"/>
                  <a:pt x="600259" y="183621"/>
                  <a:pt x="600259" y="176638"/>
                </a:cubicBezTo>
                <a:cubicBezTo>
                  <a:pt x="600259" y="79224"/>
                  <a:pt x="521035" y="0"/>
                  <a:pt x="423621" y="0"/>
                </a:cubicBezTo>
                <a:cubicBezTo>
                  <a:pt x="365259" y="0"/>
                  <a:pt x="310517" y="29310"/>
                  <a:pt x="277759" y="77241"/>
                </a:cubicBezTo>
                <a:cubicBezTo>
                  <a:pt x="261293" y="68793"/>
                  <a:pt x="243104" y="64310"/>
                  <a:pt x="224397" y="64310"/>
                </a:cubicBezTo>
                <a:cubicBezTo>
                  <a:pt x="163966" y="64310"/>
                  <a:pt x="114052" y="110604"/>
                  <a:pt x="108448" y="170086"/>
                </a:cubicBezTo>
                <a:cubicBezTo>
                  <a:pt x="45862" y="180776"/>
                  <a:pt x="0" y="234397"/>
                  <a:pt x="0" y="299052"/>
                </a:cubicBezTo>
                <a:cubicBezTo>
                  <a:pt x="0" y="371293"/>
                  <a:pt x="58793" y="430087"/>
                  <a:pt x="131035" y="430087"/>
                </a:cubicBezTo>
                <a:lnTo>
                  <a:pt x="514914" y="430087"/>
                </a:lnTo>
                <a:cubicBezTo>
                  <a:pt x="587156" y="430087"/>
                  <a:pt x="645949" y="371293"/>
                  <a:pt x="645949" y="299052"/>
                </a:cubicBezTo>
                <a:cubicBezTo>
                  <a:pt x="645949" y="259742"/>
                  <a:pt x="628880" y="223535"/>
                  <a:pt x="598793" y="198535"/>
                </a:cubicBezTo>
                <a:lnTo>
                  <a:pt x="598793" y="198535"/>
                </a:lnTo>
                <a:close/>
                <a:moveTo>
                  <a:pt x="514914" y="404483"/>
                </a:moveTo>
                <a:lnTo>
                  <a:pt x="131035" y="404483"/>
                </a:lnTo>
                <a:cubicBezTo>
                  <a:pt x="72845" y="404483"/>
                  <a:pt x="25517" y="357155"/>
                  <a:pt x="25517" y="298966"/>
                </a:cubicBezTo>
                <a:cubicBezTo>
                  <a:pt x="25517" y="243879"/>
                  <a:pt x="66897" y="198707"/>
                  <a:pt x="121810" y="193966"/>
                </a:cubicBezTo>
                <a:lnTo>
                  <a:pt x="133448" y="192414"/>
                </a:lnTo>
                <a:lnTo>
                  <a:pt x="133448" y="180690"/>
                </a:lnTo>
                <a:cubicBezTo>
                  <a:pt x="133448" y="130517"/>
                  <a:pt x="174310" y="89655"/>
                  <a:pt x="224483" y="89655"/>
                </a:cubicBezTo>
                <a:cubicBezTo>
                  <a:pt x="242500" y="89655"/>
                  <a:pt x="259914" y="94914"/>
                  <a:pt x="274914" y="104914"/>
                </a:cubicBezTo>
                <a:lnTo>
                  <a:pt x="286207" y="112414"/>
                </a:lnTo>
                <a:lnTo>
                  <a:pt x="293017" y="100690"/>
                </a:lnTo>
                <a:cubicBezTo>
                  <a:pt x="320086" y="54224"/>
                  <a:pt x="370086" y="25345"/>
                  <a:pt x="423707" y="25345"/>
                </a:cubicBezTo>
                <a:cubicBezTo>
                  <a:pt x="507069" y="25345"/>
                  <a:pt x="574914" y="93190"/>
                  <a:pt x="574914" y="176466"/>
                </a:cubicBezTo>
                <a:cubicBezTo>
                  <a:pt x="574914" y="184310"/>
                  <a:pt x="574138" y="192586"/>
                  <a:pt x="572587" y="201724"/>
                </a:cubicBezTo>
                <a:lnTo>
                  <a:pt x="571293" y="209483"/>
                </a:lnTo>
                <a:lnTo>
                  <a:pt x="577587" y="214138"/>
                </a:lnTo>
                <a:cubicBezTo>
                  <a:pt x="604914" y="234310"/>
                  <a:pt x="620518" y="265259"/>
                  <a:pt x="620518" y="298966"/>
                </a:cubicBezTo>
                <a:cubicBezTo>
                  <a:pt x="620431" y="357155"/>
                  <a:pt x="573104" y="404483"/>
                  <a:pt x="514914" y="404483"/>
                </a:cubicBezTo>
                <a:lnTo>
                  <a:pt x="514914" y="404483"/>
                </a:lnTo>
                <a:close/>
                <a:moveTo>
                  <a:pt x="173707" y="472845"/>
                </a:moveTo>
                <a:lnTo>
                  <a:pt x="173276" y="604569"/>
                </a:lnTo>
                <a:cubicBezTo>
                  <a:pt x="173276" y="611638"/>
                  <a:pt x="167586" y="617242"/>
                  <a:pt x="160517" y="617242"/>
                </a:cubicBezTo>
                <a:cubicBezTo>
                  <a:pt x="160517" y="617242"/>
                  <a:pt x="160517" y="617242"/>
                  <a:pt x="160517" y="617242"/>
                </a:cubicBezTo>
                <a:cubicBezTo>
                  <a:pt x="153448" y="617242"/>
                  <a:pt x="147759" y="611466"/>
                  <a:pt x="147845" y="604483"/>
                </a:cubicBezTo>
                <a:lnTo>
                  <a:pt x="148276" y="472845"/>
                </a:lnTo>
                <a:cubicBezTo>
                  <a:pt x="148276" y="465776"/>
                  <a:pt x="153966" y="460173"/>
                  <a:pt x="161035" y="460173"/>
                </a:cubicBezTo>
                <a:lnTo>
                  <a:pt x="161035" y="460173"/>
                </a:lnTo>
                <a:cubicBezTo>
                  <a:pt x="168017" y="460086"/>
                  <a:pt x="173707" y="465776"/>
                  <a:pt x="173707" y="472845"/>
                </a:cubicBezTo>
                <a:close/>
                <a:moveTo>
                  <a:pt x="259397" y="472759"/>
                </a:moveTo>
                <a:lnTo>
                  <a:pt x="259138" y="564742"/>
                </a:lnTo>
                <a:cubicBezTo>
                  <a:pt x="259138" y="571811"/>
                  <a:pt x="253448" y="577414"/>
                  <a:pt x="246379" y="577414"/>
                </a:cubicBezTo>
                <a:cubicBezTo>
                  <a:pt x="246379" y="577414"/>
                  <a:pt x="246379" y="577414"/>
                  <a:pt x="246379" y="577414"/>
                </a:cubicBezTo>
                <a:cubicBezTo>
                  <a:pt x="239310" y="577414"/>
                  <a:pt x="233621" y="571638"/>
                  <a:pt x="233707" y="564655"/>
                </a:cubicBezTo>
                <a:lnTo>
                  <a:pt x="233966" y="472673"/>
                </a:lnTo>
                <a:cubicBezTo>
                  <a:pt x="233966" y="465604"/>
                  <a:pt x="239655" y="460000"/>
                  <a:pt x="246724" y="460000"/>
                </a:cubicBezTo>
                <a:lnTo>
                  <a:pt x="246724" y="460000"/>
                </a:lnTo>
                <a:cubicBezTo>
                  <a:pt x="253707" y="460000"/>
                  <a:pt x="259397" y="465776"/>
                  <a:pt x="259397" y="472759"/>
                </a:cubicBezTo>
                <a:close/>
                <a:moveTo>
                  <a:pt x="345173" y="472759"/>
                </a:moveTo>
                <a:lnTo>
                  <a:pt x="344742" y="604397"/>
                </a:lnTo>
                <a:cubicBezTo>
                  <a:pt x="344742" y="611466"/>
                  <a:pt x="339052" y="617069"/>
                  <a:pt x="331983" y="617069"/>
                </a:cubicBezTo>
                <a:lnTo>
                  <a:pt x="331983" y="617069"/>
                </a:lnTo>
                <a:cubicBezTo>
                  <a:pt x="324914" y="617069"/>
                  <a:pt x="319224" y="611293"/>
                  <a:pt x="319224" y="604311"/>
                </a:cubicBezTo>
                <a:lnTo>
                  <a:pt x="319655" y="472673"/>
                </a:lnTo>
                <a:cubicBezTo>
                  <a:pt x="319655" y="465604"/>
                  <a:pt x="325345" y="460000"/>
                  <a:pt x="332414" y="460000"/>
                </a:cubicBezTo>
                <a:lnTo>
                  <a:pt x="332500" y="460000"/>
                </a:lnTo>
                <a:cubicBezTo>
                  <a:pt x="339569" y="460000"/>
                  <a:pt x="345173" y="465690"/>
                  <a:pt x="345173" y="472759"/>
                </a:cubicBezTo>
                <a:close/>
                <a:moveTo>
                  <a:pt x="430862" y="472673"/>
                </a:moveTo>
                <a:lnTo>
                  <a:pt x="430604" y="564655"/>
                </a:lnTo>
                <a:cubicBezTo>
                  <a:pt x="430604" y="571724"/>
                  <a:pt x="424914" y="577328"/>
                  <a:pt x="417845" y="577328"/>
                </a:cubicBezTo>
                <a:lnTo>
                  <a:pt x="417845" y="577328"/>
                </a:lnTo>
                <a:cubicBezTo>
                  <a:pt x="410776" y="577328"/>
                  <a:pt x="405086" y="571552"/>
                  <a:pt x="405086" y="564569"/>
                </a:cubicBezTo>
                <a:lnTo>
                  <a:pt x="405345" y="472586"/>
                </a:lnTo>
                <a:cubicBezTo>
                  <a:pt x="405345" y="465517"/>
                  <a:pt x="410690" y="459397"/>
                  <a:pt x="418104" y="459914"/>
                </a:cubicBezTo>
                <a:cubicBezTo>
                  <a:pt x="425173" y="459914"/>
                  <a:pt x="430948" y="465604"/>
                  <a:pt x="430862" y="472673"/>
                </a:cubicBezTo>
                <a:close/>
                <a:moveTo>
                  <a:pt x="516638" y="472586"/>
                </a:moveTo>
                <a:lnTo>
                  <a:pt x="516207" y="604224"/>
                </a:lnTo>
                <a:cubicBezTo>
                  <a:pt x="516207" y="611293"/>
                  <a:pt x="510518" y="616897"/>
                  <a:pt x="503449" y="616897"/>
                </a:cubicBezTo>
                <a:cubicBezTo>
                  <a:pt x="503449" y="616897"/>
                  <a:pt x="503449" y="616897"/>
                  <a:pt x="503362" y="616897"/>
                </a:cubicBezTo>
                <a:cubicBezTo>
                  <a:pt x="496293" y="616897"/>
                  <a:pt x="490604" y="611121"/>
                  <a:pt x="490690" y="604138"/>
                </a:cubicBezTo>
                <a:lnTo>
                  <a:pt x="491121" y="472500"/>
                </a:lnTo>
                <a:cubicBezTo>
                  <a:pt x="491121" y="465431"/>
                  <a:pt x="496811" y="459828"/>
                  <a:pt x="503880" y="459828"/>
                </a:cubicBezTo>
                <a:lnTo>
                  <a:pt x="503966" y="459828"/>
                </a:lnTo>
                <a:cubicBezTo>
                  <a:pt x="511035" y="459828"/>
                  <a:pt x="516724" y="465604"/>
                  <a:pt x="516638" y="472586"/>
                </a:cubicBezTo>
                <a:close/>
              </a:path>
            </a:pathLst>
          </a:custGeom>
          <a:solidFill>
            <a:schemeClr val="accent3"/>
          </a:solidFill>
          <a:ln w="8617" cap="flat">
            <a:noFill/>
            <a:prstDash val="solid"/>
            <a:miter/>
          </a:ln>
        </p:spPr>
        <p:txBody>
          <a:bodyPr rtlCol="0" anchor="ctr"/>
          <a:lstStyle/>
          <a:p>
            <a:endParaRPr lang="en-US"/>
          </a:p>
        </p:txBody>
      </p:sp>
      <p:sp>
        <p:nvSpPr>
          <p:cNvPr id="202" name="Freeform: Shape 27">
            <a:extLst>
              <a:ext uri="{FF2B5EF4-FFF2-40B4-BE49-F238E27FC236}">
                <a16:creationId xmlns:a16="http://schemas.microsoft.com/office/drawing/2014/main" id="{2A1BE057-3A05-B5B9-B679-0A71CC641CC2}"/>
              </a:ext>
            </a:extLst>
          </p:cNvPr>
          <p:cNvSpPr>
            <a:spLocks noChangeAspect="1"/>
          </p:cNvSpPr>
          <p:nvPr/>
        </p:nvSpPr>
        <p:spPr>
          <a:xfrm>
            <a:off x="4006957" y="4121484"/>
            <a:ext cx="423492" cy="428245"/>
          </a:xfrm>
          <a:custGeom>
            <a:avLst/>
            <a:gdLst>
              <a:gd name="connsiteX0" fmla="*/ 496811 w 591379"/>
              <a:gd name="connsiteY0" fmla="*/ 246552 h 598017"/>
              <a:gd name="connsiteX1" fmla="*/ 591380 w 591379"/>
              <a:gd name="connsiteY1" fmla="*/ 276724 h 598017"/>
              <a:gd name="connsiteX2" fmla="*/ 310517 w 591379"/>
              <a:gd name="connsiteY2" fmla="*/ 19914 h 598017"/>
              <a:gd name="connsiteX3" fmla="*/ 310517 w 591379"/>
              <a:gd name="connsiteY3" fmla="*/ 12414 h 598017"/>
              <a:gd name="connsiteX4" fmla="*/ 298104 w 591379"/>
              <a:gd name="connsiteY4" fmla="*/ 0 h 598017"/>
              <a:gd name="connsiteX5" fmla="*/ 285690 w 591379"/>
              <a:gd name="connsiteY5" fmla="*/ 12414 h 598017"/>
              <a:gd name="connsiteX6" fmla="*/ 285690 w 591379"/>
              <a:gd name="connsiteY6" fmla="*/ 19655 h 598017"/>
              <a:gd name="connsiteX7" fmla="*/ 0 w 591379"/>
              <a:gd name="connsiteY7" fmla="*/ 276724 h 598017"/>
              <a:gd name="connsiteX8" fmla="*/ 94483 w 591379"/>
              <a:gd name="connsiteY8" fmla="*/ 246638 h 598017"/>
              <a:gd name="connsiteX9" fmla="*/ 194138 w 591379"/>
              <a:gd name="connsiteY9" fmla="*/ 285949 h 598017"/>
              <a:gd name="connsiteX10" fmla="*/ 194138 w 591379"/>
              <a:gd name="connsiteY10" fmla="*/ 285949 h 598017"/>
              <a:gd name="connsiteX11" fmla="*/ 195173 w 591379"/>
              <a:gd name="connsiteY11" fmla="*/ 290517 h 598017"/>
              <a:gd name="connsiteX12" fmla="*/ 285604 w 591379"/>
              <a:gd name="connsiteY12" fmla="*/ 246897 h 598017"/>
              <a:gd name="connsiteX13" fmla="*/ 285604 w 591379"/>
              <a:gd name="connsiteY13" fmla="*/ 463793 h 598017"/>
              <a:gd name="connsiteX14" fmla="*/ 279914 w 591379"/>
              <a:gd name="connsiteY14" fmla="*/ 463793 h 598017"/>
              <a:gd name="connsiteX15" fmla="*/ 266466 w 591379"/>
              <a:gd name="connsiteY15" fmla="*/ 477241 h 598017"/>
              <a:gd name="connsiteX16" fmla="*/ 279914 w 591379"/>
              <a:gd name="connsiteY16" fmla="*/ 490690 h 598017"/>
              <a:gd name="connsiteX17" fmla="*/ 285604 w 591379"/>
              <a:gd name="connsiteY17" fmla="*/ 490690 h 598017"/>
              <a:gd name="connsiteX18" fmla="*/ 285604 w 591379"/>
              <a:gd name="connsiteY18" fmla="*/ 528880 h 598017"/>
              <a:gd name="connsiteX19" fmla="*/ 354742 w 591379"/>
              <a:gd name="connsiteY19" fmla="*/ 598017 h 598017"/>
              <a:gd name="connsiteX20" fmla="*/ 423880 w 591379"/>
              <a:gd name="connsiteY20" fmla="*/ 528880 h 598017"/>
              <a:gd name="connsiteX21" fmla="*/ 411466 w 591379"/>
              <a:gd name="connsiteY21" fmla="*/ 516466 h 598017"/>
              <a:gd name="connsiteX22" fmla="*/ 399052 w 591379"/>
              <a:gd name="connsiteY22" fmla="*/ 528880 h 598017"/>
              <a:gd name="connsiteX23" fmla="*/ 354742 w 591379"/>
              <a:gd name="connsiteY23" fmla="*/ 573190 h 598017"/>
              <a:gd name="connsiteX24" fmla="*/ 310431 w 591379"/>
              <a:gd name="connsiteY24" fmla="*/ 528880 h 598017"/>
              <a:gd name="connsiteX25" fmla="*/ 310431 w 591379"/>
              <a:gd name="connsiteY25" fmla="*/ 490690 h 598017"/>
              <a:gd name="connsiteX26" fmla="*/ 315086 w 591379"/>
              <a:gd name="connsiteY26" fmla="*/ 490690 h 598017"/>
              <a:gd name="connsiteX27" fmla="*/ 328535 w 591379"/>
              <a:gd name="connsiteY27" fmla="*/ 477241 h 598017"/>
              <a:gd name="connsiteX28" fmla="*/ 315086 w 591379"/>
              <a:gd name="connsiteY28" fmla="*/ 463793 h 598017"/>
              <a:gd name="connsiteX29" fmla="*/ 310431 w 591379"/>
              <a:gd name="connsiteY29" fmla="*/ 463793 h 598017"/>
              <a:gd name="connsiteX30" fmla="*/ 310431 w 591379"/>
              <a:gd name="connsiteY30" fmla="*/ 247155 h 598017"/>
              <a:gd name="connsiteX31" fmla="*/ 396293 w 591379"/>
              <a:gd name="connsiteY31" fmla="*/ 288276 h 598017"/>
              <a:gd name="connsiteX32" fmla="*/ 397069 w 591379"/>
              <a:gd name="connsiteY32" fmla="*/ 285776 h 598017"/>
              <a:gd name="connsiteX33" fmla="*/ 397069 w 591379"/>
              <a:gd name="connsiteY33" fmla="*/ 285776 h 598017"/>
              <a:gd name="connsiteX34" fmla="*/ 496811 w 591379"/>
              <a:gd name="connsiteY34" fmla="*/ 246552 h 598017"/>
              <a:gd name="connsiteX35" fmla="*/ 496811 w 591379"/>
              <a:gd name="connsiteY35" fmla="*/ 246552 h 598017"/>
              <a:gd name="connsiteX36" fmla="*/ 396552 w 591379"/>
              <a:gd name="connsiteY36" fmla="*/ 248362 h 598017"/>
              <a:gd name="connsiteX37" fmla="*/ 295862 w 591379"/>
              <a:gd name="connsiteY37" fmla="*/ 221811 h 598017"/>
              <a:gd name="connsiteX38" fmla="*/ 195173 w 591379"/>
              <a:gd name="connsiteY38" fmla="*/ 248707 h 598017"/>
              <a:gd name="connsiteX39" fmla="*/ 94483 w 591379"/>
              <a:gd name="connsiteY39" fmla="*/ 221811 h 598017"/>
              <a:gd name="connsiteX40" fmla="*/ 36638 w 591379"/>
              <a:gd name="connsiteY40" fmla="*/ 229138 h 598017"/>
              <a:gd name="connsiteX41" fmla="*/ 286638 w 591379"/>
              <a:gd name="connsiteY41" fmla="*/ 44138 h 598017"/>
              <a:gd name="connsiteX42" fmla="*/ 358362 w 591379"/>
              <a:gd name="connsiteY42" fmla="*/ 51379 h 598017"/>
              <a:gd name="connsiteX43" fmla="*/ 554569 w 591379"/>
              <a:gd name="connsiteY43" fmla="*/ 229138 h 598017"/>
              <a:gd name="connsiteX44" fmla="*/ 496724 w 591379"/>
              <a:gd name="connsiteY44" fmla="*/ 221811 h 598017"/>
              <a:gd name="connsiteX45" fmla="*/ 396552 w 591379"/>
              <a:gd name="connsiteY45" fmla="*/ 248362 h 598017"/>
              <a:gd name="connsiteX46" fmla="*/ 396552 w 591379"/>
              <a:gd name="connsiteY46" fmla="*/ 248362 h 59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91379" h="598017">
                <a:moveTo>
                  <a:pt x="496811" y="246552"/>
                </a:moveTo>
                <a:cubicBezTo>
                  <a:pt x="540173" y="246552"/>
                  <a:pt x="577069" y="259138"/>
                  <a:pt x="591380" y="276724"/>
                </a:cubicBezTo>
                <a:cubicBezTo>
                  <a:pt x="571983" y="136035"/>
                  <a:pt x="454742" y="26983"/>
                  <a:pt x="310517" y="19914"/>
                </a:cubicBezTo>
                <a:lnTo>
                  <a:pt x="310517" y="12414"/>
                </a:lnTo>
                <a:cubicBezTo>
                  <a:pt x="310517" y="5603"/>
                  <a:pt x="305000" y="0"/>
                  <a:pt x="298104" y="0"/>
                </a:cubicBezTo>
                <a:cubicBezTo>
                  <a:pt x="291293" y="0"/>
                  <a:pt x="285690" y="5517"/>
                  <a:pt x="285690" y="12414"/>
                </a:cubicBezTo>
                <a:lnTo>
                  <a:pt x="285690" y="19655"/>
                </a:lnTo>
                <a:cubicBezTo>
                  <a:pt x="139310" y="24483"/>
                  <a:pt x="19569" y="134483"/>
                  <a:pt x="0" y="276724"/>
                </a:cubicBezTo>
                <a:cubicBezTo>
                  <a:pt x="14310" y="259138"/>
                  <a:pt x="51121" y="246638"/>
                  <a:pt x="94483" y="246638"/>
                </a:cubicBezTo>
                <a:cubicBezTo>
                  <a:pt x="145000" y="246638"/>
                  <a:pt x="186810" y="263707"/>
                  <a:pt x="194138" y="285949"/>
                </a:cubicBezTo>
                <a:lnTo>
                  <a:pt x="194138" y="285949"/>
                </a:lnTo>
                <a:cubicBezTo>
                  <a:pt x="194655" y="287414"/>
                  <a:pt x="195000" y="288966"/>
                  <a:pt x="195173" y="290517"/>
                </a:cubicBezTo>
                <a:cubicBezTo>
                  <a:pt x="197759" y="267672"/>
                  <a:pt x="236466" y="249138"/>
                  <a:pt x="285604" y="246897"/>
                </a:cubicBezTo>
                <a:lnTo>
                  <a:pt x="285604" y="463793"/>
                </a:lnTo>
                <a:lnTo>
                  <a:pt x="279914" y="463793"/>
                </a:lnTo>
                <a:cubicBezTo>
                  <a:pt x="272500" y="463793"/>
                  <a:pt x="266466" y="469828"/>
                  <a:pt x="266466" y="477241"/>
                </a:cubicBezTo>
                <a:cubicBezTo>
                  <a:pt x="266466" y="484655"/>
                  <a:pt x="272500" y="490690"/>
                  <a:pt x="279914" y="490690"/>
                </a:cubicBezTo>
                <a:lnTo>
                  <a:pt x="285604" y="490690"/>
                </a:lnTo>
                <a:lnTo>
                  <a:pt x="285604" y="528880"/>
                </a:lnTo>
                <a:cubicBezTo>
                  <a:pt x="285604" y="566983"/>
                  <a:pt x="316638" y="598017"/>
                  <a:pt x="354742" y="598017"/>
                </a:cubicBezTo>
                <a:cubicBezTo>
                  <a:pt x="392845" y="598017"/>
                  <a:pt x="423880" y="566983"/>
                  <a:pt x="423880" y="528880"/>
                </a:cubicBezTo>
                <a:cubicBezTo>
                  <a:pt x="423880" y="522069"/>
                  <a:pt x="418362" y="516466"/>
                  <a:pt x="411466" y="516466"/>
                </a:cubicBezTo>
                <a:cubicBezTo>
                  <a:pt x="404569" y="516466"/>
                  <a:pt x="399052" y="521983"/>
                  <a:pt x="399052" y="528880"/>
                </a:cubicBezTo>
                <a:cubicBezTo>
                  <a:pt x="399052" y="553362"/>
                  <a:pt x="379138" y="573190"/>
                  <a:pt x="354742" y="573190"/>
                </a:cubicBezTo>
                <a:cubicBezTo>
                  <a:pt x="330259" y="573190"/>
                  <a:pt x="310431" y="553276"/>
                  <a:pt x="310431" y="528880"/>
                </a:cubicBezTo>
                <a:lnTo>
                  <a:pt x="310431" y="490690"/>
                </a:lnTo>
                <a:lnTo>
                  <a:pt x="315086" y="490690"/>
                </a:lnTo>
                <a:cubicBezTo>
                  <a:pt x="322500" y="490690"/>
                  <a:pt x="328535" y="484655"/>
                  <a:pt x="328535" y="477241"/>
                </a:cubicBezTo>
                <a:cubicBezTo>
                  <a:pt x="328535" y="469828"/>
                  <a:pt x="322500" y="463793"/>
                  <a:pt x="315086" y="463793"/>
                </a:cubicBezTo>
                <a:lnTo>
                  <a:pt x="310431" y="463793"/>
                </a:lnTo>
                <a:lnTo>
                  <a:pt x="310431" y="247155"/>
                </a:lnTo>
                <a:cubicBezTo>
                  <a:pt x="356035" y="250172"/>
                  <a:pt x="391811" y="267069"/>
                  <a:pt x="396293" y="288276"/>
                </a:cubicBezTo>
                <a:cubicBezTo>
                  <a:pt x="396466" y="287414"/>
                  <a:pt x="396811" y="286552"/>
                  <a:pt x="397069" y="285776"/>
                </a:cubicBezTo>
                <a:lnTo>
                  <a:pt x="397069" y="285776"/>
                </a:lnTo>
                <a:cubicBezTo>
                  <a:pt x="404569" y="263535"/>
                  <a:pt x="446293" y="246552"/>
                  <a:pt x="496811" y="246552"/>
                </a:cubicBezTo>
                <a:lnTo>
                  <a:pt x="496811" y="246552"/>
                </a:lnTo>
                <a:close/>
                <a:moveTo>
                  <a:pt x="396552" y="248362"/>
                </a:moveTo>
                <a:cubicBezTo>
                  <a:pt x="371983" y="230173"/>
                  <a:pt x="332931" y="221811"/>
                  <a:pt x="295862" y="221811"/>
                </a:cubicBezTo>
                <a:cubicBezTo>
                  <a:pt x="253362" y="221811"/>
                  <a:pt x="217586" y="231983"/>
                  <a:pt x="195173" y="248707"/>
                </a:cubicBezTo>
                <a:cubicBezTo>
                  <a:pt x="170345" y="230259"/>
                  <a:pt x="130948" y="221811"/>
                  <a:pt x="94483" y="221811"/>
                </a:cubicBezTo>
                <a:cubicBezTo>
                  <a:pt x="73621" y="221811"/>
                  <a:pt x="53966" y="224397"/>
                  <a:pt x="36638" y="229138"/>
                </a:cubicBezTo>
                <a:cubicBezTo>
                  <a:pt x="72931" y="123621"/>
                  <a:pt x="172328" y="47845"/>
                  <a:pt x="286638" y="44138"/>
                </a:cubicBezTo>
                <a:cubicBezTo>
                  <a:pt x="286638" y="44138"/>
                  <a:pt x="312586" y="42931"/>
                  <a:pt x="358362" y="51379"/>
                </a:cubicBezTo>
                <a:cubicBezTo>
                  <a:pt x="440862" y="68707"/>
                  <a:pt x="524138" y="140603"/>
                  <a:pt x="554569" y="229138"/>
                </a:cubicBezTo>
                <a:cubicBezTo>
                  <a:pt x="537242" y="224397"/>
                  <a:pt x="517586" y="221811"/>
                  <a:pt x="496724" y="221811"/>
                </a:cubicBezTo>
                <a:cubicBezTo>
                  <a:pt x="460604" y="221811"/>
                  <a:pt x="421466" y="230173"/>
                  <a:pt x="396552" y="248362"/>
                </a:cubicBezTo>
                <a:lnTo>
                  <a:pt x="396552" y="248362"/>
                </a:lnTo>
                <a:close/>
              </a:path>
            </a:pathLst>
          </a:custGeom>
          <a:solidFill>
            <a:schemeClr val="accent1"/>
          </a:solidFill>
          <a:ln w="8617" cap="flat">
            <a:noFill/>
            <a:prstDash val="solid"/>
            <a:miter/>
          </a:ln>
        </p:spPr>
        <p:txBody>
          <a:bodyPr rtlCol="0" anchor="ctr"/>
          <a:lstStyle/>
          <a:p>
            <a:endParaRPr lang="en-US"/>
          </a:p>
        </p:txBody>
      </p:sp>
      <p:sp>
        <p:nvSpPr>
          <p:cNvPr id="203" name="Shape">
            <a:extLst>
              <a:ext uri="{FF2B5EF4-FFF2-40B4-BE49-F238E27FC236}">
                <a16:creationId xmlns:a16="http://schemas.microsoft.com/office/drawing/2014/main" id="{00A1529B-6907-3FCE-A955-73324BDC2158}"/>
              </a:ext>
            </a:extLst>
          </p:cNvPr>
          <p:cNvSpPr/>
          <p:nvPr/>
        </p:nvSpPr>
        <p:spPr>
          <a:xfrm>
            <a:off x="11181753" y="3289103"/>
            <a:ext cx="257835" cy="342594"/>
          </a:xfrm>
          <a:custGeom>
            <a:avLst/>
            <a:gdLst/>
            <a:ahLst/>
            <a:cxnLst>
              <a:cxn ang="0">
                <a:pos x="wd2" y="hd2"/>
              </a:cxn>
              <a:cxn ang="5400000">
                <a:pos x="wd2" y="hd2"/>
              </a:cxn>
              <a:cxn ang="10800000">
                <a:pos x="wd2" y="hd2"/>
              </a:cxn>
              <a:cxn ang="16200000">
                <a:pos x="wd2" y="hd2"/>
              </a:cxn>
            </a:cxnLst>
            <a:rect l="0" t="0" r="r" b="b"/>
            <a:pathLst>
              <a:path w="21275" h="21583" extrusionOk="0">
                <a:moveTo>
                  <a:pt x="13508" y="0"/>
                </a:moveTo>
                <a:cubicBezTo>
                  <a:pt x="13369" y="-1"/>
                  <a:pt x="13229" y="32"/>
                  <a:pt x="13112" y="100"/>
                </a:cubicBezTo>
                <a:cubicBezTo>
                  <a:pt x="11381" y="995"/>
                  <a:pt x="9933" y="2178"/>
                  <a:pt x="8878" y="3560"/>
                </a:cubicBezTo>
                <a:cubicBezTo>
                  <a:pt x="7241" y="5702"/>
                  <a:pt x="6615" y="8212"/>
                  <a:pt x="7103" y="10667"/>
                </a:cubicBezTo>
                <a:cubicBezTo>
                  <a:pt x="6147" y="10415"/>
                  <a:pt x="5337" y="9914"/>
                  <a:pt x="4814" y="9251"/>
                </a:cubicBezTo>
                <a:cubicBezTo>
                  <a:pt x="4420" y="8752"/>
                  <a:pt x="4206" y="8182"/>
                  <a:pt x="4195" y="7599"/>
                </a:cubicBezTo>
                <a:cubicBezTo>
                  <a:pt x="4199" y="7430"/>
                  <a:pt x="4084" y="7274"/>
                  <a:pt x="3895" y="7189"/>
                </a:cubicBezTo>
                <a:cubicBezTo>
                  <a:pt x="3666" y="7085"/>
                  <a:pt x="3375" y="7107"/>
                  <a:pt x="3174" y="7241"/>
                </a:cubicBezTo>
                <a:cubicBezTo>
                  <a:pt x="2544" y="7627"/>
                  <a:pt x="2002" y="8084"/>
                  <a:pt x="1565" y="8594"/>
                </a:cubicBezTo>
                <a:cubicBezTo>
                  <a:pt x="1140" y="9090"/>
                  <a:pt x="817" y="9632"/>
                  <a:pt x="572" y="10196"/>
                </a:cubicBezTo>
                <a:cubicBezTo>
                  <a:pt x="119" y="11241"/>
                  <a:pt x="-60" y="12353"/>
                  <a:pt x="18" y="13471"/>
                </a:cubicBezTo>
                <a:cubicBezTo>
                  <a:pt x="191" y="15941"/>
                  <a:pt x="1611" y="18281"/>
                  <a:pt x="4117" y="19832"/>
                </a:cubicBezTo>
                <a:cubicBezTo>
                  <a:pt x="6033" y="21018"/>
                  <a:pt x="8365" y="21599"/>
                  <a:pt x="10691" y="21583"/>
                </a:cubicBezTo>
                <a:cubicBezTo>
                  <a:pt x="13080" y="21567"/>
                  <a:pt x="15455" y="20922"/>
                  <a:pt x="17402" y="19680"/>
                </a:cubicBezTo>
                <a:cubicBezTo>
                  <a:pt x="19453" y="18371"/>
                  <a:pt x="20740" y="16588"/>
                  <a:pt x="21139" y="14685"/>
                </a:cubicBezTo>
                <a:cubicBezTo>
                  <a:pt x="21540" y="12775"/>
                  <a:pt x="21034" y="10789"/>
                  <a:pt x="19911" y="8931"/>
                </a:cubicBezTo>
                <a:cubicBezTo>
                  <a:pt x="19300" y="7922"/>
                  <a:pt x="18529" y="6982"/>
                  <a:pt x="17669" y="6099"/>
                </a:cubicBezTo>
                <a:cubicBezTo>
                  <a:pt x="16487" y="4884"/>
                  <a:pt x="15099" y="3736"/>
                  <a:pt x="14473" y="2274"/>
                </a:cubicBezTo>
                <a:cubicBezTo>
                  <a:pt x="14229" y="1704"/>
                  <a:pt x="14115" y="1108"/>
                  <a:pt x="14134" y="509"/>
                </a:cubicBezTo>
                <a:cubicBezTo>
                  <a:pt x="14146" y="354"/>
                  <a:pt x="14058" y="205"/>
                  <a:pt x="13900" y="108"/>
                </a:cubicBezTo>
                <a:cubicBezTo>
                  <a:pt x="13785" y="38"/>
                  <a:pt x="13648" y="2"/>
                  <a:pt x="13508" y="0"/>
                </a:cubicBezTo>
                <a:close/>
                <a:moveTo>
                  <a:pt x="11395" y="13018"/>
                </a:moveTo>
                <a:cubicBezTo>
                  <a:pt x="11531" y="13399"/>
                  <a:pt x="11732" y="13763"/>
                  <a:pt x="11992" y="14102"/>
                </a:cubicBezTo>
                <a:cubicBezTo>
                  <a:pt x="12346" y="14563"/>
                  <a:pt x="12810" y="14975"/>
                  <a:pt x="13196" y="15425"/>
                </a:cubicBezTo>
                <a:cubicBezTo>
                  <a:pt x="13572" y="15864"/>
                  <a:pt x="13872" y="16334"/>
                  <a:pt x="14040" y="16848"/>
                </a:cubicBezTo>
                <a:cubicBezTo>
                  <a:pt x="14263" y="17531"/>
                  <a:pt x="14229" y="18253"/>
                  <a:pt x="13874" y="18903"/>
                </a:cubicBezTo>
                <a:cubicBezTo>
                  <a:pt x="13356" y="19853"/>
                  <a:pt x="12221" y="20532"/>
                  <a:pt x="10886" y="20609"/>
                </a:cubicBezTo>
                <a:cubicBezTo>
                  <a:pt x="9410" y="20695"/>
                  <a:pt x="8043" y="20034"/>
                  <a:pt x="7414" y="19001"/>
                </a:cubicBezTo>
                <a:cubicBezTo>
                  <a:pt x="7128" y="18532"/>
                  <a:pt x="7018" y="18013"/>
                  <a:pt x="7055" y="17496"/>
                </a:cubicBezTo>
                <a:cubicBezTo>
                  <a:pt x="7088" y="17036"/>
                  <a:pt x="7238" y="16586"/>
                  <a:pt x="7495" y="16170"/>
                </a:cubicBezTo>
                <a:cubicBezTo>
                  <a:pt x="7548" y="16324"/>
                  <a:pt x="7630" y="16471"/>
                  <a:pt x="7737" y="16607"/>
                </a:cubicBezTo>
                <a:cubicBezTo>
                  <a:pt x="7985" y="16923"/>
                  <a:pt x="8361" y="17115"/>
                  <a:pt x="8729" y="17208"/>
                </a:cubicBezTo>
                <a:cubicBezTo>
                  <a:pt x="9084" y="17298"/>
                  <a:pt x="9457" y="17293"/>
                  <a:pt x="9752" y="17127"/>
                </a:cubicBezTo>
                <a:cubicBezTo>
                  <a:pt x="10086" y="16939"/>
                  <a:pt x="10029" y="16561"/>
                  <a:pt x="10009" y="16241"/>
                </a:cubicBezTo>
                <a:cubicBezTo>
                  <a:pt x="9972" y="15626"/>
                  <a:pt x="10048" y="15007"/>
                  <a:pt x="10305" y="14424"/>
                </a:cubicBezTo>
                <a:cubicBezTo>
                  <a:pt x="10536" y="13901"/>
                  <a:pt x="10907" y="13423"/>
                  <a:pt x="11395" y="13018"/>
                </a:cubicBezTo>
                <a:close/>
              </a:path>
            </a:pathLst>
          </a:custGeom>
          <a:solidFill>
            <a:srgbClr val="E5430D"/>
          </a:solidFill>
          <a:ln w="12700" cap="flat">
            <a:noFill/>
            <a:miter lim="400000"/>
          </a:ln>
          <a:effectLst/>
        </p:spPr>
        <p:txBody>
          <a:bodyPr wrap="square" lIns="0" tIns="0" rIns="0" bIns="0" numCol="1" anchor="ctr">
            <a:noAutofit/>
          </a:bodyPr>
          <a:lstStyle/>
          <a:p>
            <a:pPr algn="l"/>
            <a:endParaRPr>
              <a:latin typeface="Barlow" pitchFamily="2" charset="77"/>
            </a:endParaRPr>
          </a:p>
        </p:txBody>
      </p:sp>
      <p:grpSp>
        <p:nvGrpSpPr>
          <p:cNvPr id="210" name="Group 1315">
            <a:extLst>
              <a:ext uri="{FF2B5EF4-FFF2-40B4-BE49-F238E27FC236}">
                <a16:creationId xmlns:a16="http://schemas.microsoft.com/office/drawing/2014/main" id="{CE212D60-F691-1D40-C8AA-BE67E2BCED0E}"/>
              </a:ext>
            </a:extLst>
          </p:cNvPr>
          <p:cNvGrpSpPr/>
          <p:nvPr/>
        </p:nvGrpSpPr>
        <p:grpSpPr>
          <a:xfrm>
            <a:off x="1079014" y="3380005"/>
            <a:ext cx="227941" cy="210599"/>
            <a:chOff x="2900363" y="5486400"/>
            <a:chExt cx="438150" cy="404813"/>
          </a:xfrm>
          <a:solidFill>
            <a:srgbClr val="F5A243"/>
          </a:solidFill>
        </p:grpSpPr>
        <p:sp>
          <p:nvSpPr>
            <p:cNvPr id="211" name="Freeform 203">
              <a:extLst>
                <a:ext uri="{FF2B5EF4-FFF2-40B4-BE49-F238E27FC236}">
                  <a16:creationId xmlns:a16="http://schemas.microsoft.com/office/drawing/2014/main" id="{19A84B6B-7311-0A1A-94C7-ADED3CFE330B}"/>
                </a:ext>
              </a:extLst>
            </p:cNvPr>
            <p:cNvSpPr>
              <a:spLocks noEditPoints="1"/>
            </p:cNvSpPr>
            <p:nvPr/>
          </p:nvSpPr>
          <p:spPr bwMode="auto">
            <a:xfrm>
              <a:off x="3151188" y="5486400"/>
              <a:ext cx="187325" cy="195263"/>
            </a:xfrm>
            <a:custGeom>
              <a:avLst/>
              <a:gdLst>
                <a:gd name="T0" fmla="*/ 240 w 245"/>
                <a:gd name="T1" fmla="*/ 155 h 254"/>
                <a:gd name="T2" fmla="*/ 211 w 245"/>
                <a:gd name="T3" fmla="*/ 137 h 254"/>
                <a:gd name="T4" fmla="*/ 211 w 245"/>
                <a:gd name="T5" fmla="*/ 118 h 254"/>
                <a:gd name="T6" fmla="*/ 207 w 245"/>
                <a:gd name="T7" fmla="*/ 100 h 254"/>
                <a:gd name="T8" fmla="*/ 231 w 245"/>
                <a:gd name="T9" fmla="*/ 76 h 254"/>
                <a:gd name="T10" fmla="*/ 232 w 245"/>
                <a:gd name="T11" fmla="*/ 64 h 254"/>
                <a:gd name="T12" fmla="*/ 217 w 245"/>
                <a:gd name="T13" fmla="*/ 43 h 254"/>
                <a:gd name="T14" fmla="*/ 205 w 245"/>
                <a:gd name="T15" fmla="*/ 40 h 254"/>
                <a:gd name="T16" fmla="*/ 175 w 245"/>
                <a:gd name="T17" fmla="*/ 55 h 254"/>
                <a:gd name="T18" fmla="*/ 141 w 245"/>
                <a:gd name="T19" fmla="*/ 40 h 254"/>
                <a:gd name="T20" fmla="*/ 133 w 245"/>
                <a:gd name="T21" fmla="*/ 7 h 254"/>
                <a:gd name="T22" fmla="*/ 123 w 245"/>
                <a:gd name="T23" fmla="*/ 1 h 254"/>
                <a:gd name="T24" fmla="*/ 96 w 245"/>
                <a:gd name="T25" fmla="*/ 3 h 254"/>
                <a:gd name="T26" fmla="*/ 88 w 245"/>
                <a:gd name="T27" fmla="*/ 12 h 254"/>
                <a:gd name="T28" fmla="*/ 86 w 245"/>
                <a:gd name="T29" fmla="*/ 46 h 254"/>
                <a:gd name="T30" fmla="*/ 57 w 245"/>
                <a:gd name="T31" fmla="*/ 68 h 254"/>
                <a:gd name="T32" fmla="*/ 24 w 245"/>
                <a:gd name="T33" fmla="*/ 59 h 254"/>
                <a:gd name="T34" fmla="*/ 13 w 245"/>
                <a:gd name="T35" fmla="*/ 64 h 254"/>
                <a:gd name="T36" fmla="*/ 2 w 245"/>
                <a:gd name="T37" fmla="*/ 88 h 254"/>
                <a:gd name="T38" fmla="*/ 6 w 245"/>
                <a:gd name="T39" fmla="*/ 99 h 254"/>
                <a:gd name="T40" fmla="*/ 34 w 245"/>
                <a:gd name="T41" fmla="*/ 118 h 254"/>
                <a:gd name="T42" fmla="*/ 34 w 245"/>
                <a:gd name="T43" fmla="*/ 136 h 254"/>
                <a:gd name="T44" fmla="*/ 38 w 245"/>
                <a:gd name="T45" fmla="*/ 155 h 254"/>
                <a:gd name="T46" fmla="*/ 14 w 245"/>
                <a:gd name="T47" fmla="*/ 179 h 254"/>
                <a:gd name="T48" fmla="*/ 13 w 245"/>
                <a:gd name="T49" fmla="*/ 190 h 254"/>
                <a:gd name="T50" fmla="*/ 28 w 245"/>
                <a:gd name="T51" fmla="*/ 212 h 254"/>
                <a:gd name="T52" fmla="*/ 40 w 245"/>
                <a:gd name="T53" fmla="*/ 215 h 254"/>
                <a:gd name="T54" fmla="*/ 70 w 245"/>
                <a:gd name="T55" fmla="*/ 199 h 254"/>
                <a:gd name="T56" fmla="*/ 104 w 245"/>
                <a:gd name="T57" fmla="*/ 214 h 254"/>
                <a:gd name="T58" fmla="*/ 113 w 245"/>
                <a:gd name="T59" fmla="*/ 247 h 254"/>
                <a:gd name="T60" fmla="*/ 122 w 245"/>
                <a:gd name="T61" fmla="*/ 254 h 254"/>
                <a:gd name="T62" fmla="*/ 149 w 245"/>
                <a:gd name="T63" fmla="*/ 251 h 254"/>
                <a:gd name="T64" fmla="*/ 157 w 245"/>
                <a:gd name="T65" fmla="*/ 243 h 254"/>
                <a:gd name="T66" fmla="*/ 159 w 245"/>
                <a:gd name="T67" fmla="*/ 209 h 254"/>
                <a:gd name="T68" fmla="*/ 188 w 245"/>
                <a:gd name="T69" fmla="*/ 187 h 254"/>
                <a:gd name="T70" fmla="*/ 221 w 245"/>
                <a:gd name="T71" fmla="*/ 196 h 254"/>
                <a:gd name="T72" fmla="*/ 232 w 245"/>
                <a:gd name="T73" fmla="*/ 191 h 254"/>
                <a:gd name="T74" fmla="*/ 243 w 245"/>
                <a:gd name="T75" fmla="*/ 167 h 254"/>
                <a:gd name="T76" fmla="*/ 240 w 245"/>
                <a:gd name="T77" fmla="*/ 155 h 254"/>
                <a:gd name="T78" fmla="*/ 127 w 245"/>
                <a:gd name="T79" fmla="*/ 174 h 254"/>
                <a:gd name="T80" fmla="*/ 76 w 245"/>
                <a:gd name="T81" fmla="*/ 132 h 254"/>
                <a:gd name="T82" fmla="*/ 118 w 245"/>
                <a:gd name="T83" fmla="*/ 80 h 254"/>
                <a:gd name="T84" fmla="*/ 170 w 245"/>
                <a:gd name="T85" fmla="*/ 123 h 254"/>
                <a:gd name="T86" fmla="*/ 127 w 245"/>
                <a:gd name="T87" fmla="*/ 17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5" h="254">
                  <a:moveTo>
                    <a:pt x="240" y="155"/>
                  </a:moveTo>
                  <a:cubicBezTo>
                    <a:pt x="211" y="137"/>
                    <a:pt x="211" y="137"/>
                    <a:pt x="211" y="137"/>
                  </a:cubicBezTo>
                  <a:cubicBezTo>
                    <a:pt x="212" y="131"/>
                    <a:pt x="212" y="124"/>
                    <a:pt x="211" y="118"/>
                  </a:cubicBezTo>
                  <a:cubicBezTo>
                    <a:pt x="210" y="112"/>
                    <a:pt x="209" y="106"/>
                    <a:pt x="207" y="100"/>
                  </a:cubicBezTo>
                  <a:cubicBezTo>
                    <a:pt x="231" y="76"/>
                    <a:pt x="231" y="76"/>
                    <a:pt x="231" y="76"/>
                  </a:cubicBezTo>
                  <a:cubicBezTo>
                    <a:pt x="234" y="73"/>
                    <a:pt x="235" y="68"/>
                    <a:pt x="232" y="64"/>
                  </a:cubicBezTo>
                  <a:cubicBezTo>
                    <a:pt x="217" y="43"/>
                    <a:pt x="217" y="43"/>
                    <a:pt x="217" y="43"/>
                  </a:cubicBezTo>
                  <a:cubicBezTo>
                    <a:pt x="214" y="39"/>
                    <a:pt x="209" y="38"/>
                    <a:pt x="205" y="40"/>
                  </a:cubicBezTo>
                  <a:cubicBezTo>
                    <a:pt x="175" y="55"/>
                    <a:pt x="175" y="55"/>
                    <a:pt x="175" y="55"/>
                  </a:cubicBezTo>
                  <a:cubicBezTo>
                    <a:pt x="165" y="48"/>
                    <a:pt x="154" y="43"/>
                    <a:pt x="141" y="40"/>
                  </a:cubicBezTo>
                  <a:cubicBezTo>
                    <a:pt x="133" y="7"/>
                    <a:pt x="133" y="7"/>
                    <a:pt x="133" y="7"/>
                  </a:cubicBezTo>
                  <a:cubicBezTo>
                    <a:pt x="132" y="3"/>
                    <a:pt x="127" y="0"/>
                    <a:pt x="123" y="1"/>
                  </a:cubicBezTo>
                  <a:cubicBezTo>
                    <a:pt x="96" y="3"/>
                    <a:pt x="96" y="3"/>
                    <a:pt x="96" y="3"/>
                  </a:cubicBezTo>
                  <a:cubicBezTo>
                    <a:pt x="92" y="4"/>
                    <a:pt x="89" y="8"/>
                    <a:pt x="88" y="12"/>
                  </a:cubicBezTo>
                  <a:cubicBezTo>
                    <a:pt x="86" y="46"/>
                    <a:pt x="86" y="46"/>
                    <a:pt x="86" y="46"/>
                  </a:cubicBezTo>
                  <a:cubicBezTo>
                    <a:pt x="75" y="51"/>
                    <a:pt x="65" y="59"/>
                    <a:pt x="57" y="68"/>
                  </a:cubicBezTo>
                  <a:cubicBezTo>
                    <a:pt x="24" y="59"/>
                    <a:pt x="24" y="59"/>
                    <a:pt x="24" y="59"/>
                  </a:cubicBezTo>
                  <a:cubicBezTo>
                    <a:pt x="20" y="58"/>
                    <a:pt x="15" y="60"/>
                    <a:pt x="13" y="64"/>
                  </a:cubicBezTo>
                  <a:cubicBezTo>
                    <a:pt x="2" y="88"/>
                    <a:pt x="2" y="88"/>
                    <a:pt x="2" y="88"/>
                  </a:cubicBezTo>
                  <a:cubicBezTo>
                    <a:pt x="0" y="92"/>
                    <a:pt x="2" y="97"/>
                    <a:pt x="6" y="99"/>
                  </a:cubicBezTo>
                  <a:cubicBezTo>
                    <a:pt x="34" y="118"/>
                    <a:pt x="34" y="118"/>
                    <a:pt x="34" y="118"/>
                  </a:cubicBezTo>
                  <a:cubicBezTo>
                    <a:pt x="34" y="124"/>
                    <a:pt x="34" y="130"/>
                    <a:pt x="34" y="136"/>
                  </a:cubicBezTo>
                  <a:cubicBezTo>
                    <a:pt x="35" y="143"/>
                    <a:pt x="36" y="149"/>
                    <a:pt x="38" y="155"/>
                  </a:cubicBezTo>
                  <a:cubicBezTo>
                    <a:pt x="14" y="179"/>
                    <a:pt x="14" y="179"/>
                    <a:pt x="14" y="179"/>
                  </a:cubicBezTo>
                  <a:cubicBezTo>
                    <a:pt x="11" y="182"/>
                    <a:pt x="10" y="187"/>
                    <a:pt x="13" y="190"/>
                  </a:cubicBezTo>
                  <a:cubicBezTo>
                    <a:pt x="28" y="212"/>
                    <a:pt x="28" y="212"/>
                    <a:pt x="28" y="212"/>
                  </a:cubicBezTo>
                  <a:cubicBezTo>
                    <a:pt x="31" y="215"/>
                    <a:pt x="36" y="217"/>
                    <a:pt x="40" y="215"/>
                  </a:cubicBezTo>
                  <a:cubicBezTo>
                    <a:pt x="70" y="199"/>
                    <a:pt x="70" y="199"/>
                    <a:pt x="70" y="199"/>
                  </a:cubicBezTo>
                  <a:cubicBezTo>
                    <a:pt x="80" y="206"/>
                    <a:pt x="92" y="212"/>
                    <a:pt x="104" y="214"/>
                  </a:cubicBezTo>
                  <a:cubicBezTo>
                    <a:pt x="113" y="247"/>
                    <a:pt x="113" y="247"/>
                    <a:pt x="113" y="247"/>
                  </a:cubicBezTo>
                  <a:cubicBezTo>
                    <a:pt x="114" y="251"/>
                    <a:pt x="118" y="254"/>
                    <a:pt x="122" y="254"/>
                  </a:cubicBezTo>
                  <a:cubicBezTo>
                    <a:pt x="149" y="251"/>
                    <a:pt x="149" y="251"/>
                    <a:pt x="149" y="251"/>
                  </a:cubicBezTo>
                  <a:cubicBezTo>
                    <a:pt x="153" y="251"/>
                    <a:pt x="157" y="247"/>
                    <a:pt x="157" y="243"/>
                  </a:cubicBezTo>
                  <a:cubicBezTo>
                    <a:pt x="159" y="209"/>
                    <a:pt x="159" y="209"/>
                    <a:pt x="159" y="209"/>
                  </a:cubicBezTo>
                  <a:cubicBezTo>
                    <a:pt x="170" y="203"/>
                    <a:pt x="180" y="196"/>
                    <a:pt x="188" y="187"/>
                  </a:cubicBezTo>
                  <a:cubicBezTo>
                    <a:pt x="221" y="196"/>
                    <a:pt x="221" y="196"/>
                    <a:pt x="221" y="196"/>
                  </a:cubicBezTo>
                  <a:cubicBezTo>
                    <a:pt x="226" y="197"/>
                    <a:pt x="230" y="195"/>
                    <a:pt x="232" y="191"/>
                  </a:cubicBezTo>
                  <a:cubicBezTo>
                    <a:pt x="243" y="167"/>
                    <a:pt x="243" y="167"/>
                    <a:pt x="243" y="167"/>
                  </a:cubicBezTo>
                  <a:cubicBezTo>
                    <a:pt x="245" y="163"/>
                    <a:pt x="243" y="158"/>
                    <a:pt x="240" y="155"/>
                  </a:cubicBezTo>
                  <a:close/>
                  <a:moveTo>
                    <a:pt x="127" y="174"/>
                  </a:moveTo>
                  <a:cubicBezTo>
                    <a:pt x="102" y="177"/>
                    <a:pt x="78" y="158"/>
                    <a:pt x="76" y="132"/>
                  </a:cubicBezTo>
                  <a:cubicBezTo>
                    <a:pt x="73" y="106"/>
                    <a:pt x="92" y="83"/>
                    <a:pt x="118" y="80"/>
                  </a:cubicBezTo>
                  <a:cubicBezTo>
                    <a:pt x="144" y="78"/>
                    <a:pt x="167" y="97"/>
                    <a:pt x="170" y="123"/>
                  </a:cubicBezTo>
                  <a:cubicBezTo>
                    <a:pt x="172" y="148"/>
                    <a:pt x="153" y="172"/>
                    <a:pt x="127" y="17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12" name="Freeform 204">
              <a:extLst>
                <a:ext uri="{FF2B5EF4-FFF2-40B4-BE49-F238E27FC236}">
                  <a16:creationId xmlns:a16="http://schemas.microsoft.com/office/drawing/2014/main" id="{306D7654-42B7-24B1-5287-0237ADA35AD3}"/>
                </a:ext>
              </a:extLst>
            </p:cNvPr>
            <p:cNvSpPr>
              <a:spLocks noEditPoints="1"/>
            </p:cNvSpPr>
            <p:nvPr/>
          </p:nvSpPr>
          <p:spPr bwMode="auto">
            <a:xfrm>
              <a:off x="2900363" y="5572125"/>
              <a:ext cx="317500" cy="319088"/>
            </a:xfrm>
            <a:custGeom>
              <a:avLst/>
              <a:gdLst>
                <a:gd name="T0" fmla="*/ 413 w 414"/>
                <a:gd name="T1" fmla="*/ 171 h 415"/>
                <a:gd name="T2" fmla="*/ 398 w 414"/>
                <a:gd name="T3" fmla="*/ 124 h 415"/>
                <a:gd name="T4" fmla="*/ 385 w 414"/>
                <a:gd name="T5" fmla="*/ 116 h 415"/>
                <a:gd name="T6" fmla="*/ 331 w 414"/>
                <a:gd name="T7" fmla="*/ 125 h 415"/>
                <a:gd name="T8" fmla="*/ 312 w 414"/>
                <a:gd name="T9" fmla="*/ 102 h 415"/>
                <a:gd name="T10" fmla="*/ 332 w 414"/>
                <a:gd name="T11" fmla="*/ 51 h 415"/>
                <a:gd name="T12" fmla="*/ 327 w 414"/>
                <a:gd name="T13" fmla="*/ 36 h 415"/>
                <a:gd name="T14" fmla="*/ 283 w 414"/>
                <a:gd name="T15" fmla="*/ 13 h 415"/>
                <a:gd name="T16" fmla="*/ 268 w 414"/>
                <a:gd name="T17" fmla="*/ 17 h 415"/>
                <a:gd name="T18" fmla="*/ 236 w 414"/>
                <a:gd name="T19" fmla="*/ 62 h 415"/>
                <a:gd name="T20" fmla="*/ 207 w 414"/>
                <a:gd name="T21" fmla="*/ 59 h 415"/>
                <a:gd name="T22" fmla="*/ 184 w 414"/>
                <a:gd name="T23" fmla="*/ 8 h 415"/>
                <a:gd name="T24" fmla="*/ 171 w 414"/>
                <a:gd name="T25" fmla="*/ 2 h 415"/>
                <a:gd name="T26" fmla="*/ 124 w 414"/>
                <a:gd name="T27" fmla="*/ 16 h 415"/>
                <a:gd name="T28" fmla="*/ 116 w 414"/>
                <a:gd name="T29" fmla="*/ 29 h 415"/>
                <a:gd name="T30" fmla="*/ 125 w 414"/>
                <a:gd name="T31" fmla="*/ 84 h 415"/>
                <a:gd name="T32" fmla="*/ 102 w 414"/>
                <a:gd name="T33" fmla="*/ 102 h 415"/>
                <a:gd name="T34" fmla="*/ 50 w 414"/>
                <a:gd name="T35" fmla="*/ 83 h 415"/>
                <a:gd name="T36" fmla="*/ 36 w 414"/>
                <a:gd name="T37" fmla="*/ 88 h 415"/>
                <a:gd name="T38" fmla="*/ 13 w 414"/>
                <a:gd name="T39" fmla="*/ 131 h 415"/>
                <a:gd name="T40" fmla="*/ 16 w 414"/>
                <a:gd name="T41" fmla="*/ 146 h 415"/>
                <a:gd name="T42" fmla="*/ 61 w 414"/>
                <a:gd name="T43" fmla="*/ 178 h 415"/>
                <a:gd name="T44" fmla="*/ 58 w 414"/>
                <a:gd name="T45" fmla="*/ 208 h 415"/>
                <a:gd name="T46" fmla="*/ 8 w 414"/>
                <a:gd name="T47" fmla="*/ 230 h 415"/>
                <a:gd name="T48" fmla="*/ 2 w 414"/>
                <a:gd name="T49" fmla="*/ 244 h 415"/>
                <a:gd name="T50" fmla="*/ 16 w 414"/>
                <a:gd name="T51" fmla="*/ 291 h 415"/>
                <a:gd name="T52" fmla="*/ 29 w 414"/>
                <a:gd name="T53" fmla="*/ 299 h 415"/>
                <a:gd name="T54" fmla="*/ 83 w 414"/>
                <a:gd name="T55" fmla="*/ 290 h 415"/>
                <a:gd name="T56" fmla="*/ 102 w 414"/>
                <a:gd name="T57" fmla="*/ 313 h 415"/>
                <a:gd name="T58" fmla="*/ 82 w 414"/>
                <a:gd name="T59" fmla="*/ 364 h 415"/>
                <a:gd name="T60" fmla="*/ 88 w 414"/>
                <a:gd name="T61" fmla="*/ 379 h 415"/>
                <a:gd name="T62" fmla="*/ 131 w 414"/>
                <a:gd name="T63" fmla="*/ 402 h 415"/>
                <a:gd name="T64" fmla="*/ 146 w 414"/>
                <a:gd name="T65" fmla="*/ 398 h 415"/>
                <a:gd name="T66" fmla="*/ 178 w 414"/>
                <a:gd name="T67" fmla="*/ 353 h 415"/>
                <a:gd name="T68" fmla="*/ 207 w 414"/>
                <a:gd name="T69" fmla="*/ 356 h 415"/>
                <a:gd name="T70" fmla="*/ 230 w 414"/>
                <a:gd name="T71" fmla="*/ 407 h 415"/>
                <a:gd name="T72" fmla="*/ 244 w 414"/>
                <a:gd name="T73" fmla="*/ 413 h 415"/>
                <a:gd name="T74" fmla="*/ 291 w 414"/>
                <a:gd name="T75" fmla="*/ 399 h 415"/>
                <a:gd name="T76" fmla="*/ 299 w 414"/>
                <a:gd name="T77" fmla="*/ 386 h 415"/>
                <a:gd name="T78" fmla="*/ 290 w 414"/>
                <a:gd name="T79" fmla="*/ 331 h 415"/>
                <a:gd name="T80" fmla="*/ 312 w 414"/>
                <a:gd name="T81" fmla="*/ 312 h 415"/>
                <a:gd name="T82" fmla="*/ 364 w 414"/>
                <a:gd name="T83" fmla="*/ 332 h 415"/>
                <a:gd name="T84" fmla="*/ 378 w 414"/>
                <a:gd name="T85" fmla="*/ 327 h 415"/>
                <a:gd name="T86" fmla="*/ 401 w 414"/>
                <a:gd name="T87" fmla="*/ 284 h 415"/>
                <a:gd name="T88" fmla="*/ 398 w 414"/>
                <a:gd name="T89" fmla="*/ 269 h 415"/>
                <a:gd name="T90" fmla="*/ 353 w 414"/>
                <a:gd name="T91" fmla="*/ 237 h 415"/>
                <a:gd name="T92" fmla="*/ 356 w 414"/>
                <a:gd name="T93" fmla="*/ 207 h 415"/>
                <a:gd name="T94" fmla="*/ 406 w 414"/>
                <a:gd name="T95" fmla="*/ 185 h 415"/>
                <a:gd name="T96" fmla="*/ 413 w 414"/>
                <a:gd name="T97" fmla="*/ 171 h 415"/>
                <a:gd name="T98" fmla="*/ 233 w 414"/>
                <a:gd name="T99" fmla="*/ 293 h 415"/>
                <a:gd name="T100" fmla="*/ 122 w 414"/>
                <a:gd name="T101" fmla="*/ 233 h 415"/>
                <a:gd name="T102" fmla="*/ 181 w 414"/>
                <a:gd name="T103" fmla="*/ 122 h 415"/>
                <a:gd name="T104" fmla="*/ 293 w 414"/>
                <a:gd name="T105" fmla="*/ 182 h 415"/>
                <a:gd name="T106" fmla="*/ 233 w 414"/>
                <a:gd name="T107" fmla="*/ 293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4" h="415">
                  <a:moveTo>
                    <a:pt x="413" y="171"/>
                  </a:moveTo>
                  <a:cubicBezTo>
                    <a:pt x="398" y="124"/>
                    <a:pt x="398" y="124"/>
                    <a:pt x="398" y="124"/>
                  </a:cubicBezTo>
                  <a:cubicBezTo>
                    <a:pt x="397" y="119"/>
                    <a:pt x="391" y="115"/>
                    <a:pt x="385" y="116"/>
                  </a:cubicBezTo>
                  <a:cubicBezTo>
                    <a:pt x="331" y="125"/>
                    <a:pt x="331" y="125"/>
                    <a:pt x="331" y="125"/>
                  </a:cubicBezTo>
                  <a:cubicBezTo>
                    <a:pt x="325" y="117"/>
                    <a:pt x="319" y="109"/>
                    <a:pt x="312" y="102"/>
                  </a:cubicBezTo>
                  <a:cubicBezTo>
                    <a:pt x="332" y="51"/>
                    <a:pt x="332" y="51"/>
                    <a:pt x="332" y="51"/>
                  </a:cubicBezTo>
                  <a:cubicBezTo>
                    <a:pt x="334" y="45"/>
                    <a:pt x="332" y="39"/>
                    <a:pt x="327" y="36"/>
                  </a:cubicBezTo>
                  <a:cubicBezTo>
                    <a:pt x="283" y="13"/>
                    <a:pt x="283" y="13"/>
                    <a:pt x="283" y="13"/>
                  </a:cubicBezTo>
                  <a:cubicBezTo>
                    <a:pt x="278" y="10"/>
                    <a:pt x="272" y="12"/>
                    <a:pt x="268" y="17"/>
                  </a:cubicBezTo>
                  <a:cubicBezTo>
                    <a:pt x="236" y="62"/>
                    <a:pt x="236" y="62"/>
                    <a:pt x="236" y="62"/>
                  </a:cubicBezTo>
                  <a:cubicBezTo>
                    <a:pt x="227" y="60"/>
                    <a:pt x="217" y="59"/>
                    <a:pt x="207" y="59"/>
                  </a:cubicBezTo>
                  <a:cubicBezTo>
                    <a:pt x="184" y="8"/>
                    <a:pt x="184" y="8"/>
                    <a:pt x="184" y="8"/>
                  </a:cubicBezTo>
                  <a:cubicBezTo>
                    <a:pt x="182" y="3"/>
                    <a:pt x="176" y="0"/>
                    <a:pt x="171" y="2"/>
                  </a:cubicBezTo>
                  <a:cubicBezTo>
                    <a:pt x="124" y="16"/>
                    <a:pt x="124" y="16"/>
                    <a:pt x="124" y="16"/>
                  </a:cubicBezTo>
                  <a:cubicBezTo>
                    <a:pt x="118" y="18"/>
                    <a:pt x="115" y="24"/>
                    <a:pt x="116" y="29"/>
                  </a:cubicBezTo>
                  <a:cubicBezTo>
                    <a:pt x="125" y="84"/>
                    <a:pt x="125" y="84"/>
                    <a:pt x="125" y="84"/>
                  </a:cubicBezTo>
                  <a:cubicBezTo>
                    <a:pt x="116" y="89"/>
                    <a:pt x="109" y="95"/>
                    <a:pt x="102" y="102"/>
                  </a:cubicBezTo>
                  <a:cubicBezTo>
                    <a:pt x="50" y="83"/>
                    <a:pt x="50" y="83"/>
                    <a:pt x="50" y="83"/>
                  </a:cubicBezTo>
                  <a:cubicBezTo>
                    <a:pt x="45" y="81"/>
                    <a:pt x="39" y="83"/>
                    <a:pt x="36" y="88"/>
                  </a:cubicBezTo>
                  <a:cubicBezTo>
                    <a:pt x="13" y="131"/>
                    <a:pt x="13" y="131"/>
                    <a:pt x="13" y="131"/>
                  </a:cubicBezTo>
                  <a:cubicBezTo>
                    <a:pt x="10" y="136"/>
                    <a:pt x="12" y="143"/>
                    <a:pt x="16" y="146"/>
                  </a:cubicBezTo>
                  <a:cubicBezTo>
                    <a:pt x="61" y="178"/>
                    <a:pt x="61" y="178"/>
                    <a:pt x="61" y="178"/>
                  </a:cubicBezTo>
                  <a:cubicBezTo>
                    <a:pt x="59" y="188"/>
                    <a:pt x="58" y="198"/>
                    <a:pt x="58" y="208"/>
                  </a:cubicBezTo>
                  <a:cubicBezTo>
                    <a:pt x="8" y="230"/>
                    <a:pt x="8" y="230"/>
                    <a:pt x="8" y="230"/>
                  </a:cubicBezTo>
                  <a:cubicBezTo>
                    <a:pt x="3" y="232"/>
                    <a:pt x="0" y="239"/>
                    <a:pt x="2" y="244"/>
                  </a:cubicBezTo>
                  <a:cubicBezTo>
                    <a:pt x="16" y="291"/>
                    <a:pt x="16" y="291"/>
                    <a:pt x="16" y="291"/>
                  </a:cubicBezTo>
                  <a:cubicBezTo>
                    <a:pt x="18" y="296"/>
                    <a:pt x="23" y="300"/>
                    <a:pt x="29" y="299"/>
                  </a:cubicBezTo>
                  <a:cubicBezTo>
                    <a:pt x="83" y="290"/>
                    <a:pt x="83" y="290"/>
                    <a:pt x="83" y="290"/>
                  </a:cubicBezTo>
                  <a:cubicBezTo>
                    <a:pt x="89" y="298"/>
                    <a:pt x="95" y="306"/>
                    <a:pt x="102" y="313"/>
                  </a:cubicBezTo>
                  <a:cubicBezTo>
                    <a:pt x="82" y="364"/>
                    <a:pt x="82" y="364"/>
                    <a:pt x="82" y="364"/>
                  </a:cubicBezTo>
                  <a:cubicBezTo>
                    <a:pt x="80" y="370"/>
                    <a:pt x="83" y="376"/>
                    <a:pt x="88" y="379"/>
                  </a:cubicBezTo>
                  <a:cubicBezTo>
                    <a:pt x="131" y="402"/>
                    <a:pt x="131" y="402"/>
                    <a:pt x="131" y="402"/>
                  </a:cubicBezTo>
                  <a:cubicBezTo>
                    <a:pt x="136" y="404"/>
                    <a:pt x="143" y="403"/>
                    <a:pt x="146" y="398"/>
                  </a:cubicBezTo>
                  <a:cubicBezTo>
                    <a:pt x="178" y="353"/>
                    <a:pt x="178" y="353"/>
                    <a:pt x="178" y="353"/>
                  </a:cubicBezTo>
                  <a:cubicBezTo>
                    <a:pt x="187" y="355"/>
                    <a:pt x="197" y="356"/>
                    <a:pt x="207" y="356"/>
                  </a:cubicBezTo>
                  <a:cubicBezTo>
                    <a:pt x="230" y="407"/>
                    <a:pt x="230" y="407"/>
                    <a:pt x="230" y="407"/>
                  </a:cubicBezTo>
                  <a:cubicBezTo>
                    <a:pt x="232" y="412"/>
                    <a:pt x="238" y="415"/>
                    <a:pt x="244" y="413"/>
                  </a:cubicBezTo>
                  <a:cubicBezTo>
                    <a:pt x="291" y="399"/>
                    <a:pt x="291" y="399"/>
                    <a:pt x="291" y="399"/>
                  </a:cubicBezTo>
                  <a:cubicBezTo>
                    <a:pt x="296" y="397"/>
                    <a:pt x="300" y="391"/>
                    <a:pt x="299" y="386"/>
                  </a:cubicBezTo>
                  <a:cubicBezTo>
                    <a:pt x="290" y="331"/>
                    <a:pt x="290" y="331"/>
                    <a:pt x="290" y="331"/>
                  </a:cubicBezTo>
                  <a:cubicBezTo>
                    <a:pt x="298" y="326"/>
                    <a:pt x="306" y="319"/>
                    <a:pt x="312" y="312"/>
                  </a:cubicBezTo>
                  <a:cubicBezTo>
                    <a:pt x="364" y="332"/>
                    <a:pt x="364" y="332"/>
                    <a:pt x="364" y="332"/>
                  </a:cubicBezTo>
                  <a:cubicBezTo>
                    <a:pt x="369" y="334"/>
                    <a:pt x="376" y="332"/>
                    <a:pt x="378" y="327"/>
                  </a:cubicBezTo>
                  <a:cubicBezTo>
                    <a:pt x="401" y="284"/>
                    <a:pt x="401" y="284"/>
                    <a:pt x="401" y="284"/>
                  </a:cubicBezTo>
                  <a:cubicBezTo>
                    <a:pt x="404" y="279"/>
                    <a:pt x="403" y="272"/>
                    <a:pt x="398" y="269"/>
                  </a:cubicBezTo>
                  <a:cubicBezTo>
                    <a:pt x="353" y="237"/>
                    <a:pt x="353" y="237"/>
                    <a:pt x="353" y="237"/>
                  </a:cubicBezTo>
                  <a:cubicBezTo>
                    <a:pt x="355" y="227"/>
                    <a:pt x="356" y="217"/>
                    <a:pt x="356" y="207"/>
                  </a:cubicBezTo>
                  <a:cubicBezTo>
                    <a:pt x="406" y="185"/>
                    <a:pt x="406" y="185"/>
                    <a:pt x="406" y="185"/>
                  </a:cubicBezTo>
                  <a:cubicBezTo>
                    <a:pt x="411" y="182"/>
                    <a:pt x="414" y="176"/>
                    <a:pt x="413" y="171"/>
                  </a:cubicBezTo>
                  <a:close/>
                  <a:moveTo>
                    <a:pt x="233" y="293"/>
                  </a:moveTo>
                  <a:cubicBezTo>
                    <a:pt x="186" y="307"/>
                    <a:pt x="136" y="280"/>
                    <a:pt x="122" y="233"/>
                  </a:cubicBezTo>
                  <a:cubicBezTo>
                    <a:pt x="108" y="186"/>
                    <a:pt x="134" y="136"/>
                    <a:pt x="181" y="122"/>
                  </a:cubicBezTo>
                  <a:cubicBezTo>
                    <a:pt x="228" y="108"/>
                    <a:pt x="278" y="134"/>
                    <a:pt x="293" y="182"/>
                  </a:cubicBezTo>
                  <a:cubicBezTo>
                    <a:pt x="307" y="229"/>
                    <a:pt x="280" y="278"/>
                    <a:pt x="233" y="29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grpSp>
      <p:grpSp>
        <p:nvGrpSpPr>
          <p:cNvPr id="213" name="Group 1305">
            <a:extLst>
              <a:ext uri="{FF2B5EF4-FFF2-40B4-BE49-F238E27FC236}">
                <a16:creationId xmlns:a16="http://schemas.microsoft.com/office/drawing/2014/main" id="{375A38A6-1C7E-8881-A41B-2542F794E00C}"/>
              </a:ext>
            </a:extLst>
          </p:cNvPr>
          <p:cNvGrpSpPr/>
          <p:nvPr/>
        </p:nvGrpSpPr>
        <p:grpSpPr>
          <a:xfrm>
            <a:off x="1671284" y="3386864"/>
            <a:ext cx="232072" cy="232072"/>
            <a:chOff x="1200150" y="3768725"/>
            <a:chExt cx="446088" cy="446088"/>
          </a:xfrm>
          <a:solidFill>
            <a:srgbClr val="F5A243"/>
          </a:solidFill>
        </p:grpSpPr>
        <p:sp>
          <p:nvSpPr>
            <p:cNvPr id="214" name="Freeform 78">
              <a:extLst>
                <a:ext uri="{FF2B5EF4-FFF2-40B4-BE49-F238E27FC236}">
                  <a16:creationId xmlns:a16="http://schemas.microsoft.com/office/drawing/2014/main" id="{C9289D66-FE79-7FE0-3944-5297BDCE71A4}"/>
                </a:ext>
              </a:extLst>
            </p:cNvPr>
            <p:cNvSpPr>
              <a:spLocks/>
            </p:cNvSpPr>
            <p:nvPr/>
          </p:nvSpPr>
          <p:spPr bwMode="auto">
            <a:xfrm>
              <a:off x="1200150" y="3768725"/>
              <a:ext cx="446088" cy="446088"/>
            </a:xfrm>
            <a:custGeom>
              <a:avLst/>
              <a:gdLst>
                <a:gd name="T0" fmla="*/ 539 w 580"/>
                <a:gd name="T1" fmla="*/ 141 h 580"/>
                <a:gd name="T2" fmla="*/ 509 w 580"/>
                <a:gd name="T3" fmla="*/ 171 h 580"/>
                <a:gd name="T4" fmla="*/ 489 w 580"/>
                <a:gd name="T5" fmla="*/ 181 h 580"/>
                <a:gd name="T6" fmla="*/ 517 w 580"/>
                <a:gd name="T7" fmla="*/ 290 h 580"/>
                <a:gd name="T8" fmla="*/ 290 w 580"/>
                <a:gd name="T9" fmla="*/ 517 h 580"/>
                <a:gd name="T10" fmla="*/ 63 w 580"/>
                <a:gd name="T11" fmla="*/ 290 h 580"/>
                <a:gd name="T12" fmla="*/ 290 w 580"/>
                <a:gd name="T13" fmla="*/ 63 h 580"/>
                <a:gd name="T14" fmla="*/ 401 w 580"/>
                <a:gd name="T15" fmla="*/ 92 h 580"/>
                <a:gd name="T16" fmla="*/ 411 w 580"/>
                <a:gd name="T17" fmla="*/ 72 h 580"/>
                <a:gd name="T18" fmla="*/ 441 w 580"/>
                <a:gd name="T19" fmla="*/ 42 h 580"/>
                <a:gd name="T20" fmla="*/ 290 w 580"/>
                <a:gd name="T21" fmla="*/ 0 h 580"/>
                <a:gd name="T22" fmla="*/ 0 w 580"/>
                <a:gd name="T23" fmla="*/ 290 h 580"/>
                <a:gd name="T24" fmla="*/ 290 w 580"/>
                <a:gd name="T25" fmla="*/ 580 h 580"/>
                <a:gd name="T26" fmla="*/ 580 w 580"/>
                <a:gd name="T27" fmla="*/ 290 h 580"/>
                <a:gd name="T28" fmla="*/ 539 w 580"/>
                <a:gd name="T29" fmla="*/ 141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0" h="580">
                  <a:moveTo>
                    <a:pt x="539" y="141"/>
                  </a:moveTo>
                  <a:cubicBezTo>
                    <a:pt x="509" y="171"/>
                    <a:pt x="509" y="171"/>
                    <a:pt x="509" y="171"/>
                  </a:cubicBezTo>
                  <a:cubicBezTo>
                    <a:pt x="504" y="176"/>
                    <a:pt x="496" y="179"/>
                    <a:pt x="489" y="181"/>
                  </a:cubicBezTo>
                  <a:cubicBezTo>
                    <a:pt x="506" y="213"/>
                    <a:pt x="517" y="250"/>
                    <a:pt x="517" y="290"/>
                  </a:cubicBezTo>
                  <a:cubicBezTo>
                    <a:pt x="517" y="415"/>
                    <a:pt x="415" y="517"/>
                    <a:pt x="290" y="517"/>
                  </a:cubicBezTo>
                  <a:cubicBezTo>
                    <a:pt x="165" y="517"/>
                    <a:pt x="63" y="415"/>
                    <a:pt x="63" y="290"/>
                  </a:cubicBezTo>
                  <a:cubicBezTo>
                    <a:pt x="63" y="165"/>
                    <a:pt x="165" y="63"/>
                    <a:pt x="290" y="63"/>
                  </a:cubicBezTo>
                  <a:cubicBezTo>
                    <a:pt x="330" y="63"/>
                    <a:pt x="368" y="74"/>
                    <a:pt x="401" y="92"/>
                  </a:cubicBezTo>
                  <a:cubicBezTo>
                    <a:pt x="402" y="85"/>
                    <a:pt x="406" y="78"/>
                    <a:pt x="411" y="72"/>
                  </a:cubicBezTo>
                  <a:cubicBezTo>
                    <a:pt x="441" y="42"/>
                    <a:pt x="441" y="42"/>
                    <a:pt x="441" y="42"/>
                  </a:cubicBezTo>
                  <a:cubicBezTo>
                    <a:pt x="397" y="15"/>
                    <a:pt x="345" y="0"/>
                    <a:pt x="290" y="0"/>
                  </a:cubicBezTo>
                  <a:cubicBezTo>
                    <a:pt x="130" y="0"/>
                    <a:pt x="0" y="130"/>
                    <a:pt x="0" y="290"/>
                  </a:cubicBezTo>
                  <a:cubicBezTo>
                    <a:pt x="0" y="450"/>
                    <a:pt x="130" y="580"/>
                    <a:pt x="290" y="580"/>
                  </a:cubicBezTo>
                  <a:cubicBezTo>
                    <a:pt x="450" y="580"/>
                    <a:pt x="580" y="450"/>
                    <a:pt x="580" y="290"/>
                  </a:cubicBezTo>
                  <a:cubicBezTo>
                    <a:pt x="580" y="235"/>
                    <a:pt x="565" y="184"/>
                    <a:pt x="539" y="14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15" name="Freeform 79">
              <a:extLst>
                <a:ext uri="{FF2B5EF4-FFF2-40B4-BE49-F238E27FC236}">
                  <a16:creationId xmlns:a16="http://schemas.microsoft.com/office/drawing/2014/main" id="{DB1D0EAE-06C5-DF51-65A7-0BCC23E9319F}"/>
                </a:ext>
              </a:extLst>
            </p:cNvPr>
            <p:cNvSpPr>
              <a:spLocks/>
            </p:cNvSpPr>
            <p:nvPr/>
          </p:nvSpPr>
          <p:spPr bwMode="auto">
            <a:xfrm>
              <a:off x="1381125" y="3781425"/>
              <a:ext cx="252413" cy="252413"/>
            </a:xfrm>
            <a:custGeom>
              <a:avLst/>
              <a:gdLst>
                <a:gd name="T0" fmla="*/ 186 w 329"/>
                <a:gd name="T1" fmla="*/ 67 h 328"/>
                <a:gd name="T2" fmla="*/ 249 w 329"/>
                <a:gd name="T3" fmla="*/ 4 h 328"/>
                <a:gd name="T4" fmla="*/ 257 w 329"/>
                <a:gd name="T5" fmla="*/ 7 h 328"/>
                <a:gd name="T6" fmla="*/ 263 w 329"/>
                <a:gd name="T7" fmla="*/ 66 h 328"/>
                <a:gd name="T8" fmla="*/ 322 w 329"/>
                <a:gd name="T9" fmla="*/ 71 h 328"/>
                <a:gd name="T10" fmla="*/ 325 w 329"/>
                <a:gd name="T11" fmla="*/ 80 h 328"/>
                <a:gd name="T12" fmla="*/ 262 w 329"/>
                <a:gd name="T13" fmla="*/ 142 h 328"/>
                <a:gd name="T14" fmla="*/ 245 w 329"/>
                <a:gd name="T15" fmla="*/ 149 h 328"/>
                <a:gd name="T16" fmla="*/ 207 w 329"/>
                <a:gd name="T17" fmla="*/ 145 h 328"/>
                <a:gd name="T18" fmla="*/ 99 w 329"/>
                <a:gd name="T19" fmla="*/ 253 h 328"/>
                <a:gd name="T20" fmla="*/ 89 w 329"/>
                <a:gd name="T21" fmla="*/ 309 h 328"/>
                <a:gd name="T22" fmla="*/ 19 w 329"/>
                <a:gd name="T23" fmla="*/ 309 h 328"/>
                <a:gd name="T24" fmla="*/ 19 w 329"/>
                <a:gd name="T25" fmla="*/ 239 h 328"/>
                <a:gd name="T26" fmla="*/ 75 w 329"/>
                <a:gd name="T27" fmla="*/ 230 h 328"/>
                <a:gd name="T28" fmla="*/ 184 w 329"/>
                <a:gd name="T29" fmla="*/ 121 h 328"/>
                <a:gd name="T30" fmla="*/ 180 w 329"/>
                <a:gd name="T31" fmla="*/ 84 h 328"/>
                <a:gd name="T32" fmla="*/ 186 w 329"/>
                <a:gd name="T33" fmla="*/ 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9" h="328">
                  <a:moveTo>
                    <a:pt x="186" y="67"/>
                  </a:moveTo>
                  <a:cubicBezTo>
                    <a:pt x="249" y="4"/>
                    <a:pt x="249" y="4"/>
                    <a:pt x="249" y="4"/>
                  </a:cubicBezTo>
                  <a:cubicBezTo>
                    <a:pt x="253" y="0"/>
                    <a:pt x="256" y="1"/>
                    <a:pt x="257" y="7"/>
                  </a:cubicBezTo>
                  <a:cubicBezTo>
                    <a:pt x="263" y="66"/>
                    <a:pt x="263" y="66"/>
                    <a:pt x="263" y="66"/>
                  </a:cubicBezTo>
                  <a:cubicBezTo>
                    <a:pt x="322" y="71"/>
                    <a:pt x="322" y="71"/>
                    <a:pt x="322" y="71"/>
                  </a:cubicBezTo>
                  <a:cubicBezTo>
                    <a:pt x="327" y="72"/>
                    <a:pt x="329" y="76"/>
                    <a:pt x="325" y="80"/>
                  </a:cubicBezTo>
                  <a:cubicBezTo>
                    <a:pt x="262" y="142"/>
                    <a:pt x="262" y="142"/>
                    <a:pt x="262" y="142"/>
                  </a:cubicBezTo>
                  <a:cubicBezTo>
                    <a:pt x="258" y="146"/>
                    <a:pt x="250" y="149"/>
                    <a:pt x="245" y="149"/>
                  </a:cubicBezTo>
                  <a:cubicBezTo>
                    <a:pt x="207" y="145"/>
                    <a:pt x="207" y="145"/>
                    <a:pt x="207" y="145"/>
                  </a:cubicBezTo>
                  <a:cubicBezTo>
                    <a:pt x="99" y="253"/>
                    <a:pt x="99" y="253"/>
                    <a:pt x="99" y="253"/>
                  </a:cubicBezTo>
                  <a:cubicBezTo>
                    <a:pt x="107" y="272"/>
                    <a:pt x="104" y="294"/>
                    <a:pt x="89" y="309"/>
                  </a:cubicBezTo>
                  <a:cubicBezTo>
                    <a:pt x="70" y="328"/>
                    <a:pt x="39" y="328"/>
                    <a:pt x="19" y="309"/>
                  </a:cubicBezTo>
                  <a:cubicBezTo>
                    <a:pt x="0" y="290"/>
                    <a:pt x="0" y="259"/>
                    <a:pt x="19" y="239"/>
                  </a:cubicBezTo>
                  <a:cubicBezTo>
                    <a:pt x="34" y="224"/>
                    <a:pt x="57" y="221"/>
                    <a:pt x="75" y="230"/>
                  </a:cubicBezTo>
                  <a:cubicBezTo>
                    <a:pt x="184" y="121"/>
                    <a:pt x="184" y="121"/>
                    <a:pt x="184" y="121"/>
                  </a:cubicBezTo>
                  <a:cubicBezTo>
                    <a:pt x="180" y="84"/>
                    <a:pt x="180" y="84"/>
                    <a:pt x="180" y="84"/>
                  </a:cubicBezTo>
                  <a:cubicBezTo>
                    <a:pt x="179" y="78"/>
                    <a:pt x="182" y="71"/>
                    <a:pt x="186" y="6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16" name="Freeform 80">
              <a:extLst>
                <a:ext uri="{FF2B5EF4-FFF2-40B4-BE49-F238E27FC236}">
                  <a16:creationId xmlns:a16="http://schemas.microsoft.com/office/drawing/2014/main" id="{B7AFB736-A50D-D6E8-ED76-7035FAE18A65}"/>
                </a:ext>
              </a:extLst>
            </p:cNvPr>
            <p:cNvSpPr>
              <a:spLocks/>
            </p:cNvSpPr>
            <p:nvPr/>
          </p:nvSpPr>
          <p:spPr bwMode="auto">
            <a:xfrm>
              <a:off x="1292225" y="3860800"/>
              <a:ext cx="261938" cy="261938"/>
            </a:xfrm>
            <a:custGeom>
              <a:avLst/>
              <a:gdLst>
                <a:gd name="T0" fmla="*/ 170 w 340"/>
                <a:gd name="T1" fmla="*/ 73 h 340"/>
                <a:gd name="T2" fmla="*/ 212 w 340"/>
                <a:gd name="T3" fmla="*/ 83 h 340"/>
                <a:gd name="T4" fmla="*/ 266 w 340"/>
                <a:gd name="T5" fmla="*/ 30 h 340"/>
                <a:gd name="T6" fmla="*/ 170 w 340"/>
                <a:gd name="T7" fmla="*/ 0 h 340"/>
                <a:gd name="T8" fmla="*/ 0 w 340"/>
                <a:gd name="T9" fmla="*/ 170 h 340"/>
                <a:gd name="T10" fmla="*/ 170 w 340"/>
                <a:gd name="T11" fmla="*/ 340 h 340"/>
                <a:gd name="T12" fmla="*/ 340 w 340"/>
                <a:gd name="T13" fmla="*/ 170 h 340"/>
                <a:gd name="T14" fmla="*/ 311 w 340"/>
                <a:gd name="T15" fmla="*/ 76 h 340"/>
                <a:gd name="T16" fmla="*/ 258 w 340"/>
                <a:gd name="T17" fmla="*/ 130 h 340"/>
                <a:gd name="T18" fmla="*/ 267 w 340"/>
                <a:gd name="T19" fmla="*/ 170 h 340"/>
                <a:gd name="T20" fmla="*/ 170 w 340"/>
                <a:gd name="T21" fmla="*/ 267 h 340"/>
                <a:gd name="T22" fmla="*/ 73 w 340"/>
                <a:gd name="T23" fmla="*/ 170 h 340"/>
                <a:gd name="T24" fmla="*/ 170 w 340"/>
                <a:gd name="T25" fmla="*/ 7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0" h="340">
                  <a:moveTo>
                    <a:pt x="170" y="73"/>
                  </a:moveTo>
                  <a:cubicBezTo>
                    <a:pt x="185" y="73"/>
                    <a:pt x="199" y="77"/>
                    <a:pt x="212" y="83"/>
                  </a:cubicBezTo>
                  <a:cubicBezTo>
                    <a:pt x="266" y="30"/>
                    <a:pt x="266" y="30"/>
                    <a:pt x="266" y="30"/>
                  </a:cubicBezTo>
                  <a:cubicBezTo>
                    <a:pt x="238" y="11"/>
                    <a:pt x="205" y="0"/>
                    <a:pt x="170" y="0"/>
                  </a:cubicBezTo>
                  <a:cubicBezTo>
                    <a:pt x="76" y="0"/>
                    <a:pt x="0" y="76"/>
                    <a:pt x="0" y="170"/>
                  </a:cubicBezTo>
                  <a:cubicBezTo>
                    <a:pt x="0" y="264"/>
                    <a:pt x="76" y="340"/>
                    <a:pt x="170" y="340"/>
                  </a:cubicBezTo>
                  <a:cubicBezTo>
                    <a:pt x="264" y="340"/>
                    <a:pt x="340" y="264"/>
                    <a:pt x="340" y="170"/>
                  </a:cubicBezTo>
                  <a:cubicBezTo>
                    <a:pt x="340" y="135"/>
                    <a:pt x="329" y="103"/>
                    <a:pt x="311" y="76"/>
                  </a:cubicBezTo>
                  <a:cubicBezTo>
                    <a:pt x="258" y="130"/>
                    <a:pt x="258" y="130"/>
                    <a:pt x="258" y="130"/>
                  </a:cubicBezTo>
                  <a:cubicBezTo>
                    <a:pt x="264" y="142"/>
                    <a:pt x="267" y="156"/>
                    <a:pt x="267" y="170"/>
                  </a:cubicBezTo>
                  <a:cubicBezTo>
                    <a:pt x="267" y="223"/>
                    <a:pt x="223" y="267"/>
                    <a:pt x="170" y="267"/>
                  </a:cubicBezTo>
                  <a:cubicBezTo>
                    <a:pt x="117" y="267"/>
                    <a:pt x="73" y="223"/>
                    <a:pt x="73" y="170"/>
                  </a:cubicBezTo>
                  <a:cubicBezTo>
                    <a:pt x="73" y="117"/>
                    <a:pt x="117" y="73"/>
                    <a:pt x="170" y="7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grpSp>
      <p:grpSp>
        <p:nvGrpSpPr>
          <p:cNvPr id="217" name="Group 1317">
            <a:extLst>
              <a:ext uri="{FF2B5EF4-FFF2-40B4-BE49-F238E27FC236}">
                <a16:creationId xmlns:a16="http://schemas.microsoft.com/office/drawing/2014/main" id="{AD91811A-1451-22CF-9DAC-73428BFFCDD6}"/>
              </a:ext>
            </a:extLst>
          </p:cNvPr>
          <p:cNvGrpSpPr/>
          <p:nvPr/>
        </p:nvGrpSpPr>
        <p:grpSpPr>
          <a:xfrm>
            <a:off x="2267689" y="3373677"/>
            <a:ext cx="218858" cy="245287"/>
            <a:chOff x="4608513" y="6291263"/>
            <a:chExt cx="420688" cy="471488"/>
          </a:xfrm>
          <a:solidFill>
            <a:srgbClr val="F5A243"/>
          </a:solidFill>
        </p:grpSpPr>
        <p:sp>
          <p:nvSpPr>
            <p:cNvPr id="218" name="Freeform 218">
              <a:extLst>
                <a:ext uri="{FF2B5EF4-FFF2-40B4-BE49-F238E27FC236}">
                  <a16:creationId xmlns:a16="http://schemas.microsoft.com/office/drawing/2014/main" id="{C0509E83-827C-5D32-B6E7-E365F19BC285}"/>
                </a:ext>
              </a:extLst>
            </p:cNvPr>
            <p:cNvSpPr>
              <a:spLocks/>
            </p:cNvSpPr>
            <p:nvPr/>
          </p:nvSpPr>
          <p:spPr bwMode="auto">
            <a:xfrm>
              <a:off x="4908550" y="6627813"/>
              <a:ext cx="80963" cy="84138"/>
            </a:xfrm>
            <a:custGeom>
              <a:avLst/>
              <a:gdLst>
                <a:gd name="T0" fmla="*/ 13 w 105"/>
                <a:gd name="T1" fmla="*/ 20 h 108"/>
                <a:gd name="T2" fmla="*/ 27 w 105"/>
                <a:gd name="T3" fmla="*/ 9 h 108"/>
                <a:gd name="T4" fmla="*/ 65 w 105"/>
                <a:gd name="T5" fmla="*/ 13 h 108"/>
                <a:gd name="T6" fmla="*/ 105 w 105"/>
                <a:gd name="T7" fmla="*/ 64 h 108"/>
                <a:gd name="T8" fmla="*/ 49 w 105"/>
                <a:gd name="T9" fmla="*/ 108 h 108"/>
                <a:gd name="T10" fmla="*/ 9 w 105"/>
                <a:gd name="T11" fmla="*/ 57 h 108"/>
                <a:gd name="T12" fmla="*/ 13 w 105"/>
                <a:gd name="T13" fmla="*/ 20 h 108"/>
              </a:gdLst>
              <a:ahLst/>
              <a:cxnLst>
                <a:cxn ang="0">
                  <a:pos x="T0" y="T1"/>
                </a:cxn>
                <a:cxn ang="0">
                  <a:pos x="T2" y="T3"/>
                </a:cxn>
                <a:cxn ang="0">
                  <a:pos x="T4" y="T5"/>
                </a:cxn>
                <a:cxn ang="0">
                  <a:pos x="T6" y="T7"/>
                </a:cxn>
                <a:cxn ang="0">
                  <a:pos x="T8" y="T9"/>
                </a:cxn>
                <a:cxn ang="0">
                  <a:pos x="T10" y="T11"/>
                </a:cxn>
                <a:cxn ang="0">
                  <a:pos x="T12" y="T13"/>
                </a:cxn>
              </a:cxnLst>
              <a:rect l="0" t="0" r="r" b="b"/>
              <a:pathLst>
                <a:path w="105" h="108">
                  <a:moveTo>
                    <a:pt x="13" y="20"/>
                  </a:moveTo>
                  <a:cubicBezTo>
                    <a:pt x="27" y="9"/>
                    <a:pt x="27" y="9"/>
                    <a:pt x="27" y="9"/>
                  </a:cubicBezTo>
                  <a:cubicBezTo>
                    <a:pt x="39" y="0"/>
                    <a:pt x="56" y="2"/>
                    <a:pt x="65" y="13"/>
                  </a:cubicBezTo>
                  <a:cubicBezTo>
                    <a:pt x="105" y="64"/>
                    <a:pt x="105" y="64"/>
                    <a:pt x="105" y="64"/>
                  </a:cubicBezTo>
                  <a:cubicBezTo>
                    <a:pt x="49" y="108"/>
                    <a:pt x="49" y="108"/>
                    <a:pt x="49" y="108"/>
                  </a:cubicBezTo>
                  <a:cubicBezTo>
                    <a:pt x="9" y="57"/>
                    <a:pt x="9" y="57"/>
                    <a:pt x="9" y="57"/>
                  </a:cubicBezTo>
                  <a:cubicBezTo>
                    <a:pt x="0" y="46"/>
                    <a:pt x="2" y="29"/>
                    <a:pt x="13" y="2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19" name="Freeform 219">
              <a:extLst>
                <a:ext uri="{FF2B5EF4-FFF2-40B4-BE49-F238E27FC236}">
                  <a16:creationId xmlns:a16="http://schemas.microsoft.com/office/drawing/2014/main" id="{3A6C17D7-AF5F-97AB-1B2E-516980C2E68D}"/>
                </a:ext>
              </a:extLst>
            </p:cNvPr>
            <p:cNvSpPr>
              <a:spLocks noEditPoints="1"/>
            </p:cNvSpPr>
            <p:nvPr/>
          </p:nvSpPr>
          <p:spPr bwMode="auto">
            <a:xfrm>
              <a:off x="4608513" y="6291263"/>
              <a:ext cx="403225" cy="401638"/>
            </a:xfrm>
            <a:custGeom>
              <a:avLst/>
              <a:gdLst>
                <a:gd name="T0" fmla="*/ 445 w 524"/>
                <a:gd name="T1" fmla="*/ 119 h 523"/>
                <a:gd name="T2" fmla="*/ 119 w 524"/>
                <a:gd name="T3" fmla="*/ 79 h 523"/>
                <a:gd name="T4" fmla="*/ 79 w 524"/>
                <a:gd name="T5" fmla="*/ 404 h 523"/>
                <a:gd name="T6" fmla="*/ 405 w 524"/>
                <a:gd name="T7" fmla="*/ 444 h 523"/>
                <a:gd name="T8" fmla="*/ 445 w 524"/>
                <a:gd name="T9" fmla="*/ 119 h 523"/>
                <a:gd name="T10" fmla="*/ 373 w 524"/>
                <a:gd name="T11" fmla="*/ 404 h 523"/>
                <a:gd name="T12" fmla="*/ 119 w 524"/>
                <a:gd name="T13" fmla="*/ 373 h 523"/>
                <a:gd name="T14" fmla="*/ 151 w 524"/>
                <a:gd name="T15" fmla="*/ 119 h 523"/>
                <a:gd name="T16" fmla="*/ 404 w 524"/>
                <a:gd name="T17" fmla="*/ 150 h 523"/>
                <a:gd name="T18" fmla="*/ 373 w 524"/>
                <a:gd name="T19" fmla="*/ 404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4" h="523">
                  <a:moveTo>
                    <a:pt x="445" y="119"/>
                  </a:moveTo>
                  <a:cubicBezTo>
                    <a:pt x="366" y="18"/>
                    <a:pt x="220" y="0"/>
                    <a:pt x="119" y="79"/>
                  </a:cubicBezTo>
                  <a:cubicBezTo>
                    <a:pt x="18" y="157"/>
                    <a:pt x="0" y="303"/>
                    <a:pt x="79" y="404"/>
                  </a:cubicBezTo>
                  <a:cubicBezTo>
                    <a:pt x="158" y="505"/>
                    <a:pt x="304" y="523"/>
                    <a:pt x="405" y="444"/>
                  </a:cubicBezTo>
                  <a:cubicBezTo>
                    <a:pt x="506" y="366"/>
                    <a:pt x="524" y="220"/>
                    <a:pt x="445" y="119"/>
                  </a:cubicBezTo>
                  <a:close/>
                  <a:moveTo>
                    <a:pt x="373" y="404"/>
                  </a:moveTo>
                  <a:cubicBezTo>
                    <a:pt x="294" y="465"/>
                    <a:pt x="181" y="451"/>
                    <a:pt x="119" y="373"/>
                  </a:cubicBezTo>
                  <a:cubicBezTo>
                    <a:pt x="58" y="294"/>
                    <a:pt x="72" y="180"/>
                    <a:pt x="151" y="119"/>
                  </a:cubicBezTo>
                  <a:cubicBezTo>
                    <a:pt x="229" y="58"/>
                    <a:pt x="343" y="72"/>
                    <a:pt x="404" y="150"/>
                  </a:cubicBezTo>
                  <a:cubicBezTo>
                    <a:pt x="466" y="229"/>
                    <a:pt x="452" y="343"/>
                    <a:pt x="373" y="40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20" name="Freeform 220">
              <a:extLst>
                <a:ext uri="{FF2B5EF4-FFF2-40B4-BE49-F238E27FC236}">
                  <a16:creationId xmlns:a16="http://schemas.microsoft.com/office/drawing/2014/main" id="{6B944A4C-79A9-99A9-AA10-B07B17111645}"/>
                </a:ext>
              </a:extLst>
            </p:cNvPr>
            <p:cNvSpPr>
              <a:spLocks/>
            </p:cNvSpPr>
            <p:nvPr/>
          </p:nvSpPr>
          <p:spPr bwMode="auto">
            <a:xfrm>
              <a:off x="4957763" y="6691313"/>
              <a:ext cx="71438" cy="71438"/>
            </a:xfrm>
            <a:custGeom>
              <a:avLst/>
              <a:gdLst>
                <a:gd name="T0" fmla="*/ 78 w 92"/>
                <a:gd name="T1" fmla="*/ 72 h 92"/>
                <a:gd name="T2" fmla="*/ 64 w 92"/>
                <a:gd name="T3" fmla="*/ 83 h 92"/>
                <a:gd name="T4" fmla="*/ 27 w 92"/>
                <a:gd name="T5" fmla="*/ 78 h 92"/>
                <a:gd name="T6" fmla="*/ 0 w 92"/>
                <a:gd name="T7" fmla="*/ 44 h 92"/>
                <a:gd name="T8" fmla="*/ 56 w 92"/>
                <a:gd name="T9" fmla="*/ 0 h 92"/>
                <a:gd name="T10" fmla="*/ 83 w 92"/>
                <a:gd name="T11" fmla="*/ 34 h 92"/>
                <a:gd name="T12" fmla="*/ 78 w 92"/>
                <a:gd name="T13" fmla="*/ 72 h 92"/>
              </a:gdLst>
              <a:ahLst/>
              <a:cxnLst>
                <a:cxn ang="0">
                  <a:pos x="T0" y="T1"/>
                </a:cxn>
                <a:cxn ang="0">
                  <a:pos x="T2" y="T3"/>
                </a:cxn>
                <a:cxn ang="0">
                  <a:pos x="T4" y="T5"/>
                </a:cxn>
                <a:cxn ang="0">
                  <a:pos x="T6" y="T7"/>
                </a:cxn>
                <a:cxn ang="0">
                  <a:pos x="T8" y="T9"/>
                </a:cxn>
                <a:cxn ang="0">
                  <a:pos x="T10" y="T11"/>
                </a:cxn>
                <a:cxn ang="0">
                  <a:pos x="T12" y="T13"/>
                </a:cxn>
              </a:cxnLst>
              <a:rect l="0" t="0" r="r" b="b"/>
              <a:pathLst>
                <a:path w="92" h="92">
                  <a:moveTo>
                    <a:pt x="78" y="72"/>
                  </a:moveTo>
                  <a:cubicBezTo>
                    <a:pt x="64" y="83"/>
                    <a:pt x="64" y="83"/>
                    <a:pt x="64" y="83"/>
                  </a:cubicBezTo>
                  <a:cubicBezTo>
                    <a:pt x="53" y="92"/>
                    <a:pt x="36" y="90"/>
                    <a:pt x="27" y="78"/>
                  </a:cubicBezTo>
                  <a:cubicBezTo>
                    <a:pt x="0" y="44"/>
                    <a:pt x="0" y="44"/>
                    <a:pt x="0" y="44"/>
                  </a:cubicBezTo>
                  <a:cubicBezTo>
                    <a:pt x="56" y="0"/>
                    <a:pt x="56" y="0"/>
                    <a:pt x="56" y="0"/>
                  </a:cubicBezTo>
                  <a:cubicBezTo>
                    <a:pt x="83" y="34"/>
                    <a:pt x="83" y="34"/>
                    <a:pt x="83" y="34"/>
                  </a:cubicBezTo>
                  <a:cubicBezTo>
                    <a:pt x="92" y="46"/>
                    <a:pt x="90" y="63"/>
                    <a:pt x="78" y="7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grpSp>
      <p:grpSp>
        <p:nvGrpSpPr>
          <p:cNvPr id="221" name="Group 1321">
            <a:extLst>
              <a:ext uri="{FF2B5EF4-FFF2-40B4-BE49-F238E27FC236}">
                <a16:creationId xmlns:a16="http://schemas.microsoft.com/office/drawing/2014/main" id="{CB3DDC35-5366-643C-DD9D-19770F86445C}"/>
              </a:ext>
            </a:extLst>
          </p:cNvPr>
          <p:cNvGrpSpPr/>
          <p:nvPr/>
        </p:nvGrpSpPr>
        <p:grpSpPr>
          <a:xfrm>
            <a:off x="2850862" y="3394918"/>
            <a:ext cx="233725" cy="189127"/>
            <a:chOff x="1209675" y="6354763"/>
            <a:chExt cx="449263" cy="363538"/>
          </a:xfrm>
          <a:solidFill>
            <a:srgbClr val="F5A243"/>
          </a:solidFill>
        </p:grpSpPr>
        <p:sp>
          <p:nvSpPr>
            <p:cNvPr id="222" name="Freeform 205">
              <a:extLst>
                <a:ext uri="{FF2B5EF4-FFF2-40B4-BE49-F238E27FC236}">
                  <a16:creationId xmlns:a16="http://schemas.microsoft.com/office/drawing/2014/main" id="{3EF5372A-8EED-744A-832A-71D783678181}"/>
                </a:ext>
              </a:extLst>
            </p:cNvPr>
            <p:cNvSpPr>
              <a:spLocks/>
            </p:cNvSpPr>
            <p:nvPr/>
          </p:nvSpPr>
          <p:spPr bwMode="auto">
            <a:xfrm>
              <a:off x="1560513" y="6529388"/>
              <a:ext cx="96838" cy="188913"/>
            </a:xfrm>
            <a:custGeom>
              <a:avLst/>
              <a:gdLst>
                <a:gd name="T0" fmla="*/ 31 w 126"/>
                <a:gd name="T1" fmla="*/ 0 h 245"/>
                <a:gd name="T2" fmla="*/ 0 w 126"/>
                <a:gd name="T3" fmla="*/ 39 h 245"/>
                <a:gd name="T4" fmla="*/ 0 w 126"/>
                <a:gd name="T5" fmla="*/ 245 h 245"/>
                <a:gd name="T6" fmla="*/ 126 w 126"/>
                <a:gd name="T7" fmla="*/ 245 h 245"/>
                <a:gd name="T8" fmla="*/ 125 w 126"/>
                <a:gd name="T9" fmla="*/ 74 h 245"/>
                <a:gd name="T10" fmla="*/ 31 w 126"/>
                <a:gd name="T11" fmla="*/ 0 h 245"/>
              </a:gdLst>
              <a:ahLst/>
              <a:cxnLst>
                <a:cxn ang="0">
                  <a:pos x="T0" y="T1"/>
                </a:cxn>
                <a:cxn ang="0">
                  <a:pos x="T2" y="T3"/>
                </a:cxn>
                <a:cxn ang="0">
                  <a:pos x="T4" y="T5"/>
                </a:cxn>
                <a:cxn ang="0">
                  <a:pos x="T6" y="T7"/>
                </a:cxn>
                <a:cxn ang="0">
                  <a:pos x="T8" y="T9"/>
                </a:cxn>
                <a:cxn ang="0">
                  <a:pos x="T10" y="T11"/>
                </a:cxn>
              </a:cxnLst>
              <a:rect l="0" t="0" r="r" b="b"/>
              <a:pathLst>
                <a:path w="126" h="245">
                  <a:moveTo>
                    <a:pt x="31" y="0"/>
                  </a:moveTo>
                  <a:cubicBezTo>
                    <a:pt x="0" y="39"/>
                    <a:pt x="0" y="39"/>
                    <a:pt x="0" y="39"/>
                  </a:cubicBezTo>
                  <a:cubicBezTo>
                    <a:pt x="0" y="245"/>
                    <a:pt x="0" y="245"/>
                    <a:pt x="0" y="245"/>
                  </a:cubicBezTo>
                  <a:cubicBezTo>
                    <a:pt x="126" y="245"/>
                    <a:pt x="126" y="245"/>
                    <a:pt x="126" y="245"/>
                  </a:cubicBezTo>
                  <a:cubicBezTo>
                    <a:pt x="125" y="74"/>
                    <a:pt x="125" y="74"/>
                    <a:pt x="125" y="74"/>
                  </a:cubicBezTo>
                  <a:cubicBezTo>
                    <a:pt x="99" y="52"/>
                    <a:pt x="31" y="0"/>
                    <a:pt x="3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23" name="Freeform 207">
              <a:extLst>
                <a:ext uri="{FF2B5EF4-FFF2-40B4-BE49-F238E27FC236}">
                  <a16:creationId xmlns:a16="http://schemas.microsoft.com/office/drawing/2014/main" id="{9C82A8E5-7459-D176-5800-9470265EB434}"/>
                </a:ext>
              </a:extLst>
            </p:cNvPr>
            <p:cNvSpPr>
              <a:spLocks/>
            </p:cNvSpPr>
            <p:nvPr/>
          </p:nvSpPr>
          <p:spPr bwMode="auto">
            <a:xfrm>
              <a:off x="1209675" y="6354763"/>
              <a:ext cx="449263" cy="339725"/>
            </a:xfrm>
            <a:custGeom>
              <a:avLst/>
              <a:gdLst>
                <a:gd name="T0" fmla="*/ 236 w 585"/>
                <a:gd name="T1" fmla="*/ 248 h 442"/>
                <a:gd name="T2" fmla="*/ 76 w 585"/>
                <a:gd name="T3" fmla="*/ 428 h 442"/>
                <a:gd name="T4" fmla="*/ 46 w 585"/>
                <a:gd name="T5" fmla="*/ 442 h 442"/>
                <a:gd name="T6" fmla="*/ 18 w 585"/>
                <a:gd name="T7" fmla="*/ 432 h 442"/>
                <a:gd name="T8" fmla="*/ 15 w 585"/>
                <a:gd name="T9" fmla="*/ 374 h 442"/>
                <a:gd name="T10" fmla="*/ 206 w 585"/>
                <a:gd name="T11" fmla="*/ 158 h 442"/>
                <a:gd name="T12" fmla="*/ 237 w 585"/>
                <a:gd name="T13" fmla="*/ 144 h 442"/>
                <a:gd name="T14" fmla="*/ 268 w 585"/>
                <a:gd name="T15" fmla="*/ 158 h 442"/>
                <a:gd name="T16" fmla="*/ 323 w 585"/>
                <a:gd name="T17" fmla="*/ 224 h 442"/>
                <a:gd name="T18" fmla="*/ 425 w 585"/>
                <a:gd name="T19" fmla="*/ 101 h 442"/>
                <a:gd name="T20" fmla="*/ 330 w 585"/>
                <a:gd name="T21" fmla="*/ 19 h 442"/>
                <a:gd name="T22" fmla="*/ 566 w 585"/>
                <a:gd name="T23" fmla="*/ 0 h 442"/>
                <a:gd name="T24" fmla="*/ 585 w 585"/>
                <a:gd name="T25" fmla="*/ 239 h 442"/>
                <a:gd name="T26" fmla="*/ 487 w 585"/>
                <a:gd name="T27" fmla="*/ 154 h 442"/>
                <a:gd name="T28" fmla="*/ 355 w 585"/>
                <a:gd name="T29" fmla="*/ 314 h 442"/>
                <a:gd name="T30" fmla="*/ 324 w 585"/>
                <a:gd name="T31" fmla="*/ 329 h 442"/>
                <a:gd name="T32" fmla="*/ 292 w 585"/>
                <a:gd name="T33" fmla="*/ 314 h 442"/>
                <a:gd name="T34" fmla="*/ 236 w 585"/>
                <a:gd name="T35" fmla="*/ 24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5" h="442">
                  <a:moveTo>
                    <a:pt x="236" y="248"/>
                  </a:moveTo>
                  <a:cubicBezTo>
                    <a:pt x="76" y="428"/>
                    <a:pt x="76" y="428"/>
                    <a:pt x="76" y="428"/>
                  </a:cubicBezTo>
                  <a:cubicBezTo>
                    <a:pt x="68" y="438"/>
                    <a:pt x="57" y="442"/>
                    <a:pt x="46" y="442"/>
                  </a:cubicBezTo>
                  <a:cubicBezTo>
                    <a:pt x="36" y="442"/>
                    <a:pt x="26" y="439"/>
                    <a:pt x="18" y="432"/>
                  </a:cubicBezTo>
                  <a:cubicBezTo>
                    <a:pt x="1" y="417"/>
                    <a:pt x="0" y="391"/>
                    <a:pt x="15" y="374"/>
                  </a:cubicBezTo>
                  <a:cubicBezTo>
                    <a:pt x="206" y="158"/>
                    <a:pt x="206" y="158"/>
                    <a:pt x="206" y="158"/>
                  </a:cubicBezTo>
                  <a:cubicBezTo>
                    <a:pt x="214" y="149"/>
                    <a:pt x="225" y="143"/>
                    <a:pt x="237" y="144"/>
                  </a:cubicBezTo>
                  <a:cubicBezTo>
                    <a:pt x="249" y="144"/>
                    <a:pt x="260" y="149"/>
                    <a:pt x="268" y="158"/>
                  </a:cubicBezTo>
                  <a:cubicBezTo>
                    <a:pt x="323" y="224"/>
                    <a:pt x="323" y="224"/>
                    <a:pt x="323" y="224"/>
                  </a:cubicBezTo>
                  <a:cubicBezTo>
                    <a:pt x="425" y="101"/>
                    <a:pt x="425" y="101"/>
                    <a:pt x="425" y="101"/>
                  </a:cubicBezTo>
                  <a:cubicBezTo>
                    <a:pt x="330" y="19"/>
                    <a:pt x="330" y="19"/>
                    <a:pt x="330" y="19"/>
                  </a:cubicBezTo>
                  <a:cubicBezTo>
                    <a:pt x="566" y="0"/>
                    <a:pt x="566" y="0"/>
                    <a:pt x="566" y="0"/>
                  </a:cubicBezTo>
                  <a:cubicBezTo>
                    <a:pt x="585" y="239"/>
                    <a:pt x="585" y="239"/>
                    <a:pt x="585" y="239"/>
                  </a:cubicBezTo>
                  <a:cubicBezTo>
                    <a:pt x="487" y="154"/>
                    <a:pt x="487" y="154"/>
                    <a:pt x="487" y="154"/>
                  </a:cubicBezTo>
                  <a:cubicBezTo>
                    <a:pt x="355" y="314"/>
                    <a:pt x="355" y="314"/>
                    <a:pt x="355" y="314"/>
                  </a:cubicBezTo>
                  <a:cubicBezTo>
                    <a:pt x="348" y="323"/>
                    <a:pt x="336" y="329"/>
                    <a:pt x="324" y="329"/>
                  </a:cubicBezTo>
                  <a:cubicBezTo>
                    <a:pt x="311" y="329"/>
                    <a:pt x="300" y="324"/>
                    <a:pt x="292" y="314"/>
                  </a:cubicBezTo>
                  <a:lnTo>
                    <a:pt x="236" y="24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24" name="Freeform 208">
              <a:extLst>
                <a:ext uri="{FF2B5EF4-FFF2-40B4-BE49-F238E27FC236}">
                  <a16:creationId xmlns:a16="http://schemas.microsoft.com/office/drawing/2014/main" id="{ABACB7A6-9821-B764-565A-0DE41D8B4453}"/>
                </a:ext>
              </a:extLst>
            </p:cNvPr>
            <p:cNvSpPr>
              <a:spLocks/>
            </p:cNvSpPr>
            <p:nvPr/>
          </p:nvSpPr>
          <p:spPr bwMode="auto">
            <a:xfrm>
              <a:off x="1417638" y="6589713"/>
              <a:ext cx="119063" cy="127000"/>
            </a:xfrm>
            <a:custGeom>
              <a:avLst/>
              <a:gdLst>
                <a:gd name="T0" fmla="*/ 98 w 153"/>
                <a:gd name="T1" fmla="*/ 64 h 167"/>
                <a:gd name="T2" fmla="*/ 62 w 153"/>
                <a:gd name="T3" fmla="*/ 83 h 167"/>
                <a:gd name="T4" fmla="*/ 1 w 153"/>
                <a:gd name="T5" fmla="*/ 56 h 167"/>
                <a:gd name="T6" fmla="*/ 0 w 153"/>
                <a:gd name="T7" fmla="*/ 167 h 167"/>
                <a:gd name="T8" fmla="*/ 150 w 153"/>
                <a:gd name="T9" fmla="*/ 167 h 167"/>
                <a:gd name="T10" fmla="*/ 153 w 153"/>
                <a:gd name="T11" fmla="*/ 0 h 167"/>
                <a:gd name="T12" fmla="*/ 98 w 153"/>
                <a:gd name="T13" fmla="*/ 64 h 167"/>
              </a:gdLst>
              <a:ahLst/>
              <a:cxnLst>
                <a:cxn ang="0">
                  <a:pos x="T0" y="T1"/>
                </a:cxn>
                <a:cxn ang="0">
                  <a:pos x="T2" y="T3"/>
                </a:cxn>
                <a:cxn ang="0">
                  <a:pos x="T4" y="T5"/>
                </a:cxn>
                <a:cxn ang="0">
                  <a:pos x="T6" y="T7"/>
                </a:cxn>
                <a:cxn ang="0">
                  <a:pos x="T8" y="T9"/>
                </a:cxn>
                <a:cxn ang="0">
                  <a:pos x="T10" y="T11"/>
                </a:cxn>
                <a:cxn ang="0">
                  <a:pos x="T12" y="T13"/>
                </a:cxn>
              </a:cxnLst>
              <a:rect l="0" t="0" r="r" b="b"/>
              <a:pathLst>
                <a:path w="153" h="167">
                  <a:moveTo>
                    <a:pt x="98" y="64"/>
                  </a:moveTo>
                  <a:cubicBezTo>
                    <a:pt x="76" y="83"/>
                    <a:pt x="62" y="83"/>
                    <a:pt x="62" y="83"/>
                  </a:cubicBezTo>
                  <a:cubicBezTo>
                    <a:pt x="43" y="86"/>
                    <a:pt x="15" y="67"/>
                    <a:pt x="1" y="56"/>
                  </a:cubicBezTo>
                  <a:cubicBezTo>
                    <a:pt x="0" y="167"/>
                    <a:pt x="0" y="167"/>
                    <a:pt x="0" y="167"/>
                  </a:cubicBezTo>
                  <a:cubicBezTo>
                    <a:pt x="150" y="167"/>
                    <a:pt x="150" y="167"/>
                    <a:pt x="150" y="167"/>
                  </a:cubicBezTo>
                  <a:cubicBezTo>
                    <a:pt x="153" y="0"/>
                    <a:pt x="153" y="0"/>
                    <a:pt x="153" y="0"/>
                  </a:cubicBezTo>
                  <a:cubicBezTo>
                    <a:pt x="132" y="24"/>
                    <a:pt x="116" y="47"/>
                    <a:pt x="98" y="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25" name="Freeform 209">
              <a:extLst>
                <a:ext uri="{FF2B5EF4-FFF2-40B4-BE49-F238E27FC236}">
                  <a16:creationId xmlns:a16="http://schemas.microsoft.com/office/drawing/2014/main" id="{DCE958DF-F4AD-87B0-1AC6-3AEE09F14881}"/>
                </a:ext>
              </a:extLst>
            </p:cNvPr>
            <p:cNvSpPr>
              <a:spLocks/>
            </p:cNvSpPr>
            <p:nvPr/>
          </p:nvSpPr>
          <p:spPr bwMode="auto">
            <a:xfrm>
              <a:off x="1295400" y="6600825"/>
              <a:ext cx="96838" cy="115888"/>
            </a:xfrm>
            <a:custGeom>
              <a:avLst/>
              <a:gdLst>
                <a:gd name="T0" fmla="*/ 0 w 61"/>
                <a:gd name="T1" fmla="*/ 73 h 73"/>
                <a:gd name="T2" fmla="*/ 61 w 61"/>
                <a:gd name="T3" fmla="*/ 73 h 73"/>
                <a:gd name="T4" fmla="*/ 61 w 61"/>
                <a:gd name="T5" fmla="*/ 0 h 73"/>
                <a:gd name="T6" fmla="*/ 0 w 61"/>
                <a:gd name="T7" fmla="*/ 70 h 73"/>
                <a:gd name="T8" fmla="*/ 0 w 61"/>
                <a:gd name="T9" fmla="*/ 73 h 73"/>
              </a:gdLst>
              <a:ahLst/>
              <a:cxnLst>
                <a:cxn ang="0">
                  <a:pos x="T0" y="T1"/>
                </a:cxn>
                <a:cxn ang="0">
                  <a:pos x="T2" y="T3"/>
                </a:cxn>
                <a:cxn ang="0">
                  <a:pos x="T4" y="T5"/>
                </a:cxn>
                <a:cxn ang="0">
                  <a:pos x="T6" y="T7"/>
                </a:cxn>
                <a:cxn ang="0">
                  <a:pos x="T8" y="T9"/>
                </a:cxn>
              </a:cxnLst>
              <a:rect l="0" t="0" r="r" b="b"/>
              <a:pathLst>
                <a:path w="61" h="73">
                  <a:moveTo>
                    <a:pt x="0" y="73"/>
                  </a:moveTo>
                  <a:lnTo>
                    <a:pt x="61" y="73"/>
                  </a:lnTo>
                  <a:lnTo>
                    <a:pt x="61" y="0"/>
                  </a:lnTo>
                  <a:lnTo>
                    <a:pt x="0" y="70"/>
                  </a:lnTo>
                  <a:lnTo>
                    <a:pt x="0" y="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grpSp>
      <p:grpSp>
        <p:nvGrpSpPr>
          <p:cNvPr id="226" name="Group 1303">
            <a:extLst>
              <a:ext uri="{FF2B5EF4-FFF2-40B4-BE49-F238E27FC236}">
                <a16:creationId xmlns:a16="http://schemas.microsoft.com/office/drawing/2014/main" id="{0EC62BA6-7CA1-A03E-C24F-18B443F6C024}"/>
              </a:ext>
            </a:extLst>
          </p:cNvPr>
          <p:cNvGrpSpPr/>
          <p:nvPr/>
        </p:nvGrpSpPr>
        <p:grpSpPr>
          <a:xfrm>
            <a:off x="3448895" y="3389594"/>
            <a:ext cx="232897" cy="177563"/>
            <a:chOff x="2908300" y="2946400"/>
            <a:chExt cx="447675" cy="341313"/>
          </a:xfrm>
          <a:solidFill>
            <a:srgbClr val="F5A243"/>
          </a:solidFill>
        </p:grpSpPr>
        <p:sp>
          <p:nvSpPr>
            <p:cNvPr id="227" name="Freeform 227">
              <a:extLst>
                <a:ext uri="{FF2B5EF4-FFF2-40B4-BE49-F238E27FC236}">
                  <a16:creationId xmlns:a16="http://schemas.microsoft.com/office/drawing/2014/main" id="{42202F79-D149-14FB-F2CD-44930DED3EF5}"/>
                </a:ext>
              </a:extLst>
            </p:cNvPr>
            <p:cNvSpPr>
              <a:spLocks/>
            </p:cNvSpPr>
            <p:nvPr/>
          </p:nvSpPr>
          <p:spPr bwMode="auto">
            <a:xfrm>
              <a:off x="2957513" y="2946400"/>
              <a:ext cx="349250" cy="115888"/>
            </a:xfrm>
            <a:custGeom>
              <a:avLst/>
              <a:gdLst>
                <a:gd name="T0" fmla="*/ 0 w 454"/>
                <a:gd name="T1" fmla="*/ 136 h 152"/>
                <a:gd name="T2" fmla="*/ 16 w 454"/>
                <a:gd name="T3" fmla="*/ 119 h 152"/>
                <a:gd name="T4" fmla="*/ 30 w 454"/>
                <a:gd name="T5" fmla="*/ 127 h 152"/>
                <a:gd name="T6" fmla="*/ 141 w 454"/>
                <a:gd name="T7" fmla="*/ 79 h 152"/>
                <a:gd name="T8" fmla="*/ 140 w 454"/>
                <a:gd name="T9" fmla="*/ 75 h 152"/>
                <a:gd name="T10" fmla="*/ 157 w 454"/>
                <a:gd name="T11" fmla="*/ 58 h 152"/>
                <a:gd name="T12" fmla="*/ 173 w 454"/>
                <a:gd name="T13" fmla="*/ 75 h 152"/>
                <a:gd name="T14" fmla="*/ 282 w 454"/>
                <a:gd name="T15" fmla="*/ 97 h 152"/>
                <a:gd name="T16" fmla="*/ 297 w 454"/>
                <a:gd name="T17" fmla="*/ 86 h 152"/>
                <a:gd name="T18" fmla="*/ 309 w 454"/>
                <a:gd name="T19" fmla="*/ 92 h 152"/>
                <a:gd name="T20" fmla="*/ 422 w 454"/>
                <a:gd name="T21" fmla="*/ 22 h 152"/>
                <a:gd name="T22" fmla="*/ 421 w 454"/>
                <a:gd name="T23" fmla="*/ 17 h 152"/>
                <a:gd name="T24" fmla="*/ 437 w 454"/>
                <a:gd name="T25" fmla="*/ 0 h 152"/>
                <a:gd name="T26" fmla="*/ 454 w 454"/>
                <a:gd name="T27" fmla="*/ 17 h 152"/>
                <a:gd name="T28" fmla="*/ 437 w 454"/>
                <a:gd name="T29" fmla="*/ 33 h 152"/>
                <a:gd name="T30" fmla="*/ 425 w 454"/>
                <a:gd name="T31" fmla="*/ 27 h 152"/>
                <a:gd name="T32" fmla="*/ 312 w 454"/>
                <a:gd name="T33" fmla="*/ 97 h 152"/>
                <a:gd name="T34" fmla="*/ 313 w 454"/>
                <a:gd name="T35" fmla="*/ 103 h 152"/>
                <a:gd name="T36" fmla="*/ 297 w 454"/>
                <a:gd name="T37" fmla="*/ 119 h 152"/>
                <a:gd name="T38" fmla="*/ 281 w 454"/>
                <a:gd name="T39" fmla="*/ 103 h 152"/>
                <a:gd name="T40" fmla="*/ 172 w 454"/>
                <a:gd name="T41" fmla="*/ 81 h 152"/>
                <a:gd name="T42" fmla="*/ 157 w 454"/>
                <a:gd name="T43" fmla="*/ 91 h 152"/>
                <a:gd name="T44" fmla="*/ 144 w 454"/>
                <a:gd name="T45" fmla="*/ 84 h 152"/>
                <a:gd name="T46" fmla="*/ 32 w 454"/>
                <a:gd name="T47" fmla="*/ 132 h 152"/>
                <a:gd name="T48" fmla="*/ 33 w 454"/>
                <a:gd name="T49" fmla="*/ 136 h 152"/>
                <a:gd name="T50" fmla="*/ 16 w 454"/>
                <a:gd name="T51" fmla="*/ 152 h 152"/>
                <a:gd name="T52" fmla="*/ 0 w 454"/>
                <a:gd name="T53" fmla="*/ 13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4" h="152">
                  <a:moveTo>
                    <a:pt x="0" y="136"/>
                  </a:moveTo>
                  <a:cubicBezTo>
                    <a:pt x="0" y="127"/>
                    <a:pt x="7" y="119"/>
                    <a:pt x="16" y="119"/>
                  </a:cubicBezTo>
                  <a:cubicBezTo>
                    <a:pt x="22" y="119"/>
                    <a:pt x="27" y="122"/>
                    <a:pt x="30" y="127"/>
                  </a:cubicBezTo>
                  <a:cubicBezTo>
                    <a:pt x="141" y="79"/>
                    <a:pt x="141" y="79"/>
                    <a:pt x="141" y="79"/>
                  </a:cubicBezTo>
                  <a:cubicBezTo>
                    <a:pt x="141" y="77"/>
                    <a:pt x="140" y="76"/>
                    <a:pt x="140" y="75"/>
                  </a:cubicBezTo>
                  <a:cubicBezTo>
                    <a:pt x="140" y="66"/>
                    <a:pt x="148" y="58"/>
                    <a:pt x="157" y="58"/>
                  </a:cubicBezTo>
                  <a:cubicBezTo>
                    <a:pt x="166" y="58"/>
                    <a:pt x="173" y="66"/>
                    <a:pt x="173" y="75"/>
                  </a:cubicBezTo>
                  <a:cubicBezTo>
                    <a:pt x="282" y="97"/>
                    <a:pt x="282" y="97"/>
                    <a:pt x="282" y="97"/>
                  </a:cubicBezTo>
                  <a:cubicBezTo>
                    <a:pt x="284" y="91"/>
                    <a:pt x="290" y="86"/>
                    <a:pt x="297" y="86"/>
                  </a:cubicBezTo>
                  <a:cubicBezTo>
                    <a:pt x="302" y="86"/>
                    <a:pt x="306" y="88"/>
                    <a:pt x="309" y="92"/>
                  </a:cubicBezTo>
                  <a:cubicBezTo>
                    <a:pt x="422" y="22"/>
                    <a:pt x="422" y="22"/>
                    <a:pt x="422" y="22"/>
                  </a:cubicBezTo>
                  <a:cubicBezTo>
                    <a:pt x="421" y="20"/>
                    <a:pt x="421" y="18"/>
                    <a:pt x="421" y="17"/>
                  </a:cubicBezTo>
                  <a:cubicBezTo>
                    <a:pt x="421" y="8"/>
                    <a:pt x="428" y="0"/>
                    <a:pt x="437" y="0"/>
                  </a:cubicBezTo>
                  <a:cubicBezTo>
                    <a:pt x="446" y="0"/>
                    <a:pt x="454" y="8"/>
                    <a:pt x="454" y="17"/>
                  </a:cubicBezTo>
                  <a:cubicBezTo>
                    <a:pt x="454" y="26"/>
                    <a:pt x="446" y="33"/>
                    <a:pt x="437" y="33"/>
                  </a:cubicBezTo>
                  <a:cubicBezTo>
                    <a:pt x="432" y="33"/>
                    <a:pt x="428" y="31"/>
                    <a:pt x="425" y="27"/>
                  </a:cubicBezTo>
                  <a:cubicBezTo>
                    <a:pt x="312" y="97"/>
                    <a:pt x="312" y="97"/>
                    <a:pt x="312" y="97"/>
                  </a:cubicBezTo>
                  <a:cubicBezTo>
                    <a:pt x="313" y="99"/>
                    <a:pt x="313" y="101"/>
                    <a:pt x="313" y="103"/>
                  </a:cubicBezTo>
                  <a:cubicBezTo>
                    <a:pt x="313" y="112"/>
                    <a:pt x="306" y="119"/>
                    <a:pt x="297" y="119"/>
                  </a:cubicBezTo>
                  <a:cubicBezTo>
                    <a:pt x="288" y="119"/>
                    <a:pt x="281" y="112"/>
                    <a:pt x="281" y="103"/>
                  </a:cubicBezTo>
                  <a:cubicBezTo>
                    <a:pt x="172" y="81"/>
                    <a:pt x="172" y="81"/>
                    <a:pt x="172" y="81"/>
                  </a:cubicBezTo>
                  <a:cubicBezTo>
                    <a:pt x="170" y="87"/>
                    <a:pt x="164" y="91"/>
                    <a:pt x="157" y="91"/>
                  </a:cubicBezTo>
                  <a:cubicBezTo>
                    <a:pt x="151" y="91"/>
                    <a:pt x="147" y="88"/>
                    <a:pt x="144" y="84"/>
                  </a:cubicBezTo>
                  <a:cubicBezTo>
                    <a:pt x="32" y="132"/>
                    <a:pt x="32" y="132"/>
                    <a:pt x="32" y="132"/>
                  </a:cubicBezTo>
                  <a:cubicBezTo>
                    <a:pt x="33" y="134"/>
                    <a:pt x="33" y="134"/>
                    <a:pt x="33" y="136"/>
                  </a:cubicBezTo>
                  <a:cubicBezTo>
                    <a:pt x="33" y="145"/>
                    <a:pt x="26" y="152"/>
                    <a:pt x="16" y="152"/>
                  </a:cubicBezTo>
                  <a:cubicBezTo>
                    <a:pt x="7" y="152"/>
                    <a:pt x="0" y="145"/>
                    <a:pt x="0" y="13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28" name="Freeform 228">
              <a:extLst>
                <a:ext uri="{FF2B5EF4-FFF2-40B4-BE49-F238E27FC236}">
                  <a16:creationId xmlns:a16="http://schemas.microsoft.com/office/drawing/2014/main" id="{DCD6B7DE-62A9-2861-3235-310400511887}"/>
                </a:ext>
              </a:extLst>
            </p:cNvPr>
            <p:cNvSpPr>
              <a:spLocks/>
            </p:cNvSpPr>
            <p:nvPr/>
          </p:nvSpPr>
          <p:spPr bwMode="auto">
            <a:xfrm>
              <a:off x="2908300" y="2987675"/>
              <a:ext cx="447675" cy="300038"/>
            </a:xfrm>
            <a:custGeom>
              <a:avLst/>
              <a:gdLst>
                <a:gd name="T0" fmla="*/ 568 w 581"/>
                <a:gd name="T1" fmla="*/ 367 h 392"/>
                <a:gd name="T2" fmla="*/ 550 w 581"/>
                <a:gd name="T3" fmla="*/ 367 h 392"/>
                <a:gd name="T4" fmla="*/ 550 w 581"/>
                <a:gd name="T5" fmla="*/ 32 h 392"/>
                <a:gd name="T6" fmla="*/ 518 w 581"/>
                <a:gd name="T7" fmla="*/ 0 h 392"/>
                <a:gd name="T8" fmla="*/ 483 w 581"/>
                <a:gd name="T9" fmla="*/ 0 h 392"/>
                <a:gd name="T10" fmla="*/ 451 w 581"/>
                <a:gd name="T11" fmla="*/ 32 h 392"/>
                <a:gd name="T12" fmla="*/ 451 w 581"/>
                <a:gd name="T13" fmla="*/ 367 h 392"/>
                <a:gd name="T14" fmla="*/ 410 w 581"/>
                <a:gd name="T15" fmla="*/ 367 h 392"/>
                <a:gd name="T16" fmla="*/ 410 w 581"/>
                <a:gd name="T17" fmla="*/ 120 h 392"/>
                <a:gd name="T18" fmla="*/ 379 w 581"/>
                <a:gd name="T19" fmla="*/ 88 h 392"/>
                <a:gd name="T20" fmla="*/ 343 w 581"/>
                <a:gd name="T21" fmla="*/ 88 h 392"/>
                <a:gd name="T22" fmla="*/ 311 w 581"/>
                <a:gd name="T23" fmla="*/ 120 h 392"/>
                <a:gd name="T24" fmla="*/ 311 w 581"/>
                <a:gd name="T25" fmla="*/ 367 h 392"/>
                <a:gd name="T26" fmla="*/ 270 w 581"/>
                <a:gd name="T27" fmla="*/ 367 h 392"/>
                <a:gd name="T28" fmla="*/ 270 w 581"/>
                <a:gd name="T29" fmla="*/ 92 h 392"/>
                <a:gd name="T30" fmla="*/ 239 w 581"/>
                <a:gd name="T31" fmla="*/ 61 h 392"/>
                <a:gd name="T32" fmla="*/ 203 w 581"/>
                <a:gd name="T33" fmla="*/ 61 h 392"/>
                <a:gd name="T34" fmla="*/ 171 w 581"/>
                <a:gd name="T35" fmla="*/ 92 h 392"/>
                <a:gd name="T36" fmla="*/ 171 w 581"/>
                <a:gd name="T37" fmla="*/ 367 h 392"/>
                <a:gd name="T38" fmla="*/ 131 w 581"/>
                <a:gd name="T39" fmla="*/ 367 h 392"/>
                <a:gd name="T40" fmla="*/ 131 w 581"/>
                <a:gd name="T41" fmla="*/ 160 h 392"/>
                <a:gd name="T42" fmla="*/ 99 w 581"/>
                <a:gd name="T43" fmla="*/ 128 h 392"/>
                <a:gd name="T44" fmla="*/ 63 w 581"/>
                <a:gd name="T45" fmla="*/ 128 h 392"/>
                <a:gd name="T46" fmla="*/ 32 w 581"/>
                <a:gd name="T47" fmla="*/ 160 h 392"/>
                <a:gd name="T48" fmla="*/ 32 w 581"/>
                <a:gd name="T49" fmla="*/ 367 h 392"/>
                <a:gd name="T50" fmla="*/ 11 w 581"/>
                <a:gd name="T51" fmla="*/ 367 h 392"/>
                <a:gd name="T52" fmla="*/ 0 w 581"/>
                <a:gd name="T53" fmla="*/ 378 h 392"/>
                <a:gd name="T54" fmla="*/ 0 w 581"/>
                <a:gd name="T55" fmla="*/ 381 h 392"/>
                <a:gd name="T56" fmla="*/ 11 w 581"/>
                <a:gd name="T57" fmla="*/ 392 h 392"/>
                <a:gd name="T58" fmla="*/ 568 w 581"/>
                <a:gd name="T59" fmla="*/ 392 h 392"/>
                <a:gd name="T60" fmla="*/ 581 w 581"/>
                <a:gd name="T61" fmla="*/ 381 h 392"/>
                <a:gd name="T62" fmla="*/ 581 w 581"/>
                <a:gd name="T63" fmla="*/ 378 h 392"/>
                <a:gd name="T64" fmla="*/ 568 w 581"/>
                <a:gd name="T65" fmla="*/ 367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81" h="392">
                  <a:moveTo>
                    <a:pt x="568" y="367"/>
                  </a:moveTo>
                  <a:cubicBezTo>
                    <a:pt x="550" y="367"/>
                    <a:pt x="550" y="367"/>
                    <a:pt x="550" y="367"/>
                  </a:cubicBezTo>
                  <a:cubicBezTo>
                    <a:pt x="550" y="32"/>
                    <a:pt x="550" y="32"/>
                    <a:pt x="550" y="32"/>
                  </a:cubicBezTo>
                  <a:cubicBezTo>
                    <a:pt x="550" y="14"/>
                    <a:pt x="536" y="0"/>
                    <a:pt x="518" y="0"/>
                  </a:cubicBezTo>
                  <a:cubicBezTo>
                    <a:pt x="483" y="0"/>
                    <a:pt x="483" y="0"/>
                    <a:pt x="483" y="0"/>
                  </a:cubicBezTo>
                  <a:cubicBezTo>
                    <a:pt x="465" y="0"/>
                    <a:pt x="451" y="14"/>
                    <a:pt x="451" y="32"/>
                  </a:cubicBezTo>
                  <a:cubicBezTo>
                    <a:pt x="451" y="367"/>
                    <a:pt x="451" y="367"/>
                    <a:pt x="451" y="367"/>
                  </a:cubicBezTo>
                  <a:cubicBezTo>
                    <a:pt x="410" y="367"/>
                    <a:pt x="410" y="367"/>
                    <a:pt x="410" y="367"/>
                  </a:cubicBezTo>
                  <a:cubicBezTo>
                    <a:pt x="410" y="120"/>
                    <a:pt x="410" y="120"/>
                    <a:pt x="410" y="120"/>
                  </a:cubicBezTo>
                  <a:cubicBezTo>
                    <a:pt x="410" y="102"/>
                    <a:pt x="396" y="88"/>
                    <a:pt x="379" y="88"/>
                  </a:cubicBezTo>
                  <a:cubicBezTo>
                    <a:pt x="343" y="88"/>
                    <a:pt x="343" y="88"/>
                    <a:pt x="343" y="88"/>
                  </a:cubicBezTo>
                  <a:cubicBezTo>
                    <a:pt x="325" y="88"/>
                    <a:pt x="311" y="102"/>
                    <a:pt x="311" y="120"/>
                  </a:cubicBezTo>
                  <a:cubicBezTo>
                    <a:pt x="311" y="367"/>
                    <a:pt x="311" y="367"/>
                    <a:pt x="311" y="367"/>
                  </a:cubicBezTo>
                  <a:cubicBezTo>
                    <a:pt x="270" y="367"/>
                    <a:pt x="270" y="367"/>
                    <a:pt x="270" y="367"/>
                  </a:cubicBezTo>
                  <a:cubicBezTo>
                    <a:pt x="270" y="92"/>
                    <a:pt x="270" y="92"/>
                    <a:pt x="270" y="92"/>
                  </a:cubicBezTo>
                  <a:cubicBezTo>
                    <a:pt x="270" y="75"/>
                    <a:pt x="256" y="61"/>
                    <a:pt x="239" y="61"/>
                  </a:cubicBezTo>
                  <a:cubicBezTo>
                    <a:pt x="203" y="61"/>
                    <a:pt x="203" y="61"/>
                    <a:pt x="203" y="61"/>
                  </a:cubicBezTo>
                  <a:cubicBezTo>
                    <a:pt x="186" y="61"/>
                    <a:pt x="171" y="75"/>
                    <a:pt x="171" y="92"/>
                  </a:cubicBezTo>
                  <a:cubicBezTo>
                    <a:pt x="171" y="367"/>
                    <a:pt x="171" y="367"/>
                    <a:pt x="171" y="367"/>
                  </a:cubicBezTo>
                  <a:cubicBezTo>
                    <a:pt x="131" y="367"/>
                    <a:pt x="131" y="367"/>
                    <a:pt x="131" y="367"/>
                  </a:cubicBezTo>
                  <a:cubicBezTo>
                    <a:pt x="131" y="160"/>
                    <a:pt x="131" y="160"/>
                    <a:pt x="131" y="160"/>
                  </a:cubicBezTo>
                  <a:cubicBezTo>
                    <a:pt x="131" y="143"/>
                    <a:pt x="117" y="128"/>
                    <a:pt x="99" y="128"/>
                  </a:cubicBezTo>
                  <a:cubicBezTo>
                    <a:pt x="63" y="128"/>
                    <a:pt x="63" y="128"/>
                    <a:pt x="63" y="128"/>
                  </a:cubicBezTo>
                  <a:cubicBezTo>
                    <a:pt x="46" y="128"/>
                    <a:pt x="32" y="143"/>
                    <a:pt x="32" y="160"/>
                  </a:cubicBezTo>
                  <a:cubicBezTo>
                    <a:pt x="32" y="367"/>
                    <a:pt x="32" y="367"/>
                    <a:pt x="32" y="367"/>
                  </a:cubicBezTo>
                  <a:cubicBezTo>
                    <a:pt x="11" y="367"/>
                    <a:pt x="11" y="367"/>
                    <a:pt x="11" y="367"/>
                  </a:cubicBezTo>
                  <a:cubicBezTo>
                    <a:pt x="4" y="367"/>
                    <a:pt x="0" y="372"/>
                    <a:pt x="0" y="378"/>
                  </a:cubicBezTo>
                  <a:cubicBezTo>
                    <a:pt x="0" y="381"/>
                    <a:pt x="0" y="381"/>
                    <a:pt x="0" y="381"/>
                  </a:cubicBezTo>
                  <a:cubicBezTo>
                    <a:pt x="0" y="387"/>
                    <a:pt x="4" y="392"/>
                    <a:pt x="11" y="392"/>
                  </a:cubicBezTo>
                  <a:cubicBezTo>
                    <a:pt x="568" y="392"/>
                    <a:pt x="568" y="392"/>
                    <a:pt x="568" y="392"/>
                  </a:cubicBezTo>
                  <a:cubicBezTo>
                    <a:pt x="575" y="392"/>
                    <a:pt x="581" y="387"/>
                    <a:pt x="581" y="381"/>
                  </a:cubicBezTo>
                  <a:cubicBezTo>
                    <a:pt x="581" y="378"/>
                    <a:pt x="581" y="378"/>
                    <a:pt x="581" y="378"/>
                  </a:cubicBezTo>
                  <a:cubicBezTo>
                    <a:pt x="581" y="372"/>
                    <a:pt x="575" y="367"/>
                    <a:pt x="568" y="36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grpSp>
      <p:sp>
        <p:nvSpPr>
          <p:cNvPr id="229" name="Freeform 202">
            <a:extLst>
              <a:ext uri="{FF2B5EF4-FFF2-40B4-BE49-F238E27FC236}">
                <a16:creationId xmlns:a16="http://schemas.microsoft.com/office/drawing/2014/main" id="{B6732DB6-A472-89FF-9E5E-A5B2E807AA3F}"/>
              </a:ext>
            </a:extLst>
          </p:cNvPr>
          <p:cNvSpPr>
            <a:spLocks noEditPoints="1"/>
          </p:cNvSpPr>
          <p:nvPr/>
        </p:nvSpPr>
        <p:spPr bwMode="auto">
          <a:xfrm>
            <a:off x="4629302" y="3379892"/>
            <a:ext cx="162698" cy="218857"/>
          </a:xfrm>
          <a:custGeom>
            <a:avLst/>
            <a:gdLst>
              <a:gd name="T0" fmla="*/ 369 w 406"/>
              <a:gd name="T1" fmla="*/ 216 h 548"/>
              <a:gd name="T2" fmla="*/ 369 w 406"/>
              <a:gd name="T3" fmla="*/ 164 h 548"/>
              <a:gd name="T4" fmla="*/ 203 w 406"/>
              <a:gd name="T5" fmla="*/ 0 h 548"/>
              <a:gd name="T6" fmla="*/ 37 w 406"/>
              <a:gd name="T7" fmla="*/ 164 h 548"/>
              <a:gd name="T8" fmla="*/ 37 w 406"/>
              <a:gd name="T9" fmla="*/ 216 h 548"/>
              <a:gd name="T10" fmla="*/ 0 w 406"/>
              <a:gd name="T11" fmla="*/ 216 h 548"/>
              <a:gd name="T12" fmla="*/ 0 w 406"/>
              <a:gd name="T13" fmla="*/ 548 h 548"/>
              <a:gd name="T14" fmla="*/ 406 w 406"/>
              <a:gd name="T15" fmla="*/ 548 h 548"/>
              <a:gd name="T16" fmla="*/ 406 w 406"/>
              <a:gd name="T17" fmla="*/ 216 h 548"/>
              <a:gd name="T18" fmla="*/ 369 w 406"/>
              <a:gd name="T19" fmla="*/ 216 h 548"/>
              <a:gd name="T20" fmla="*/ 241 w 406"/>
              <a:gd name="T21" fmla="*/ 462 h 548"/>
              <a:gd name="T22" fmla="*/ 165 w 406"/>
              <a:gd name="T23" fmla="*/ 462 h 548"/>
              <a:gd name="T24" fmla="*/ 182 w 406"/>
              <a:gd name="T25" fmla="*/ 397 h 548"/>
              <a:gd name="T26" fmla="*/ 157 w 406"/>
              <a:gd name="T27" fmla="*/ 356 h 548"/>
              <a:gd name="T28" fmla="*/ 203 w 406"/>
              <a:gd name="T29" fmla="*/ 310 h 548"/>
              <a:gd name="T30" fmla="*/ 249 w 406"/>
              <a:gd name="T31" fmla="*/ 356 h 548"/>
              <a:gd name="T32" fmla="*/ 224 w 406"/>
              <a:gd name="T33" fmla="*/ 397 h 548"/>
              <a:gd name="T34" fmla="*/ 241 w 406"/>
              <a:gd name="T35" fmla="*/ 462 h 548"/>
              <a:gd name="T36" fmla="*/ 295 w 406"/>
              <a:gd name="T37" fmla="*/ 216 h 548"/>
              <a:gd name="T38" fmla="*/ 111 w 406"/>
              <a:gd name="T39" fmla="*/ 216 h 548"/>
              <a:gd name="T40" fmla="*/ 111 w 406"/>
              <a:gd name="T41" fmla="*/ 164 h 548"/>
              <a:gd name="T42" fmla="*/ 203 w 406"/>
              <a:gd name="T43" fmla="*/ 74 h 548"/>
              <a:gd name="T44" fmla="*/ 295 w 406"/>
              <a:gd name="T45" fmla="*/ 164 h 548"/>
              <a:gd name="T46" fmla="*/ 295 w 406"/>
              <a:gd name="T47" fmla="*/ 21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6" h="548">
                <a:moveTo>
                  <a:pt x="369" y="216"/>
                </a:moveTo>
                <a:cubicBezTo>
                  <a:pt x="369" y="164"/>
                  <a:pt x="369" y="164"/>
                  <a:pt x="369" y="164"/>
                </a:cubicBezTo>
                <a:cubicBezTo>
                  <a:pt x="369" y="74"/>
                  <a:pt x="295" y="0"/>
                  <a:pt x="203" y="0"/>
                </a:cubicBezTo>
                <a:cubicBezTo>
                  <a:pt x="111" y="0"/>
                  <a:pt x="37" y="74"/>
                  <a:pt x="37" y="164"/>
                </a:cubicBezTo>
                <a:cubicBezTo>
                  <a:pt x="37" y="216"/>
                  <a:pt x="37" y="216"/>
                  <a:pt x="37" y="216"/>
                </a:cubicBezTo>
                <a:cubicBezTo>
                  <a:pt x="0" y="216"/>
                  <a:pt x="0" y="216"/>
                  <a:pt x="0" y="216"/>
                </a:cubicBezTo>
                <a:cubicBezTo>
                  <a:pt x="0" y="548"/>
                  <a:pt x="0" y="548"/>
                  <a:pt x="0" y="548"/>
                </a:cubicBezTo>
                <a:cubicBezTo>
                  <a:pt x="406" y="548"/>
                  <a:pt x="406" y="548"/>
                  <a:pt x="406" y="548"/>
                </a:cubicBezTo>
                <a:cubicBezTo>
                  <a:pt x="406" y="216"/>
                  <a:pt x="406" y="216"/>
                  <a:pt x="406" y="216"/>
                </a:cubicBezTo>
                <a:lnTo>
                  <a:pt x="369" y="216"/>
                </a:lnTo>
                <a:close/>
                <a:moveTo>
                  <a:pt x="241" y="462"/>
                </a:moveTo>
                <a:cubicBezTo>
                  <a:pt x="165" y="462"/>
                  <a:pt x="165" y="462"/>
                  <a:pt x="165" y="462"/>
                </a:cubicBezTo>
                <a:cubicBezTo>
                  <a:pt x="182" y="397"/>
                  <a:pt x="182" y="397"/>
                  <a:pt x="182" y="397"/>
                </a:cubicBezTo>
                <a:cubicBezTo>
                  <a:pt x="167" y="390"/>
                  <a:pt x="157" y="374"/>
                  <a:pt x="157" y="356"/>
                </a:cubicBezTo>
                <a:cubicBezTo>
                  <a:pt x="157" y="331"/>
                  <a:pt x="178" y="310"/>
                  <a:pt x="203" y="310"/>
                </a:cubicBezTo>
                <a:cubicBezTo>
                  <a:pt x="228" y="310"/>
                  <a:pt x="249" y="331"/>
                  <a:pt x="249" y="356"/>
                </a:cubicBezTo>
                <a:cubicBezTo>
                  <a:pt x="249" y="374"/>
                  <a:pt x="239" y="390"/>
                  <a:pt x="224" y="397"/>
                </a:cubicBezTo>
                <a:lnTo>
                  <a:pt x="241" y="462"/>
                </a:lnTo>
                <a:close/>
                <a:moveTo>
                  <a:pt x="295" y="216"/>
                </a:moveTo>
                <a:cubicBezTo>
                  <a:pt x="111" y="216"/>
                  <a:pt x="111" y="216"/>
                  <a:pt x="111" y="216"/>
                </a:cubicBezTo>
                <a:cubicBezTo>
                  <a:pt x="111" y="164"/>
                  <a:pt x="111" y="164"/>
                  <a:pt x="111" y="164"/>
                </a:cubicBezTo>
                <a:cubicBezTo>
                  <a:pt x="111" y="115"/>
                  <a:pt x="153" y="74"/>
                  <a:pt x="203" y="74"/>
                </a:cubicBezTo>
                <a:cubicBezTo>
                  <a:pt x="253" y="74"/>
                  <a:pt x="295" y="115"/>
                  <a:pt x="295" y="164"/>
                </a:cubicBezTo>
                <a:lnTo>
                  <a:pt x="295" y="216"/>
                </a:lnTo>
                <a:close/>
              </a:path>
            </a:pathLst>
          </a:custGeom>
          <a:solidFill>
            <a:srgbClr val="F5A243"/>
          </a:solidFill>
          <a:ln>
            <a:noFill/>
          </a:ln>
        </p:spPr>
        <p:txBody>
          <a:bodyPr vert="horz" wrap="square" lIns="182832" tIns="91416" rIns="182832" bIns="91416" numCol="1" anchor="t" anchorCtr="0" compatLnSpc="1">
            <a:prstTxWarp prst="textNoShape">
              <a:avLst/>
            </a:prstTxWarp>
          </a:bodyPr>
          <a:lstStyle/>
          <a:p>
            <a:endParaRPr lang="en-AU" sz="3599"/>
          </a:p>
        </p:txBody>
      </p:sp>
      <p:grpSp>
        <p:nvGrpSpPr>
          <p:cNvPr id="230" name="Group 1309">
            <a:extLst>
              <a:ext uri="{FF2B5EF4-FFF2-40B4-BE49-F238E27FC236}">
                <a16:creationId xmlns:a16="http://schemas.microsoft.com/office/drawing/2014/main" id="{3DBA0DE6-5790-C5DA-817F-95AF4DF60FBA}"/>
              </a:ext>
            </a:extLst>
          </p:cNvPr>
          <p:cNvGrpSpPr/>
          <p:nvPr/>
        </p:nvGrpSpPr>
        <p:grpSpPr>
          <a:xfrm>
            <a:off x="4046122" y="3423941"/>
            <a:ext cx="218858" cy="184171"/>
            <a:chOff x="4605338" y="3814763"/>
            <a:chExt cx="420688" cy="354013"/>
          </a:xfrm>
          <a:solidFill>
            <a:srgbClr val="F5A243"/>
          </a:solidFill>
        </p:grpSpPr>
        <p:sp>
          <p:nvSpPr>
            <p:cNvPr id="231" name="Freeform 32">
              <a:extLst>
                <a:ext uri="{FF2B5EF4-FFF2-40B4-BE49-F238E27FC236}">
                  <a16:creationId xmlns:a16="http://schemas.microsoft.com/office/drawing/2014/main" id="{9CF66C72-89F1-0CE5-54E8-D7E2207C8EDA}"/>
                </a:ext>
              </a:extLst>
            </p:cNvPr>
            <p:cNvSpPr>
              <a:spLocks noEditPoints="1"/>
            </p:cNvSpPr>
            <p:nvPr/>
          </p:nvSpPr>
          <p:spPr bwMode="auto">
            <a:xfrm>
              <a:off x="4605338" y="3814763"/>
              <a:ext cx="420688" cy="354013"/>
            </a:xfrm>
            <a:custGeom>
              <a:avLst/>
              <a:gdLst>
                <a:gd name="T0" fmla="*/ 507 w 548"/>
                <a:gd name="T1" fmla="*/ 0 h 462"/>
                <a:gd name="T2" fmla="*/ 41 w 548"/>
                <a:gd name="T3" fmla="*/ 0 h 462"/>
                <a:gd name="T4" fmla="*/ 0 w 548"/>
                <a:gd name="T5" fmla="*/ 41 h 462"/>
                <a:gd name="T6" fmla="*/ 0 w 548"/>
                <a:gd name="T7" fmla="*/ 369 h 462"/>
                <a:gd name="T8" fmla="*/ 41 w 548"/>
                <a:gd name="T9" fmla="*/ 409 h 462"/>
                <a:gd name="T10" fmla="*/ 226 w 548"/>
                <a:gd name="T11" fmla="*/ 409 h 462"/>
                <a:gd name="T12" fmla="*/ 226 w 548"/>
                <a:gd name="T13" fmla="*/ 416 h 462"/>
                <a:gd name="T14" fmla="*/ 223 w 548"/>
                <a:gd name="T15" fmla="*/ 428 h 462"/>
                <a:gd name="T16" fmla="*/ 177 w 548"/>
                <a:gd name="T17" fmla="*/ 445 h 462"/>
                <a:gd name="T18" fmla="*/ 160 w 548"/>
                <a:gd name="T19" fmla="*/ 449 h 462"/>
                <a:gd name="T20" fmla="*/ 151 w 548"/>
                <a:gd name="T21" fmla="*/ 449 h 462"/>
                <a:gd name="T22" fmla="*/ 142 w 548"/>
                <a:gd name="T23" fmla="*/ 455 h 462"/>
                <a:gd name="T24" fmla="*/ 142 w 548"/>
                <a:gd name="T25" fmla="*/ 455 h 462"/>
                <a:gd name="T26" fmla="*/ 151 w 548"/>
                <a:gd name="T27" fmla="*/ 462 h 462"/>
                <a:gd name="T28" fmla="*/ 397 w 548"/>
                <a:gd name="T29" fmla="*/ 462 h 462"/>
                <a:gd name="T30" fmla="*/ 406 w 548"/>
                <a:gd name="T31" fmla="*/ 455 h 462"/>
                <a:gd name="T32" fmla="*/ 406 w 548"/>
                <a:gd name="T33" fmla="*/ 455 h 462"/>
                <a:gd name="T34" fmla="*/ 402 w 548"/>
                <a:gd name="T35" fmla="*/ 449 h 462"/>
                <a:gd name="T36" fmla="*/ 389 w 548"/>
                <a:gd name="T37" fmla="*/ 448 h 462"/>
                <a:gd name="T38" fmla="*/ 329 w 548"/>
                <a:gd name="T39" fmla="*/ 426 h 462"/>
                <a:gd name="T40" fmla="*/ 322 w 548"/>
                <a:gd name="T41" fmla="*/ 416 h 462"/>
                <a:gd name="T42" fmla="*/ 322 w 548"/>
                <a:gd name="T43" fmla="*/ 409 h 462"/>
                <a:gd name="T44" fmla="*/ 507 w 548"/>
                <a:gd name="T45" fmla="*/ 409 h 462"/>
                <a:gd name="T46" fmla="*/ 548 w 548"/>
                <a:gd name="T47" fmla="*/ 369 h 462"/>
                <a:gd name="T48" fmla="*/ 548 w 548"/>
                <a:gd name="T49" fmla="*/ 41 h 462"/>
                <a:gd name="T50" fmla="*/ 507 w 548"/>
                <a:gd name="T51" fmla="*/ 0 h 462"/>
                <a:gd name="T52" fmla="*/ 510 w 548"/>
                <a:gd name="T53" fmla="*/ 330 h 462"/>
                <a:gd name="T54" fmla="*/ 497 w 548"/>
                <a:gd name="T55" fmla="*/ 344 h 462"/>
                <a:gd name="T56" fmla="*/ 51 w 548"/>
                <a:gd name="T57" fmla="*/ 344 h 462"/>
                <a:gd name="T58" fmla="*/ 38 w 548"/>
                <a:gd name="T59" fmla="*/ 330 h 462"/>
                <a:gd name="T60" fmla="*/ 38 w 548"/>
                <a:gd name="T61" fmla="*/ 50 h 462"/>
                <a:gd name="T62" fmla="*/ 51 w 548"/>
                <a:gd name="T63" fmla="*/ 36 h 462"/>
                <a:gd name="T64" fmla="*/ 497 w 548"/>
                <a:gd name="T65" fmla="*/ 36 h 462"/>
                <a:gd name="T66" fmla="*/ 510 w 548"/>
                <a:gd name="T67" fmla="*/ 50 h 462"/>
                <a:gd name="T68" fmla="*/ 510 w 548"/>
                <a:gd name="T69" fmla="*/ 33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8" h="462">
                  <a:moveTo>
                    <a:pt x="507" y="0"/>
                  </a:moveTo>
                  <a:cubicBezTo>
                    <a:pt x="41" y="0"/>
                    <a:pt x="41" y="0"/>
                    <a:pt x="41" y="0"/>
                  </a:cubicBezTo>
                  <a:cubicBezTo>
                    <a:pt x="18" y="0"/>
                    <a:pt x="0" y="18"/>
                    <a:pt x="0" y="41"/>
                  </a:cubicBezTo>
                  <a:cubicBezTo>
                    <a:pt x="0" y="369"/>
                    <a:pt x="0" y="369"/>
                    <a:pt x="0" y="369"/>
                  </a:cubicBezTo>
                  <a:cubicBezTo>
                    <a:pt x="0" y="391"/>
                    <a:pt x="18" y="409"/>
                    <a:pt x="41" y="409"/>
                  </a:cubicBezTo>
                  <a:cubicBezTo>
                    <a:pt x="226" y="409"/>
                    <a:pt x="226" y="409"/>
                    <a:pt x="226" y="409"/>
                  </a:cubicBezTo>
                  <a:cubicBezTo>
                    <a:pt x="226" y="416"/>
                    <a:pt x="226" y="416"/>
                    <a:pt x="226" y="416"/>
                  </a:cubicBezTo>
                  <a:cubicBezTo>
                    <a:pt x="226" y="419"/>
                    <a:pt x="225" y="425"/>
                    <a:pt x="223" y="428"/>
                  </a:cubicBezTo>
                  <a:cubicBezTo>
                    <a:pt x="177" y="445"/>
                    <a:pt x="177" y="445"/>
                    <a:pt x="177" y="445"/>
                  </a:cubicBezTo>
                  <a:cubicBezTo>
                    <a:pt x="173" y="447"/>
                    <a:pt x="165" y="449"/>
                    <a:pt x="160" y="449"/>
                  </a:cubicBezTo>
                  <a:cubicBezTo>
                    <a:pt x="151" y="449"/>
                    <a:pt x="151" y="449"/>
                    <a:pt x="151" y="449"/>
                  </a:cubicBezTo>
                  <a:cubicBezTo>
                    <a:pt x="146" y="449"/>
                    <a:pt x="142" y="452"/>
                    <a:pt x="142" y="455"/>
                  </a:cubicBezTo>
                  <a:cubicBezTo>
                    <a:pt x="142" y="455"/>
                    <a:pt x="142" y="455"/>
                    <a:pt x="142" y="455"/>
                  </a:cubicBezTo>
                  <a:cubicBezTo>
                    <a:pt x="142" y="459"/>
                    <a:pt x="146" y="462"/>
                    <a:pt x="151" y="462"/>
                  </a:cubicBezTo>
                  <a:cubicBezTo>
                    <a:pt x="397" y="462"/>
                    <a:pt x="397" y="462"/>
                    <a:pt x="397" y="462"/>
                  </a:cubicBezTo>
                  <a:cubicBezTo>
                    <a:pt x="402" y="462"/>
                    <a:pt x="406" y="459"/>
                    <a:pt x="406" y="455"/>
                  </a:cubicBezTo>
                  <a:cubicBezTo>
                    <a:pt x="406" y="455"/>
                    <a:pt x="406" y="455"/>
                    <a:pt x="406" y="455"/>
                  </a:cubicBezTo>
                  <a:cubicBezTo>
                    <a:pt x="406" y="452"/>
                    <a:pt x="404" y="449"/>
                    <a:pt x="402" y="449"/>
                  </a:cubicBezTo>
                  <a:cubicBezTo>
                    <a:pt x="399" y="449"/>
                    <a:pt x="393" y="448"/>
                    <a:pt x="389" y="448"/>
                  </a:cubicBezTo>
                  <a:cubicBezTo>
                    <a:pt x="329" y="426"/>
                    <a:pt x="329" y="426"/>
                    <a:pt x="329" y="426"/>
                  </a:cubicBezTo>
                  <a:cubicBezTo>
                    <a:pt x="325" y="424"/>
                    <a:pt x="322" y="419"/>
                    <a:pt x="322" y="416"/>
                  </a:cubicBezTo>
                  <a:cubicBezTo>
                    <a:pt x="322" y="409"/>
                    <a:pt x="322" y="409"/>
                    <a:pt x="322" y="409"/>
                  </a:cubicBezTo>
                  <a:cubicBezTo>
                    <a:pt x="507" y="409"/>
                    <a:pt x="507" y="409"/>
                    <a:pt x="507" y="409"/>
                  </a:cubicBezTo>
                  <a:cubicBezTo>
                    <a:pt x="530" y="409"/>
                    <a:pt x="548" y="391"/>
                    <a:pt x="548" y="369"/>
                  </a:cubicBezTo>
                  <a:cubicBezTo>
                    <a:pt x="548" y="41"/>
                    <a:pt x="548" y="41"/>
                    <a:pt x="548" y="41"/>
                  </a:cubicBezTo>
                  <a:cubicBezTo>
                    <a:pt x="548" y="18"/>
                    <a:pt x="530" y="0"/>
                    <a:pt x="507" y="0"/>
                  </a:cubicBezTo>
                  <a:close/>
                  <a:moveTo>
                    <a:pt x="510" y="330"/>
                  </a:moveTo>
                  <a:cubicBezTo>
                    <a:pt x="510" y="337"/>
                    <a:pt x="504" y="343"/>
                    <a:pt x="497" y="344"/>
                  </a:cubicBezTo>
                  <a:cubicBezTo>
                    <a:pt x="51" y="344"/>
                    <a:pt x="51" y="344"/>
                    <a:pt x="51" y="344"/>
                  </a:cubicBezTo>
                  <a:cubicBezTo>
                    <a:pt x="44" y="343"/>
                    <a:pt x="38" y="337"/>
                    <a:pt x="38" y="330"/>
                  </a:cubicBezTo>
                  <a:cubicBezTo>
                    <a:pt x="38" y="50"/>
                    <a:pt x="38" y="50"/>
                    <a:pt x="38" y="50"/>
                  </a:cubicBezTo>
                  <a:cubicBezTo>
                    <a:pt x="38" y="42"/>
                    <a:pt x="44" y="36"/>
                    <a:pt x="51" y="36"/>
                  </a:cubicBezTo>
                  <a:cubicBezTo>
                    <a:pt x="497" y="36"/>
                    <a:pt x="497" y="36"/>
                    <a:pt x="497" y="36"/>
                  </a:cubicBezTo>
                  <a:cubicBezTo>
                    <a:pt x="504" y="36"/>
                    <a:pt x="510" y="42"/>
                    <a:pt x="510" y="50"/>
                  </a:cubicBezTo>
                  <a:lnTo>
                    <a:pt x="510" y="33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32" name="Oval 33">
              <a:extLst>
                <a:ext uri="{FF2B5EF4-FFF2-40B4-BE49-F238E27FC236}">
                  <a16:creationId xmlns:a16="http://schemas.microsoft.com/office/drawing/2014/main" id="{0BAA819E-43F4-B890-172A-46F7C99DB6EF}"/>
                </a:ext>
              </a:extLst>
            </p:cNvPr>
            <p:cNvSpPr>
              <a:spLocks noChangeArrowheads="1"/>
            </p:cNvSpPr>
            <p:nvPr/>
          </p:nvSpPr>
          <p:spPr bwMode="auto">
            <a:xfrm>
              <a:off x="4932363" y="4103688"/>
              <a:ext cx="6350" cy="4763"/>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33" name="Freeform 34">
              <a:extLst>
                <a:ext uri="{FF2B5EF4-FFF2-40B4-BE49-F238E27FC236}">
                  <a16:creationId xmlns:a16="http://schemas.microsoft.com/office/drawing/2014/main" id="{BB7576F2-3979-79CB-CA9E-DB9C41F41A81}"/>
                </a:ext>
              </a:extLst>
            </p:cNvPr>
            <p:cNvSpPr>
              <a:spLocks/>
            </p:cNvSpPr>
            <p:nvPr/>
          </p:nvSpPr>
          <p:spPr bwMode="auto">
            <a:xfrm>
              <a:off x="4943475" y="4100513"/>
              <a:ext cx="47625" cy="9525"/>
            </a:xfrm>
            <a:custGeom>
              <a:avLst/>
              <a:gdLst>
                <a:gd name="T0" fmla="*/ 63 w 63"/>
                <a:gd name="T1" fmla="*/ 6 h 13"/>
                <a:gd name="T2" fmla="*/ 57 w 63"/>
                <a:gd name="T3" fmla="*/ 13 h 13"/>
                <a:gd name="T4" fmla="*/ 6 w 63"/>
                <a:gd name="T5" fmla="*/ 13 h 13"/>
                <a:gd name="T6" fmla="*/ 0 w 63"/>
                <a:gd name="T7" fmla="*/ 6 h 13"/>
                <a:gd name="T8" fmla="*/ 0 w 63"/>
                <a:gd name="T9" fmla="*/ 6 h 13"/>
                <a:gd name="T10" fmla="*/ 6 w 63"/>
                <a:gd name="T11" fmla="*/ 0 h 13"/>
                <a:gd name="T12" fmla="*/ 57 w 63"/>
                <a:gd name="T13" fmla="*/ 0 h 13"/>
                <a:gd name="T14" fmla="*/ 63 w 63"/>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13">
                  <a:moveTo>
                    <a:pt x="63" y="6"/>
                  </a:moveTo>
                  <a:cubicBezTo>
                    <a:pt x="63" y="10"/>
                    <a:pt x="60" y="13"/>
                    <a:pt x="57" y="13"/>
                  </a:cubicBezTo>
                  <a:cubicBezTo>
                    <a:pt x="6" y="13"/>
                    <a:pt x="6" y="13"/>
                    <a:pt x="6" y="13"/>
                  </a:cubicBezTo>
                  <a:cubicBezTo>
                    <a:pt x="3" y="13"/>
                    <a:pt x="0" y="10"/>
                    <a:pt x="0" y="6"/>
                  </a:cubicBezTo>
                  <a:cubicBezTo>
                    <a:pt x="0" y="6"/>
                    <a:pt x="0" y="6"/>
                    <a:pt x="0" y="6"/>
                  </a:cubicBezTo>
                  <a:cubicBezTo>
                    <a:pt x="0" y="3"/>
                    <a:pt x="3" y="0"/>
                    <a:pt x="6" y="0"/>
                  </a:cubicBezTo>
                  <a:cubicBezTo>
                    <a:pt x="57" y="0"/>
                    <a:pt x="57" y="0"/>
                    <a:pt x="57" y="0"/>
                  </a:cubicBezTo>
                  <a:cubicBezTo>
                    <a:pt x="60" y="0"/>
                    <a:pt x="63" y="3"/>
                    <a:pt x="63"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34" name="Freeform 35">
              <a:extLst>
                <a:ext uri="{FF2B5EF4-FFF2-40B4-BE49-F238E27FC236}">
                  <a16:creationId xmlns:a16="http://schemas.microsoft.com/office/drawing/2014/main" id="{66AC9513-87A9-11AF-C2D2-89CB92BCBD27}"/>
                </a:ext>
              </a:extLst>
            </p:cNvPr>
            <p:cNvSpPr>
              <a:spLocks/>
            </p:cNvSpPr>
            <p:nvPr/>
          </p:nvSpPr>
          <p:spPr bwMode="auto">
            <a:xfrm>
              <a:off x="4922838" y="3875088"/>
              <a:ext cx="34925" cy="166688"/>
            </a:xfrm>
            <a:custGeom>
              <a:avLst/>
              <a:gdLst>
                <a:gd name="T0" fmla="*/ 45 w 45"/>
                <a:gd name="T1" fmla="*/ 193 h 216"/>
                <a:gd name="T2" fmla="*/ 22 w 45"/>
                <a:gd name="T3" fmla="*/ 216 h 216"/>
                <a:gd name="T4" fmla="*/ 22 w 45"/>
                <a:gd name="T5" fmla="*/ 216 h 216"/>
                <a:gd name="T6" fmla="*/ 0 w 45"/>
                <a:gd name="T7" fmla="*/ 193 h 216"/>
                <a:gd name="T8" fmla="*/ 0 w 45"/>
                <a:gd name="T9" fmla="*/ 23 h 216"/>
                <a:gd name="T10" fmla="*/ 22 w 45"/>
                <a:gd name="T11" fmla="*/ 0 h 216"/>
                <a:gd name="T12" fmla="*/ 22 w 45"/>
                <a:gd name="T13" fmla="*/ 0 h 216"/>
                <a:gd name="T14" fmla="*/ 45 w 45"/>
                <a:gd name="T15" fmla="*/ 23 h 216"/>
                <a:gd name="T16" fmla="*/ 45 w 45"/>
                <a:gd name="T17" fmla="*/ 19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216">
                  <a:moveTo>
                    <a:pt x="45" y="193"/>
                  </a:moveTo>
                  <a:cubicBezTo>
                    <a:pt x="45" y="206"/>
                    <a:pt x="35" y="216"/>
                    <a:pt x="22" y="216"/>
                  </a:cubicBezTo>
                  <a:cubicBezTo>
                    <a:pt x="22" y="216"/>
                    <a:pt x="22" y="216"/>
                    <a:pt x="22" y="216"/>
                  </a:cubicBezTo>
                  <a:cubicBezTo>
                    <a:pt x="10" y="216"/>
                    <a:pt x="0" y="206"/>
                    <a:pt x="0" y="193"/>
                  </a:cubicBezTo>
                  <a:cubicBezTo>
                    <a:pt x="0" y="23"/>
                    <a:pt x="0" y="23"/>
                    <a:pt x="0" y="23"/>
                  </a:cubicBezTo>
                  <a:cubicBezTo>
                    <a:pt x="0" y="10"/>
                    <a:pt x="10" y="0"/>
                    <a:pt x="22" y="0"/>
                  </a:cubicBezTo>
                  <a:cubicBezTo>
                    <a:pt x="22" y="0"/>
                    <a:pt x="22" y="0"/>
                    <a:pt x="22" y="0"/>
                  </a:cubicBezTo>
                  <a:cubicBezTo>
                    <a:pt x="35" y="0"/>
                    <a:pt x="45" y="10"/>
                    <a:pt x="45" y="23"/>
                  </a:cubicBezTo>
                  <a:lnTo>
                    <a:pt x="45" y="19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35" name="Freeform 36">
              <a:extLst>
                <a:ext uri="{FF2B5EF4-FFF2-40B4-BE49-F238E27FC236}">
                  <a16:creationId xmlns:a16="http://schemas.microsoft.com/office/drawing/2014/main" id="{C68A7165-7113-7157-A4A4-89F6DE9448D6}"/>
                </a:ext>
              </a:extLst>
            </p:cNvPr>
            <p:cNvSpPr>
              <a:spLocks/>
            </p:cNvSpPr>
            <p:nvPr/>
          </p:nvSpPr>
          <p:spPr bwMode="auto">
            <a:xfrm>
              <a:off x="4860925" y="3903663"/>
              <a:ext cx="34925" cy="138113"/>
            </a:xfrm>
            <a:custGeom>
              <a:avLst/>
              <a:gdLst>
                <a:gd name="T0" fmla="*/ 45 w 45"/>
                <a:gd name="T1" fmla="*/ 157 h 180"/>
                <a:gd name="T2" fmla="*/ 23 w 45"/>
                <a:gd name="T3" fmla="*/ 180 h 180"/>
                <a:gd name="T4" fmla="*/ 23 w 45"/>
                <a:gd name="T5" fmla="*/ 180 h 180"/>
                <a:gd name="T6" fmla="*/ 0 w 45"/>
                <a:gd name="T7" fmla="*/ 157 h 180"/>
                <a:gd name="T8" fmla="*/ 0 w 45"/>
                <a:gd name="T9" fmla="*/ 23 h 180"/>
                <a:gd name="T10" fmla="*/ 23 w 45"/>
                <a:gd name="T11" fmla="*/ 0 h 180"/>
                <a:gd name="T12" fmla="*/ 23 w 45"/>
                <a:gd name="T13" fmla="*/ 0 h 180"/>
                <a:gd name="T14" fmla="*/ 45 w 45"/>
                <a:gd name="T15" fmla="*/ 23 h 180"/>
                <a:gd name="T16" fmla="*/ 45 w 45"/>
                <a:gd name="T17"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80">
                  <a:moveTo>
                    <a:pt x="45" y="157"/>
                  </a:moveTo>
                  <a:cubicBezTo>
                    <a:pt x="45" y="170"/>
                    <a:pt x="35" y="180"/>
                    <a:pt x="23" y="180"/>
                  </a:cubicBezTo>
                  <a:cubicBezTo>
                    <a:pt x="23" y="180"/>
                    <a:pt x="23" y="180"/>
                    <a:pt x="23" y="180"/>
                  </a:cubicBezTo>
                  <a:cubicBezTo>
                    <a:pt x="10" y="180"/>
                    <a:pt x="0" y="170"/>
                    <a:pt x="0" y="157"/>
                  </a:cubicBezTo>
                  <a:cubicBezTo>
                    <a:pt x="0" y="23"/>
                    <a:pt x="0" y="23"/>
                    <a:pt x="0" y="23"/>
                  </a:cubicBezTo>
                  <a:cubicBezTo>
                    <a:pt x="0" y="10"/>
                    <a:pt x="10" y="0"/>
                    <a:pt x="23" y="0"/>
                  </a:cubicBezTo>
                  <a:cubicBezTo>
                    <a:pt x="23" y="0"/>
                    <a:pt x="23" y="0"/>
                    <a:pt x="23" y="0"/>
                  </a:cubicBezTo>
                  <a:cubicBezTo>
                    <a:pt x="35" y="0"/>
                    <a:pt x="45" y="10"/>
                    <a:pt x="45" y="23"/>
                  </a:cubicBezTo>
                  <a:lnTo>
                    <a:pt x="45" y="15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36" name="Freeform 37">
              <a:extLst>
                <a:ext uri="{FF2B5EF4-FFF2-40B4-BE49-F238E27FC236}">
                  <a16:creationId xmlns:a16="http://schemas.microsoft.com/office/drawing/2014/main" id="{17D3FFE2-D474-E868-657C-219F54A78F69}"/>
                </a:ext>
              </a:extLst>
            </p:cNvPr>
            <p:cNvSpPr>
              <a:spLocks/>
            </p:cNvSpPr>
            <p:nvPr/>
          </p:nvSpPr>
          <p:spPr bwMode="auto">
            <a:xfrm>
              <a:off x="4799013" y="3930650"/>
              <a:ext cx="33338" cy="111125"/>
            </a:xfrm>
            <a:custGeom>
              <a:avLst/>
              <a:gdLst>
                <a:gd name="T0" fmla="*/ 44 w 44"/>
                <a:gd name="T1" fmla="*/ 121 h 144"/>
                <a:gd name="T2" fmla="*/ 22 w 44"/>
                <a:gd name="T3" fmla="*/ 144 h 144"/>
                <a:gd name="T4" fmla="*/ 22 w 44"/>
                <a:gd name="T5" fmla="*/ 144 h 144"/>
                <a:gd name="T6" fmla="*/ 0 w 44"/>
                <a:gd name="T7" fmla="*/ 121 h 144"/>
                <a:gd name="T8" fmla="*/ 0 w 44"/>
                <a:gd name="T9" fmla="*/ 23 h 144"/>
                <a:gd name="T10" fmla="*/ 22 w 44"/>
                <a:gd name="T11" fmla="*/ 0 h 144"/>
                <a:gd name="T12" fmla="*/ 22 w 44"/>
                <a:gd name="T13" fmla="*/ 0 h 144"/>
                <a:gd name="T14" fmla="*/ 44 w 44"/>
                <a:gd name="T15" fmla="*/ 23 h 144"/>
                <a:gd name="T16" fmla="*/ 44 w 44"/>
                <a:gd name="T17" fmla="*/ 12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44">
                  <a:moveTo>
                    <a:pt x="44" y="121"/>
                  </a:moveTo>
                  <a:cubicBezTo>
                    <a:pt x="44" y="134"/>
                    <a:pt x="34" y="144"/>
                    <a:pt x="22" y="144"/>
                  </a:cubicBezTo>
                  <a:cubicBezTo>
                    <a:pt x="22" y="144"/>
                    <a:pt x="22" y="144"/>
                    <a:pt x="22" y="144"/>
                  </a:cubicBezTo>
                  <a:cubicBezTo>
                    <a:pt x="10" y="144"/>
                    <a:pt x="0" y="134"/>
                    <a:pt x="0" y="121"/>
                  </a:cubicBezTo>
                  <a:cubicBezTo>
                    <a:pt x="0" y="23"/>
                    <a:pt x="0" y="23"/>
                    <a:pt x="0" y="23"/>
                  </a:cubicBezTo>
                  <a:cubicBezTo>
                    <a:pt x="0" y="10"/>
                    <a:pt x="10" y="0"/>
                    <a:pt x="22" y="0"/>
                  </a:cubicBezTo>
                  <a:cubicBezTo>
                    <a:pt x="22" y="0"/>
                    <a:pt x="22" y="0"/>
                    <a:pt x="22" y="0"/>
                  </a:cubicBezTo>
                  <a:cubicBezTo>
                    <a:pt x="34" y="0"/>
                    <a:pt x="44" y="10"/>
                    <a:pt x="44" y="23"/>
                  </a:cubicBezTo>
                  <a:lnTo>
                    <a:pt x="44" y="1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37" name="Freeform 38">
              <a:extLst>
                <a:ext uri="{FF2B5EF4-FFF2-40B4-BE49-F238E27FC236}">
                  <a16:creationId xmlns:a16="http://schemas.microsoft.com/office/drawing/2014/main" id="{C722BC2F-7B1A-0C83-4580-7B2B4C7755AE}"/>
                </a:ext>
              </a:extLst>
            </p:cNvPr>
            <p:cNvSpPr>
              <a:spLocks/>
            </p:cNvSpPr>
            <p:nvPr/>
          </p:nvSpPr>
          <p:spPr bwMode="auto">
            <a:xfrm>
              <a:off x="4737100" y="3959225"/>
              <a:ext cx="34925" cy="82550"/>
            </a:xfrm>
            <a:custGeom>
              <a:avLst/>
              <a:gdLst>
                <a:gd name="T0" fmla="*/ 45 w 45"/>
                <a:gd name="T1" fmla="*/ 85 h 108"/>
                <a:gd name="T2" fmla="*/ 22 w 45"/>
                <a:gd name="T3" fmla="*/ 108 h 108"/>
                <a:gd name="T4" fmla="*/ 22 w 45"/>
                <a:gd name="T5" fmla="*/ 108 h 108"/>
                <a:gd name="T6" fmla="*/ 0 w 45"/>
                <a:gd name="T7" fmla="*/ 85 h 108"/>
                <a:gd name="T8" fmla="*/ 0 w 45"/>
                <a:gd name="T9" fmla="*/ 23 h 108"/>
                <a:gd name="T10" fmla="*/ 22 w 45"/>
                <a:gd name="T11" fmla="*/ 0 h 108"/>
                <a:gd name="T12" fmla="*/ 22 w 45"/>
                <a:gd name="T13" fmla="*/ 0 h 108"/>
                <a:gd name="T14" fmla="*/ 45 w 45"/>
                <a:gd name="T15" fmla="*/ 23 h 108"/>
                <a:gd name="T16" fmla="*/ 45 w 45"/>
                <a:gd name="T17" fmla="*/ 8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08">
                  <a:moveTo>
                    <a:pt x="45" y="85"/>
                  </a:moveTo>
                  <a:cubicBezTo>
                    <a:pt x="45" y="98"/>
                    <a:pt x="35" y="108"/>
                    <a:pt x="22" y="108"/>
                  </a:cubicBezTo>
                  <a:cubicBezTo>
                    <a:pt x="22" y="108"/>
                    <a:pt x="22" y="108"/>
                    <a:pt x="22" y="108"/>
                  </a:cubicBezTo>
                  <a:cubicBezTo>
                    <a:pt x="10" y="108"/>
                    <a:pt x="0" y="98"/>
                    <a:pt x="0" y="85"/>
                  </a:cubicBezTo>
                  <a:cubicBezTo>
                    <a:pt x="0" y="23"/>
                    <a:pt x="0" y="23"/>
                    <a:pt x="0" y="23"/>
                  </a:cubicBezTo>
                  <a:cubicBezTo>
                    <a:pt x="0" y="10"/>
                    <a:pt x="10" y="0"/>
                    <a:pt x="22" y="0"/>
                  </a:cubicBezTo>
                  <a:cubicBezTo>
                    <a:pt x="22" y="0"/>
                    <a:pt x="22" y="0"/>
                    <a:pt x="22" y="0"/>
                  </a:cubicBezTo>
                  <a:cubicBezTo>
                    <a:pt x="35" y="0"/>
                    <a:pt x="45" y="10"/>
                    <a:pt x="45" y="23"/>
                  </a:cubicBezTo>
                  <a:lnTo>
                    <a:pt x="45" y="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38" name="Freeform 39">
              <a:extLst>
                <a:ext uri="{FF2B5EF4-FFF2-40B4-BE49-F238E27FC236}">
                  <a16:creationId xmlns:a16="http://schemas.microsoft.com/office/drawing/2014/main" id="{418996B2-41A1-7212-DBCF-C229FA8963D8}"/>
                </a:ext>
              </a:extLst>
            </p:cNvPr>
            <p:cNvSpPr>
              <a:spLocks/>
            </p:cNvSpPr>
            <p:nvPr/>
          </p:nvSpPr>
          <p:spPr bwMode="auto">
            <a:xfrm>
              <a:off x="4675188" y="3986213"/>
              <a:ext cx="33338" cy="55563"/>
            </a:xfrm>
            <a:custGeom>
              <a:avLst/>
              <a:gdLst>
                <a:gd name="T0" fmla="*/ 45 w 45"/>
                <a:gd name="T1" fmla="*/ 49 h 72"/>
                <a:gd name="T2" fmla="*/ 23 w 45"/>
                <a:gd name="T3" fmla="*/ 72 h 72"/>
                <a:gd name="T4" fmla="*/ 23 w 45"/>
                <a:gd name="T5" fmla="*/ 72 h 72"/>
                <a:gd name="T6" fmla="*/ 0 w 45"/>
                <a:gd name="T7" fmla="*/ 49 h 72"/>
                <a:gd name="T8" fmla="*/ 0 w 45"/>
                <a:gd name="T9" fmla="*/ 23 h 72"/>
                <a:gd name="T10" fmla="*/ 23 w 45"/>
                <a:gd name="T11" fmla="*/ 0 h 72"/>
                <a:gd name="T12" fmla="*/ 23 w 45"/>
                <a:gd name="T13" fmla="*/ 0 h 72"/>
                <a:gd name="T14" fmla="*/ 45 w 45"/>
                <a:gd name="T15" fmla="*/ 23 h 72"/>
                <a:gd name="T16" fmla="*/ 45 w 45"/>
                <a:gd name="T17"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72">
                  <a:moveTo>
                    <a:pt x="45" y="49"/>
                  </a:moveTo>
                  <a:cubicBezTo>
                    <a:pt x="45" y="62"/>
                    <a:pt x="35" y="72"/>
                    <a:pt x="23" y="72"/>
                  </a:cubicBezTo>
                  <a:cubicBezTo>
                    <a:pt x="23" y="72"/>
                    <a:pt x="23" y="72"/>
                    <a:pt x="23" y="72"/>
                  </a:cubicBezTo>
                  <a:cubicBezTo>
                    <a:pt x="10" y="72"/>
                    <a:pt x="0" y="62"/>
                    <a:pt x="0" y="49"/>
                  </a:cubicBezTo>
                  <a:cubicBezTo>
                    <a:pt x="0" y="23"/>
                    <a:pt x="0" y="23"/>
                    <a:pt x="0" y="23"/>
                  </a:cubicBezTo>
                  <a:cubicBezTo>
                    <a:pt x="0" y="10"/>
                    <a:pt x="10" y="0"/>
                    <a:pt x="23" y="0"/>
                  </a:cubicBezTo>
                  <a:cubicBezTo>
                    <a:pt x="23" y="0"/>
                    <a:pt x="23" y="0"/>
                    <a:pt x="23" y="0"/>
                  </a:cubicBezTo>
                  <a:cubicBezTo>
                    <a:pt x="35" y="0"/>
                    <a:pt x="45" y="10"/>
                    <a:pt x="45" y="23"/>
                  </a:cubicBezTo>
                  <a:lnTo>
                    <a:pt x="45" y="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grpSp>
      <p:grpSp>
        <p:nvGrpSpPr>
          <p:cNvPr id="239" name="Group 1473">
            <a:extLst>
              <a:ext uri="{FF2B5EF4-FFF2-40B4-BE49-F238E27FC236}">
                <a16:creationId xmlns:a16="http://schemas.microsoft.com/office/drawing/2014/main" id="{9AD33235-AEA7-4379-A914-90CE914C7257}"/>
              </a:ext>
            </a:extLst>
          </p:cNvPr>
          <p:cNvGrpSpPr/>
          <p:nvPr/>
        </p:nvGrpSpPr>
        <p:grpSpPr>
          <a:xfrm>
            <a:off x="5156344" y="3361985"/>
            <a:ext cx="241758" cy="241756"/>
            <a:chOff x="11468101" y="3690938"/>
            <a:chExt cx="511175" cy="511176"/>
          </a:xfrm>
          <a:solidFill>
            <a:srgbClr val="F5A243"/>
          </a:solidFill>
        </p:grpSpPr>
        <p:sp>
          <p:nvSpPr>
            <p:cNvPr id="240" name="Freeform 359">
              <a:extLst>
                <a:ext uri="{FF2B5EF4-FFF2-40B4-BE49-F238E27FC236}">
                  <a16:creationId xmlns:a16="http://schemas.microsoft.com/office/drawing/2014/main" id="{214A531C-9B55-55D1-5E7D-54212DEBC66E}"/>
                </a:ext>
              </a:extLst>
            </p:cNvPr>
            <p:cNvSpPr>
              <a:spLocks noEditPoints="1"/>
            </p:cNvSpPr>
            <p:nvPr/>
          </p:nvSpPr>
          <p:spPr bwMode="auto">
            <a:xfrm>
              <a:off x="11583988" y="3811588"/>
              <a:ext cx="271463" cy="269875"/>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2"/>
                    <a:pt x="12" y="36"/>
                  </a:cubicBezTo>
                  <a:cubicBezTo>
                    <a:pt x="12" y="49"/>
                    <a:pt x="23" y="60"/>
                    <a:pt x="36" y="60"/>
                  </a:cubicBezTo>
                  <a:cubicBezTo>
                    <a:pt x="50" y="60"/>
                    <a:pt x="60" y="49"/>
                    <a:pt x="60" y="36"/>
                  </a:cubicBezTo>
                  <a:cubicBezTo>
                    <a:pt x="60" y="22"/>
                    <a:pt x="50" y="12"/>
                    <a:pt x="36"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41" name="Freeform 360">
              <a:extLst>
                <a:ext uri="{FF2B5EF4-FFF2-40B4-BE49-F238E27FC236}">
                  <a16:creationId xmlns:a16="http://schemas.microsoft.com/office/drawing/2014/main" id="{639BDE99-79E6-C0C7-CD5E-AEB20A9F1F51}"/>
                </a:ext>
              </a:extLst>
            </p:cNvPr>
            <p:cNvSpPr>
              <a:spLocks/>
            </p:cNvSpPr>
            <p:nvPr/>
          </p:nvSpPr>
          <p:spPr bwMode="auto">
            <a:xfrm>
              <a:off x="11704638" y="4127501"/>
              <a:ext cx="38100" cy="74613"/>
            </a:xfrm>
            <a:custGeom>
              <a:avLst/>
              <a:gdLst>
                <a:gd name="T0" fmla="*/ 10 w 10"/>
                <a:gd name="T1" fmla="*/ 15 h 20"/>
                <a:gd name="T2" fmla="*/ 5 w 10"/>
                <a:gd name="T3" fmla="*/ 20 h 20"/>
                <a:gd name="T4" fmla="*/ 5 w 10"/>
                <a:gd name="T5" fmla="*/ 20 h 20"/>
                <a:gd name="T6" fmla="*/ 0 w 10"/>
                <a:gd name="T7" fmla="*/ 15 h 20"/>
                <a:gd name="T8" fmla="*/ 0 w 10"/>
                <a:gd name="T9" fmla="*/ 5 h 20"/>
                <a:gd name="T10" fmla="*/ 5 w 10"/>
                <a:gd name="T11" fmla="*/ 0 h 20"/>
                <a:gd name="T12" fmla="*/ 5 w 10"/>
                <a:gd name="T13" fmla="*/ 0 h 20"/>
                <a:gd name="T14" fmla="*/ 10 w 10"/>
                <a:gd name="T15" fmla="*/ 5 h 20"/>
                <a:gd name="T16" fmla="*/ 10 w 10"/>
                <a:gd name="T17"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0">
                  <a:moveTo>
                    <a:pt x="10" y="15"/>
                  </a:moveTo>
                  <a:cubicBezTo>
                    <a:pt x="10" y="17"/>
                    <a:pt x="8" y="20"/>
                    <a:pt x="5" y="20"/>
                  </a:cubicBezTo>
                  <a:cubicBezTo>
                    <a:pt x="5" y="20"/>
                    <a:pt x="5" y="20"/>
                    <a:pt x="5" y="20"/>
                  </a:cubicBezTo>
                  <a:cubicBezTo>
                    <a:pt x="3" y="20"/>
                    <a:pt x="0" y="17"/>
                    <a:pt x="0" y="15"/>
                  </a:cubicBezTo>
                  <a:cubicBezTo>
                    <a:pt x="0" y="5"/>
                    <a:pt x="0" y="5"/>
                    <a:pt x="0" y="5"/>
                  </a:cubicBezTo>
                  <a:cubicBezTo>
                    <a:pt x="0" y="2"/>
                    <a:pt x="3" y="0"/>
                    <a:pt x="5" y="0"/>
                  </a:cubicBezTo>
                  <a:cubicBezTo>
                    <a:pt x="5" y="0"/>
                    <a:pt x="5" y="0"/>
                    <a:pt x="5" y="0"/>
                  </a:cubicBezTo>
                  <a:cubicBezTo>
                    <a:pt x="8" y="0"/>
                    <a:pt x="10" y="2"/>
                    <a:pt x="10" y="5"/>
                  </a:cubicBezTo>
                  <a:lnTo>
                    <a:pt x="10"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42" name="Freeform 361">
              <a:extLst>
                <a:ext uri="{FF2B5EF4-FFF2-40B4-BE49-F238E27FC236}">
                  <a16:creationId xmlns:a16="http://schemas.microsoft.com/office/drawing/2014/main" id="{1F77CCF9-47BA-5C66-EA17-86CFB582AA4C}"/>
                </a:ext>
              </a:extLst>
            </p:cNvPr>
            <p:cNvSpPr>
              <a:spLocks/>
            </p:cNvSpPr>
            <p:nvPr/>
          </p:nvSpPr>
          <p:spPr bwMode="auto">
            <a:xfrm>
              <a:off x="11534776" y="4067176"/>
              <a:ext cx="68263" cy="66675"/>
            </a:xfrm>
            <a:custGeom>
              <a:avLst/>
              <a:gdLst>
                <a:gd name="T0" fmla="*/ 9 w 18"/>
                <a:gd name="T1" fmla="*/ 16 h 18"/>
                <a:gd name="T2" fmla="*/ 2 w 18"/>
                <a:gd name="T3" fmla="*/ 16 h 18"/>
                <a:gd name="T4" fmla="*/ 2 w 18"/>
                <a:gd name="T5" fmla="*/ 16 h 18"/>
                <a:gd name="T6" fmla="*/ 2 w 18"/>
                <a:gd name="T7" fmla="*/ 9 h 18"/>
                <a:gd name="T8" fmla="*/ 9 w 18"/>
                <a:gd name="T9" fmla="*/ 2 h 18"/>
                <a:gd name="T10" fmla="*/ 16 w 18"/>
                <a:gd name="T11" fmla="*/ 2 h 18"/>
                <a:gd name="T12" fmla="*/ 16 w 18"/>
                <a:gd name="T13" fmla="*/ 2 h 18"/>
                <a:gd name="T14" fmla="*/ 16 w 18"/>
                <a:gd name="T15" fmla="*/ 9 h 18"/>
                <a:gd name="T16" fmla="*/ 9 w 18"/>
                <a:gd name="T17"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9" y="16"/>
                  </a:moveTo>
                  <a:cubicBezTo>
                    <a:pt x="7" y="18"/>
                    <a:pt x="4" y="18"/>
                    <a:pt x="2" y="16"/>
                  </a:cubicBezTo>
                  <a:cubicBezTo>
                    <a:pt x="2" y="16"/>
                    <a:pt x="2" y="16"/>
                    <a:pt x="2" y="16"/>
                  </a:cubicBezTo>
                  <a:cubicBezTo>
                    <a:pt x="0" y="14"/>
                    <a:pt x="0" y="11"/>
                    <a:pt x="2" y="9"/>
                  </a:cubicBezTo>
                  <a:cubicBezTo>
                    <a:pt x="9" y="2"/>
                    <a:pt x="9" y="2"/>
                    <a:pt x="9" y="2"/>
                  </a:cubicBezTo>
                  <a:cubicBezTo>
                    <a:pt x="11" y="0"/>
                    <a:pt x="14" y="0"/>
                    <a:pt x="16" y="2"/>
                  </a:cubicBezTo>
                  <a:cubicBezTo>
                    <a:pt x="16" y="2"/>
                    <a:pt x="16" y="2"/>
                    <a:pt x="16" y="2"/>
                  </a:cubicBezTo>
                  <a:cubicBezTo>
                    <a:pt x="18" y="4"/>
                    <a:pt x="18" y="7"/>
                    <a:pt x="16" y="9"/>
                  </a:cubicBezTo>
                  <a:lnTo>
                    <a:pt x="9"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43" name="Freeform 362">
              <a:extLst>
                <a:ext uri="{FF2B5EF4-FFF2-40B4-BE49-F238E27FC236}">
                  <a16:creationId xmlns:a16="http://schemas.microsoft.com/office/drawing/2014/main" id="{FD687FF8-3048-4047-E63D-1FF7057BE48C}"/>
                </a:ext>
              </a:extLst>
            </p:cNvPr>
            <p:cNvSpPr>
              <a:spLocks/>
            </p:cNvSpPr>
            <p:nvPr/>
          </p:nvSpPr>
          <p:spPr bwMode="auto">
            <a:xfrm>
              <a:off x="11842751" y="4067176"/>
              <a:ext cx="68263" cy="66675"/>
            </a:xfrm>
            <a:custGeom>
              <a:avLst/>
              <a:gdLst>
                <a:gd name="T0" fmla="*/ 2 w 18"/>
                <a:gd name="T1" fmla="*/ 9 h 18"/>
                <a:gd name="T2" fmla="*/ 2 w 18"/>
                <a:gd name="T3" fmla="*/ 2 h 18"/>
                <a:gd name="T4" fmla="*/ 2 w 18"/>
                <a:gd name="T5" fmla="*/ 2 h 18"/>
                <a:gd name="T6" fmla="*/ 9 w 18"/>
                <a:gd name="T7" fmla="*/ 2 h 18"/>
                <a:gd name="T8" fmla="*/ 16 w 18"/>
                <a:gd name="T9" fmla="*/ 9 h 18"/>
                <a:gd name="T10" fmla="*/ 16 w 18"/>
                <a:gd name="T11" fmla="*/ 16 h 18"/>
                <a:gd name="T12" fmla="*/ 16 w 18"/>
                <a:gd name="T13" fmla="*/ 16 h 18"/>
                <a:gd name="T14" fmla="*/ 9 w 18"/>
                <a:gd name="T15" fmla="*/ 16 h 18"/>
                <a:gd name="T16" fmla="*/ 2 w 18"/>
                <a:gd name="T17"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2" y="9"/>
                  </a:moveTo>
                  <a:cubicBezTo>
                    <a:pt x="0" y="7"/>
                    <a:pt x="0" y="4"/>
                    <a:pt x="2" y="2"/>
                  </a:cubicBezTo>
                  <a:cubicBezTo>
                    <a:pt x="2" y="2"/>
                    <a:pt x="2" y="2"/>
                    <a:pt x="2" y="2"/>
                  </a:cubicBezTo>
                  <a:cubicBezTo>
                    <a:pt x="4" y="0"/>
                    <a:pt x="7" y="0"/>
                    <a:pt x="9" y="2"/>
                  </a:cubicBezTo>
                  <a:cubicBezTo>
                    <a:pt x="16" y="9"/>
                    <a:pt x="16" y="9"/>
                    <a:pt x="16" y="9"/>
                  </a:cubicBezTo>
                  <a:cubicBezTo>
                    <a:pt x="18" y="11"/>
                    <a:pt x="18" y="14"/>
                    <a:pt x="16" y="16"/>
                  </a:cubicBezTo>
                  <a:cubicBezTo>
                    <a:pt x="16" y="16"/>
                    <a:pt x="16" y="16"/>
                    <a:pt x="16" y="16"/>
                  </a:cubicBezTo>
                  <a:cubicBezTo>
                    <a:pt x="14" y="18"/>
                    <a:pt x="11" y="18"/>
                    <a:pt x="9" y="16"/>
                  </a:cubicBezTo>
                  <a:lnTo>
                    <a:pt x="2" y="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44" name="Freeform 363">
              <a:extLst>
                <a:ext uri="{FF2B5EF4-FFF2-40B4-BE49-F238E27FC236}">
                  <a16:creationId xmlns:a16="http://schemas.microsoft.com/office/drawing/2014/main" id="{4642332F-312E-B551-F62D-CD787038AFE7}"/>
                </a:ext>
              </a:extLst>
            </p:cNvPr>
            <p:cNvSpPr>
              <a:spLocks/>
            </p:cNvSpPr>
            <p:nvPr/>
          </p:nvSpPr>
          <p:spPr bwMode="auto">
            <a:xfrm>
              <a:off x="11704638" y="3690938"/>
              <a:ext cx="38100" cy="71438"/>
            </a:xfrm>
            <a:custGeom>
              <a:avLst/>
              <a:gdLst>
                <a:gd name="T0" fmla="*/ 10 w 10"/>
                <a:gd name="T1" fmla="*/ 15 h 19"/>
                <a:gd name="T2" fmla="*/ 5 w 10"/>
                <a:gd name="T3" fmla="*/ 19 h 19"/>
                <a:gd name="T4" fmla="*/ 5 w 10"/>
                <a:gd name="T5" fmla="*/ 19 h 19"/>
                <a:gd name="T6" fmla="*/ 0 w 10"/>
                <a:gd name="T7" fmla="*/ 15 h 19"/>
                <a:gd name="T8" fmla="*/ 0 w 10"/>
                <a:gd name="T9" fmla="*/ 5 h 19"/>
                <a:gd name="T10" fmla="*/ 5 w 10"/>
                <a:gd name="T11" fmla="*/ 0 h 19"/>
                <a:gd name="T12" fmla="*/ 5 w 10"/>
                <a:gd name="T13" fmla="*/ 0 h 19"/>
                <a:gd name="T14" fmla="*/ 10 w 10"/>
                <a:gd name="T15" fmla="*/ 5 h 19"/>
                <a:gd name="T16" fmla="*/ 10 w 10"/>
                <a:gd name="T17"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9">
                  <a:moveTo>
                    <a:pt x="10" y="15"/>
                  </a:moveTo>
                  <a:cubicBezTo>
                    <a:pt x="10" y="17"/>
                    <a:pt x="8" y="19"/>
                    <a:pt x="5" y="19"/>
                  </a:cubicBezTo>
                  <a:cubicBezTo>
                    <a:pt x="5" y="19"/>
                    <a:pt x="5" y="19"/>
                    <a:pt x="5" y="19"/>
                  </a:cubicBezTo>
                  <a:cubicBezTo>
                    <a:pt x="3" y="19"/>
                    <a:pt x="0" y="17"/>
                    <a:pt x="0" y="15"/>
                  </a:cubicBezTo>
                  <a:cubicBezTo>
                    <a:pt x="0" y="5"/>
                    <a:pt x="0" y="5"/>
                    <a:pt x="0" y="5"/>
                  </a:cubicBezTo>
                  <a:cubicBezTo>
                    <a:pt x="0" y="2"/>
                    <a:pt x="3" y="0"/>
                    <a:pt x="5" y="0"/>
                  </a:cubicBezTo>
                  <a:cubicBezTo>
                    <a:pt x="5" y="0"/>
                    <a:pt x="5" y="0"/>
                    <a:pt x="5" y="0"/>
                  </a:cubicBezTo>
                  <a:cubicBezTo>
                    <a:pt x="8" y="0"/>
                    <a:pt x="10" y="2"/>
                    <a:pt x="10" y="5"/>
                  </a:cubicBezTo>
                  <a:lnTo>
                    <a:pt x="10"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45" name="Freeform 364">
              <a:extLst>
                <a:ext uri="{FF2B5EF4-FFF2-40B4-BE49-F238E27FC236}">
                  <a16:creationId xmlns:a16="http://schemas.microsoft.com/office/drawing/2014/main" id="{8B9D42A1-6F63-6038-0710-9A82A28A89C7}"/>
                </a:ext>
              </a:extLst>
            </p:cNvPr>
            <p:cNvSpPr>
              <a:spLocks/>
            </p:cNvSpPr>
            <p:nvPr/>
          </p:nvSpPr>
          <p:spPr bwMode="auto">
            <a:xfrm>
              <a:off x="11842751" y="3759201"/>
              <a:ext cx="68263" cy="66675"/>
            </a:xfrm>
            <a:custGeom>
              <a:avLst/>
              <a:gdLst>
                <a:gd name="T0" fmla="*/ 9 w 18"/>
                <a:gd name="T1" fmla="*/ 16 h 18"/>
                <a:gd name="T2" fmla="*/ 2 w 18"/>
                <a:gd name="T3" fmla="*/ 16 h 18"/>
                <a:gd name="T4" fmla="*/ 2 w 18"/>
                <a:gd name="T5" fmla="*/ 16 h 18"/>
                <a:gd name="T6" fmla="*/ 2 w 18"/>
                <a:gd name="T7" fmla="*/ 9 h 18"/>
                <a:gd name="T8" fmla="*/ 9 w 18"/>
                <a:gd name="T9" fmla="*/ 2 h 18"/>
                <a:gd name="T10" fmla="*/ 16 w 18"/>
                <a:gd name="T11" fmla="*/ 2 h 18"/>
                <a:gd name="T12" fmla="*/ 16 w 18"/>
                <a:gd name="T13" fmla="*/ 2 h 18"/>
                <a:gd name="T14" fmla="*/ 16 w 18"/>
                <a:gd name="T15" fmla="*/ 9 h 18"/>
                <a:gd name="T16" fmla="*/ 9 w 18"/>
                <a:gd name="T17"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9" y="16"/>
                  </a:moveTo>
                  <a:cubicBezTo>
                    <a:pt x="7" y="18"/>
                    <a:pt x="4" y="18"/>
                    <a:pt x="2" y="16"/>
                  </a:cubicBezTo>
                  <a:cubicBezTo>
                    <a:pt x="2" y="16"/>
                    <a:pt x="2" y="16"/>
                    <a:pt x="2" y="16"/>
                  </a:cubicBezTo>
                  <a:cubicBezTo>
                    <a:pt x="0" y="14"/>
                    <a:pt x="0" y="11"/>
                    <a:pt x="2" y="9"/>
                  </a:cubicBezTo>
                  <a:cubicBezTo>
                    <a:pt x="9" y="2"/>
                    <a:pt x="9" y="2"/>
                    <a:pt x="9" y="2"/>
                  </a:cubicBezTo>
                  <a:cubicBezTo>
                    <a:pt x="11" y="0"/>
                    <a:pt x="14" y="0"/>
                    <a:pt x="16" y="2"/>
                  </a:cubicBezTo>
                  <a:cubicBezTo>
                    <a:pt x="16" y="2"/>
                    <a:pt x="16" y="2"/>
                    <a:pt x="16" y="2"/>
                  </a:cubicBezTo>
                  <a:cubicBezTo>
                    <a:pt x="18" y="4"/>
                    <a:pt x="18" y="7"/>
                    <a:pt x="16" y="9"/>
                  </a:cubicBezTo>
                  <a:lnTo>
                    <a:pt x="9"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46" name="Freeform 365">
              <a:extLst>
                <a:ext uri="{FF2B5EF4-FFF2-40B4-BE49-F238E27FC236}">
                  <a16:creationId xmlns:a16="http://schemas.microsoft.com/office/drawing/2014/main" id="{F1F8ADE1-8CB5-8587-BF04-0915A8658BDC}"/>
                </a:ext>
              </a:extLst>
            </p:cNvPr>
            <p:cNvSpPr>
              <a:spLocks/>
            </p:cNvSpPr>
            <p:nvPr/>
          </p:nvSpPr>
          <p:spPr bwMode="auto">
            <a:xfrm>
              <a:off x="11903076" y="3927476"/>
              <a:ext cx="76200" cy="38100"/>
            </a:xfrm>
            <a:custGeom>
              <a:avLst/>
              <a:gdLst>
                <a:gd name="T0" fmla="*/ 5 w 20"/>
                <a:gd name="T1" fmla="*/ 10 h 10"/>
                <a:gd name="T2" fmla="*/ 0 w 20"/>
                <a:gd name="T3" fmla="*/ 5 h 10"/>
                <a:gd name="T4" fmla="*/ 0 w 20"/>
                <a:gd name="T5" fmla="*/ 5 h 10"/>
                <a:gd name="T6" fmla="*/ 5 w 20"/>
                <a:gd name="T7" fmla="*/ 0 h 10"/>
                <a:gd name="T8" fmla="*/ 15 w 20"/>
                <a:gd name="T9" fmla="*/ 0 h 10"/>
                <a:gd name="T10" fmla="*/ 20 w 20"/>
                <a:gd name="T11" fmla="*/ 5 h 10"/>
                <a:gd name="T12" fmla="*/ 20 w 20"/>
                <a:gd name="T13" fmla="*/ 5 h 10"/>
                <a:gd name="T14" fmla="*/ 15 w 20"/>
                <a:gd name="T15" fmla="*/ 10 h 10"/>
                <a:gd name="T16" fmla="*/ 5 w 20"/>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0">
                  <a:moveTo>
                    <a:pt x="5" y="10"/>
                  </a:moveTo>
                  <a:cubicBezTo>
                    <a:pt x="3" y="10"/>
                    <a:pt x="0" y="7"/>
                    <a:pt x="0" y="5"/>
                  </a:cubicBezTo>
                  <a:cubicBezTo>
                    <a:pt x="0" y="5"/>
                    <a:pt x="0" y="5"/>
                    <a:pt x="0" y="5"/>
                  </a:cubicBezTo>
                  <a:cubicBezTo>
                    <a:pt x="0" y="2"/>
                    <a:pt x="3" y="0"/>
                    <a:pt x="5" y="0"/>
                  </a:cubicBezTo>
                  <a:cubicBezTo>
                    <a:pt x="15" y="0"/>
                    <a:pt x="15" y="0"/>
                    <a:pt x="15" y="0"/>
                  </a:cubicBezTo>
                  <a:cubicBezTo>
                    <a:pt x="18" y="0"/>
                    <a:pt x="20" y="2"/>
                    <a:pt x="20" y="5"/>
                  </a:cubicBezTo>
                  <a:cubicBezTo>
                    <a:pt x="20" y="5"/>
                    <a:pt x="20" y="5"/>
                    <a:pt x="20" y="5"/>
                  </a:cubicBezTo>
                  <a:cubicBezTo>
                    <a:pt x="20" y="7"/>
                    <a:pt x="18" y="10"/>
                    <a:pt x="15" y="10"/>
                  </a:cubicBezTo>
                  <a:lnTo>
                    <a:pt x="5" y="1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47" name="Freeform 366">
              <a:extLst>
                <a:ext uri="{FF2B5EF4-FFF2-40B4-BE49-F238E27FC236}">
                  <a16:creationId xmlns:a16="http://schemas.microsoft.com/office/drawing/2014/main" id="{01406DFC-2741-3AD6-0A33-C68A756B27F7}"/>
                </a:ext>
              </a:extLst>
            </p:cNvPr>
            <p:cNvSpPr>
              <a:spLocks/>
            </p:cNvSpPr>
            <p:nvPr/>
          </p:nvSpPr>
          <p:spPr bwMode="auto">
            <a:xfrm>
              <a:off x="11468101" y="3927476"/>
              <a:ext cx="74613" cy="38100"/>
            </a:xfrm>
            <a:custGeom>
              <a:avLst/>
              <a:gdLst>
                <a:gd name="T0" fmla="*/ 5 w 20"/>
                <a:gd name="T1" fmla="*/ 10 h 10"/>
                <a:gd name="T2" fmla="*/ 0 w 20"/>
                <a:gd name="T3" fmla="*/ 5 h 10"/>
                <a:gd name="T4" fmla="*/ 0 w 20"/>
                <a:gd name="T5" fmla="*/ 5 h 10"/>
                <a:gd name="T6" fmla="*/ 5 w 20"/>
                <a:gd name="T7" fmla="*/ 0 h 10"/>
                <a:gd name="T8" fmla="*/ 15 w 20"/>
                <a:gd name="T9" fmla="*/ 0 h 10"/>
                <a:gd name="T10" fmla="*/ 20 w 20"/>
                <a:gd name="T11" fmla="*/ 5 h 10"/>
                <a:gd name="T12" fmla="*/ 20 w 20"/>
                <a:gd name="T13" fmla="*/ 5 h 10"/>
                <a:gd name="T14" fmla="*/ 15 w 20"/>
                <a:gd name="T15" fmla="*/ 10 h 10"/>
                <a:gd name="T16" fmla="*/ 5 w 20"/>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0">
                  <a:moveTo>
                    <a:pt x="5" y="10"/>
                  </a:moveTo>
                  <a:cubicBezTo>
                    <a:pt x="3" y="10"/>
                    <a:pt x="0" y="7"/>
                    <a:pt x="0" y="5"/>
                  </a:cubicBezTo>
                  <a:cubicBezTo>
                    <a:pt x="0" y="5"/>
                    <a:pt x="0" y="5"/>
                    <a:pt x="0" y="5"/>
                  </a:cubicBezTo>
                  <a:cubicBezTo>
                    <a:pt x="0" y="2"/>
                    <a:pt x="3" y="0"/>
                    <a:pt x="5" y="0"/>
                  </a:cubicBezTo>
                  <a:cubicBezTo>
                    <a:pt x="15" y="0"/>
                    <a:pt x="15" y="0"/>
                    <a:pt x="15" y="0"/>
                  </a:cubicBezTo>
                  <a:cubicBezTo>
                    <a:pt x="18" y="0"/>
                    <a:pt x="20" y="2"/>
                    <a:pt x="20" y="5"/>
                  </a:cubicBezTo>
                  <a:cubicBezTo>
                    <a:pt x="20" y="5"/>
                    <a:pt x="20" y="5"/>
                    <a:pt x="20" y="5"/>
                  </a:cubicBezTo>
                  <a:cubicBezTo>
                    <a:pt x="20" y="7"/>
                    <a:pt x="18" y="10"/>
                    <a:pt x="15" y="10"/>
                  </a:cubicBezTo>
                  <a:lnTo>
                    <a:pt x="5" y="1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48" name="Freeform 367">
              <a:extLst>
                <a:ext uri="{FF2B5EF4-FFF2-40B4-BE49-F238E27FC236}">
                  <a16:creationId xmlns:a16="http://schemas.microsoft.com/office/drawing/2014/main" id="{ECE777BD-F633-9E7E-BEAA-70AE7F89F4E0}"/>
                </a:ext>
              </a:extLst>
            </p:cNvPr>
            <p:cNvSpPr>
              <a:spLocks/>
            </p:cNvSpPr>
            <p:nvPr/>
          </p:nvSpPr>
          <p:spPr bwMode="auto">
            <a:xfrm>
              <a:off x="11534776" y="3759201"/>
              <a:ext cx="68263" cy="66675"/>
            </a:xfrm>
            <a:custGeom>
              <a:avLst/>
              <a:gdLst>
                <a:gd name="T0" fmla="*/ 2 w 18"/>
                <a:gd name="T1" fmla="*/ 9 h 18"/>
                <a:gd name="T2" fmla="*/ 2 w 18"/>
                <a:gd name="T3" fmla="*/ 2 h 18"/>
                <a:gd name="T4" fmla="*/ 2 w 18"/>
                <a:gd name="T5" fmla="*/ 2 h 18"/>
                <a:gd name="T6" fmla="*/ 9 w 18"/>
                <a:gd name="T7" fmla="*/ 2 h 18"/>
                <a:gd name="T8" fmla="*/ 16 w 18"/>
                <a:gd name="T9" fmla="*/ 9 h 18"/>
                <a:gd name="T10" fmla="*/ 16 w 18"/>
                <a:gd name="T11" fmla="*/ 16 h 18"/>
                <a:gd name="T12" fmla="*/ 16 w 18"/>
                <a:gd name="T13" fmla="*/ 16 h 18"/>
                <a:gd name="T14" fmla="*/ 9 w 18"/>
                <a:gd name="T15" fmla="*/ 16 h 18"/>
                <a:gd name="T16" fmla="*/ 2 w 18"/>
                <a:gd name="T17"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2" y="9"/>
                  </a:moveTo>
                  <a:cubicBezTo>
                    <a:pt x="0" y="7"/>
                    <a:pt x="0" y="4"/>
                    <a:pt x="2" y="2"/>
                  </a:cubicBezTo>
                  <a:cubicBezTo>
                    <a:pt x="2" y="2"/>
                    <a:pt x="2" y="2"/>
                    <a:pt x="2" y="2"/>
                  </a:cubicBezTo>
                  <a:cubicBezTo>
                    <a:pt x="4" y="0"/>
                    <a:pt x="7" y="0"/>
                    <a:pt x="9" y="2"/>
                  </a:cubicBezTo>
                  <a:cubicBezTo>
                    <a:pt x="16" y="9"/>
                    <a:pt x="16" y="9"/>
                    <a:pt x="16" y="9"/>
                  </a:cubicBezTo>
                  <a:cubicBezTo>
                    <a:pt x="18" y="11"/>
                    <a:pt x="18" y="14"/>
                    <a:pt x="16" y="16"/>
                  </a:cubicBezTo>
                  <a:cubicBezTo>
                    <a:pt x="16" y="16"/>
                    <a:pt x="16" y="16"/>
                    <a:pt x="16" y="16"/>
                  </a:cubicBezTo>
                  <a:cubicBezTo>
                    <a:pt x="14" y="18"/>
                    <a:pt x="11" y="18"/>
                    <a:pt x="9" y="16"/>
                  </a:cubicBezTo>
                  <a:lnTo>
                    <a:pt x="2" y="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grpSp>
      <p:sp>
        <p:nvSpPr>
          <p:cNvPr id="249" name="Freeform 254">
            <a:extLst>
              <a:ext uri="{FF2B5EF4-FFF2-40B4-BE49-F238E27FC236}">
                <a16:creationId xmlns:a16="http://schemas.microsoft.com/office/drawing/2014/main" id="{E6FF0EA1-705C-E90A-BC70-4564FCE5D946}"/>
              </a:ext>
            </a:extLst>
          </p:cNvPr>
          <p:cNvSpPr>
            <a:spLocks noEditPoints="1"/>
          </p:cNvSpPr>
          <p:nvPr/>
        </p:nvSpPr>
        <p:spPr bwMode="auto">
          <a:xfrm>
            <a:off x="1022656" y="2480409"/>
            <a:ext cx="305249" cy="306059"/>
          </a:xfrm>
          <a:custGeom>
            <a:avLst/>
            <a:gdLst>
              <a:gd name="T0" fmla="*/ 280 w 560"/>
              <a:gd name="T1" fmla="*/ 0 h 560"/>
              <a:gd name="T2" fmla="*/ 0 w 560"/>
              <a:gd name="T3" fmla="*/ 280 h 560"/>
              <a:gd name="T4" fmla="*/ 280 w 560"/>
              <a:gd name="T5" fmla="*/ 560 h 560"/>
              <a:gd name="T6" fmla="*/ 560 w 560"/>
              <a:gd name="T7" fmla="*/ 280 h 560"/>
              <a:gd name="T8" fmla="*/ 280 w 560"/>
              <a:gd name="T9" fmla="*/ 0 h 560"/>
              <a:gd name="T10" fmla="*/ 348 w 560"/>
              <a:gd name="T11" fmla="*/ 159 h 560"/>
              <a:gd name="T12" fmla="*/ 382 w 560"/>
              <a:gd name="T13" fmla="*/ 192 h 560"/>
              <a:gd name="T14" fmla="*/ 348 w 560"/>
              <a:gd name="T15" fmla="*/ 226 h 560"/>
              <a:gd name="T16" fmla="*/ 314 w 560"/>
              <a:gd name="T17" fmla="*/ 192 h 560"/>
              <a:gd name="T18" fmla="*/ 348 w 560"/>
              <a:gd name="T19" fmla="*/ 159 h 560"/>
              <a:gd name="T20" fmla="*/ 208 w 560"/>
              <a:gd name="T21" fmla="*/ 159 h 560"/>
              <a:gd name="T22" fmla="*/ 241 w 560"/>
              <a:gd name="T23" fmla="*/ 192 h 560"/>
              <a:gd name="T24" fmla="*/ 208 w 560"/>
              <a:gd name="T25" fmla="*/ 226 h 560"/>
              <a:gd name="T26" fmla="*/ 174 w 560"/>
              <a:gd name="T27" fmla="*/ 192 h 560"/>
              <a:gd name="T28" fmla="*/ 208 w 560"/>
              <a:gd name="T29" fmla="*/ 159 h 560"/>
              <a:gd name="T30" fmla="*/ 471 w 560"/>
              <a:gd name="T31" fmla="*/ 310 h 560"/>
              <a:gd name="T32" fmla="*/ 280 w 560"/>
              <a:gd name="T33" fmla="*/ 465 h 560"/>
              <a:gd name="T34" fmla="*/ 90 w 560"/>
              <a:gd name="T35" fmla="*/ 316 h 560"/>
              <a:gd name="T36" fmla="*/ 102 w 560"/>
              <a:gd name="T37" fmla="*/ 295 h 560"/>
              <a:gd name="T38" fmla="*/ 123 w 560"/>
              <a:gd name="T39" fmla="*/ 308 h 560"/>
              <a:gd name="T40" fmla="*/ 280 w 560"/>
              <a:gd name="T41" fmla="*/ 432 h 560"/>
              <a:gd name="T42" fmla="*/ 438 w 560"/>
              <a:gd name="T43" fmla="*/ 303 h 560"/>
              <a:gd name="T44" fmla="*/ 458 w 560"/>
              <a:gd name="T45" fmla="*/ 290 h 560"/>
              <a:gd name="T46" fmla="*/ 471 w 560"/>
              <a:gd name="T47" fmla="*/ 31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0" h="560">
                <a:moveTo>
                  <a:pt x="280" y="0"/>
                </a:moveTo>
                <a:cubicBezTo>
                  <a:pt x="126" y="0"/>
                  <a:pt x="0" y="125"/>
                  <a:pt x="0" y="280"/>
                </a:cubicBezTo>
                <a:cubicBezTo>
                  <a:pt x="0" y="435"/>
                  <a:pt x="126" y="560"/>
                  <a:pt x="280" y="560"/>
                </a:cubicBezTo>
                <a:cubicBezTo>
                  <a:pt x="435" y="560"/>
                  <a:pt x="560" y="435"/>
                  <a:pt x="560" y="280"/>
                </a:cubicBezTo>
                <a:cubicBezTo>
                  <a:pt x="560" y="125"/>
                  <a:pt x="435" y="0"/>
                  <a:pt x="280" y="0"/>
                </a:cubicBezTo>
                <a:moveTo>
                  <a:pt x="348" y="159"/>
                </a:moveTo>
                <a:cubicBezTo>
                  <a:pt x="366" y="159"/>
                  <a:pt x="382" y="174"/>
                  <a:pt x="382" y="192"/>
                </a:cubicBezTo>
                <a:cubicBezTo>
                  <a:pt x="382" y="211"/>
                  <a:pt x="366" y="226"/>
                  <a:pt x="348" y="226"/>
                </a:cubicBezTo>
                <a:cubicBezTo>
                  <a:pt x="329" y="226"/>
                  <a:pt x="314" y="211"/>
                  <a:pt x="314" y="192"/>
                </a:cubicBezTo>
                <a:cubicBezTo>
                  <a:pt x="314" y="174"/>
                  <a:pt x="329" y="159"/>
                  <a:pt x="348" y="159"/>
                </a:cubicBezTo>
                <a:moveTo>
                  <a:pt x="208" y="159"/>
                </a:moveTo>
                <a:cubicBezTo>
                  <a:pt x="226" y="159"/>
                  <a:pt x="241" y="174"/>
                  <a:pt x="241" y="192"/>
                </a:cubicBezTo>
                <a:cubicBezTo>
                  <a:pt x="241" y="211"/>
                  <a:pt x="226" y="226"/>
                  <a:pt x="208" y="226"/>
                </a:cubicBezTo>
                <a:cubicBezTo>
                  <a:pt x="189" y="226"/>
                  <a:pt x="174" y="211"/>
                  <a:pt x="174" y="192"/>
                </a:cubicBezTo>
                <a:cubicBezTo>
                  <a:pt x="174" y="174"/>
                  <a:pt x="189" y="159"/>
                  <a:pt x="208" y="159"/>
                </a:cubicBezTo>
                <a:moveTo>
                  <a:pt x="471" y="310"/>
                </a:moveTo>
                <a:cubicBezTo>
                  <a:pt x="452" y="400"/>
                  <a:pt x="372" y="465"/>
                  <a:pt x="280" y="465"/>
                </a:cubicBezTo>
                <a:cubicBezTo>
                  <a:pt x="189" y="465"/>
                  <a:pt x="111" y="404"/>
                  <a:pt x="90" y="316"/>
                </a:cubicBezTo>
                <a:cubicBezTo>
                  <a:pt x="88" y="307"/>
                  <a:pt x="93" y="298"/>
                  <a:pt x="102" y="295"/>
                </a:cubicBezTo>
                <a:cubicBezTo>
                  <a:pt x="111" y="293"/>
                  <a:pt x="121" y="299"/>
                  <a:pt x="123" y="308"/>
                </a:cubicBezTo>
                <a:cubicBezTo>
                  <a:pt x="140" y="381"/>
                  <a:pt x="205" y="432"/>
                  <a:pt x="280" y="432"/>
                </a:cubicBezTo>
                <a:cubicBezTo>
                  <a:pt x="356" y="432"/>
                  <a:pt x="422" y="378"/>
                  <a:pt x="438" y="303"/>
                </a:cubicBezTo>
                <a:cubicBezTo>
                  <a:pt x="440" y="294"/>
                  <a:pt x="449" y="288"/>
                  <a:pt x="458" y="290"/>
                </a:cubicBezTo>
                <a:cubicBezTo>
                  <a:pt x="467" y="292"/>
                  <a:pt x="473" y="301"/>
                  <a:pt x="471" y="310"/>
                </a:cubicBezTo>
              </a:path>
            </a:pathLst>
          </a:custGeom>
          <a:solidFill>
            <a:srgbClr val="F5A243"/>
          </a:solidFill>
          <a:ln>
            <a:noFill/>
          </a:ln>
        </p:spPr>
        <p:txBody>
          <a:bodyPr vert="horz" wrap="square" lIns="182832" tIns="91416" rIns="182832" bIns="91416" numCol="1" anchor="t" anchorCtr="0" compatLnSpc="1">
            <a:prstTxWarp prst="textNoShape">
              <a:avLst/>
            </a:prstTxWarp>
          </a:bodyPr>
          <a:lstStyle/>
          <a:p>
            <a:endParaRPr lang="en-AU" sz="3599"/>
          </a:p>
        </p:txBody>
      </p:sp>
      <p:sp>
        <p:nvSpPr>
          <p:cNvPr id="250" name="Freeform 258">
            <a:extLst>
              <a:ext uri="{FF2B5EF4-FFF2-40B4-BE49-F238E27FC236}">
                <a16:creationId xmlns:a16="http://schemas.microsoft.com/office/drawing/2014/main" id="{12A85201-11CA-5F0C-773A-FC63811C0496}"/>
              </a:ext>
            </a:extLst>
          </p:cNvPr>
          <p:cNvSpPr>
            <a:spLocks noEditPoints="1"/>
          </p:cNvSpPr>
          <p:nvPr/>
        </p:nvSpPr>
        <p:spPr bwMode="auto">
          <a:xfrm>
            <a:off x="3017187" y="2461355"/>
            <a:ext cx="305249" cy="305249"/>
          </a:xfrm>
          <a:custGeom>
            <a:avLst/>
            <a:gdLst>
              <a:gd name="T0" fmla="*/ 280 w 560"/>
              <a:gd name="T1" fmla="*/ 0 h 560"/>
              <a:gd name="T2" fmla="*/ 0 w 560"/>
              <a:gd name="T3" fmla="*/ 280 h 560"/>
              <a:gd name="T4" fmla="*/ 280 w 560"/>
              <a:gd name="T5" fmla="*/ 560 h 560"/>
              <a:gd name="T6" fmla="*/ 560 w 560"/>
              <a:gd name="T7" fmla="*/ 280 h 560"/>
              <a:gd name="T8" fmla="*/ 280 w 560"/>
              <a:gd name="T9" fmla="*/ 0 h 560"/>
              <a:gd name="T10" fmla="*/ 348 w 560"/>
              <a:gd name="T11" fmla="*/ 159 h 560"/>
              <a:gd name="T12" fmla="*/ 382 w 560"/>
              <a:gd name="T13" fmla="*/ 192 h 560"/>
              <a:gd name="T14" fmla="*/ 348 w 560"/>
              <a:gd name="T15" fmla="*/ 226 h 560"/>
              <a:gd name="T16" fmla="*/ 314 w 560"/>
              <a:gd name="T17" fmla="*/ 192 h 560"/>
              <a:gd name="T18" fmla="*/ 348 w 560"/>
              <a:gd name="T19" fmla="*/ 159 h 560"/>
              <a:gd name="T20" fmla="*/ 208 w 560"/>
              <a:gd name="T21" fmla="*/ 159 h 560"/>
              <a:gd name="T22" fmla="*/ 241 w 560"/>
              <a:gd name="T23" fmla="*/ 192 h 560"/>
              <a:gd name="T24" fmla="*/ 208 w 560"/>
              <a:gd name="T25" fmla="*/ 226 h 560"/>
              <a:gd name="T26" fmla="*/ 174 w 560"/>
              <a:gd name="T27" fmla="*/ 192 h 560"/>
              <a:gd name="T28" fmla="*/ 208 w 560"/>
              <a:gd name="T29" fmla="*/ 159 h 560"/>
              <a:gd name="T30" fmla="*/ 426 w 560"/>
              <a:gd name="T31" fmla="*/ 388 h 560"/>
              <a:gd name="T32" fmla="*/ 402 w 560"/>
              <a:gd name="T33" fmla="*/ 389 h 560"/>
              <a:gd name="T34" fmla="*/ 281 w 560"/>
              <a:gd name="T35" fmla="*/ 343 h 560"/>
              <a:gd name="T36" fmla="*/ 159 w 560"/>
              <a:gd name="T37" fmla="*/ 390 h 560"/>
              <a:gd name="T38" fmla="*/ 148 w 560"/>
              <a:gd name="T39" fmla="*/ 394 h 560"/>
              <a:gd name="T40" fmla="*/ 135 w 560"/>
              <a:gd name="T41" fmla="*/ 389 h 560"/>
              <a:gd name="T42" fmla="*/ 136 w 560"/>
              <a:gd name="T43" fmla="*/ 365 h 560"/>
              <a:gd name="T44" fmla="*/ 281 w 560"/>
              <a:gd name="T45" fmla="*/ 309 h 560"/>
              <a:gd name="T46" fmla="*/ 425 w 560"/>
              <a:gd name="T47" fmla="*/ 364 h 560"/>
              <a:gd name="T48" fmla="*/ 426 w 560"/>
              <a:gd name="T49" fmla="*/ 38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0" h="560">
                <a:moveTo>
                  <a:pt x="280" y="0"/>
                </a:moveTo>
                <a:cubicBezTo>
                  <a:pt x="126" y="0"/>
                  <a:pt x="0" y="125"/>
                  <a:pt x="0" y="280"/>
                </a:cubicBezTo>
                <a:cubicBezTo>
                  <a:pt x="0" y="435"/>
                  <a:pt x="126" y="560"/>
                  <a:pt x="280" y="560"/>
                </a:cubicBezTo>
                <a:cubicBezTo>
                  <a:pt x="435" y="560"/>
                  <a:pt x="560" y="435"/>
                  <a:pt x="560" y="280"/>
                </a:cubicBezTo>
                <a:cubicBezTo>
                  <a:pt x="560" y="125"/>
                  <a:pt x="435" y="0"/>
                  <a:pt x="280" y="0"/>
                </a:cubicBezTo>
                <a:moveTo>
                  <a:pt x="348" y="159"/>
                </a:moveTo>
                <a:cubicBezTo>
                  <a:pt x="366" y="159"/>
                  <a:pt x="382" y="174"/>
                  <a:pt x="382" y="192"/>
                </a:cubicBezTo>
                <a:cubicBezTo>
                  <a:pt x="382" y="211"/>
                  <a:pt x="366" y="226"/>
                  <a:pt x="348" y="226"/>
                </a:cubicBezTo>
                <a:cubicBezTo>
                  <a:pt x="329" y="226"/>
                  <a:pt x="314" y="211"/>
                  <a:pt x="314" y="192"/>
                </a:cubicBezTo>
                <a:cubicBezTo>
                  <a:pt x="314" y="174"/>
                  <a:pt x="329" y="159"/>
                  <a:pt x="348" y="159"/>
                </a:cubicBezTo>
                <a:moveTo>
                  <a:pt x="208" y="159"/>
                </a:moveTo>
                <a:cubicBezTo>
                  <a:pt x="226" y="159"/>
                  <a:pt x="241" y="174"/>
                  <a:pt x="241" y="192"/>
                </a:cubicBezTo>
                <a:cubicBezTo>
                  <a:pt x="241" y="211"/>
                  <a:pt x="226" y="226"/>
                  <a:pt x="208" y="226"/>
                </a:cubicBezTo>
                <a:cubicBezTo>
                  <a:pt x="189" y="226"/>
                  <a:pt x="174" y="211"/>
                  <a:pt x="174" y="192"/>
                </a:cubicBezTo>
                <a:cubicBezTo>
                  <a:pt x="174" y="174"/>
                  <a:pt x="189" y="159"/>
                  <a:pt x="208" y="159"/>
                </a:cubicBezTo>
                <a:moveTo>
                  <a:pt x="426" y="388"/>
                </a:moveTo>
                <a:cubicBezTo>
                  <a:pt x="420" y="395"/>
                  <a:pt x="409" y="396"/>
                  <a:pt x="402" y="389"/>
                </a:cubicBezTo>
                <a:cubicBezTo>
                  <a:pt x="369" y="359"/>
                  <a:pt x="326" y="343"/>
                  <a:pt x="281" y="343"/>
                </a:cubicBezTo>
                <a:cubicBezTo>
                  <a:pt x="236" y="343"/>
                  <a:pt x="192" y="359"/>
                  <a:pt x="159" y="390"/>
                </a:cubicBezTo>
                <a:cubicBezTo>
                  <a:pt x="156" y="393"/>
                  <a:pt x="152" y="394"/>
                  <a:pt x="148" y="394"/>
                </a:cubicBezTo>
                <a:cubicBezTo>
                  <a:pt x="143" y="394"/>
                  <a:pt x="139" y="392"/>
                  <a:pt x="135" y="389"/>
                </a:cubicBezTo>
                <a:cubicBezTo>
                  <a:pt x="129" y="382"/>
                  <a:pt x="129" y="371"/>
                  <a:pt x="136" y="365"/>
                </a:cubicBezTo>
                <a:cubicBezTo>
                  <a:pt x="176" y="329"/>
                  <a:pt x="227" y="309"/>
                  <a:pt x="281" y="309"/>
                </a:cubicBezTo>
                <a:cubicBezTo>
                  <a:pt x="334" y="309"/>
                  <a:pt x="385" y="329"/>
                  <a:pt x="425" y="364"/>
                </a:cubicBezTo>
                <a:cubicBezTo>
                  <a:pt x="432" y="371"/>
                  <a:pt x="432" y="381"/>
                  <a:pt x="426" y="388"/>
                </a:cubicBezTo>
              </a:path>
            </a:pathLst>
          </a:custGeom>
          <a:solidFill>
            <a:srgbClr val="F5A243"/>
          </a:solidFill>
          <a:ln>
            <a:noFill/>
          </a:ln>
        </p:spPr>
        <p:txBody>
          <a:bodyPr vert="horz" wrap="square" lIns="182832" tIns="91416" rIns="182832" bIns="91416" numCol="1" anchor="t" anchorCtr="0" compatLnSpc="1">
            <a:prstTxWarp prst="textNoShape">
              <a:avLst/>
            </a:prstTxWarp>
          </a:bodyPr>
          <a:lstStyle/>
          <a:p>
            <a:endParaRPr lang="en-AU" sz="3599"/>
          </a:p>
        </p:txBody>
      </p:sp>
      <p:sp>
        <p:nvSpPr>
          <p:cNvPr id="251" name="Freeform 261">
            <a:extLst>
              <a:ext uri="{FF2B5EF4-FFF2-40B4-BE49-F238E27FC236}">
                <a16:creationId xmlns:a16="http://schemas.microsoft.com/office/drawing/2014/main" id="{A90CF9BA-D118-47BA-2EDB-248062F97099}"/>
              </a:ext>
            </a:extLst>
          </p:cNvPr>
          <p:cNvSpPr>
            <a:spLocks noEditPoints="1"/>
          </p:cNvSpPr>
          <p:nvPr/>
        </p:nvSpPr>
        <p:spPr bwMode="auto">
          <a:xfrm>
            <a:off x="3647361" y="2461355"/>
            <a:ext cx="305249" cy="305249"/>
          </a:xfrm>
          <a:custGeom>
            <a:avLst/>
            <a:gdLst>
              <a:gd name="T0" fmla="*/ 280 w 560"/>
              <a:gd name="T1" fmla="*/ 0 h 560"/>
              <a:gd name="T2" fmla="*/ 0 w 560"/>
              <a:gd name="T3" fmla="*/ 280 h 560"/>
              <a:gd name="T4" fmla="*/ 280 w 560"/>
              <a:gd name="T5" fmla="*/ 560 h 560"/>
              <a:gd name="T6" fmla="*/ 560 w 560"/>
              <a:gd name="T7" fmla="*/ 280 h 560"/>
              <a:gd name="T8" fmla="*/ 280 w 560"/>
              <a:gd name="T9" fmla="*/ 0 h 560"/>
              <a:gd name="T10" fmla="*/ 129 w 560"/>
              <a:gd name="T11" fmla="*/ 149 h 560"/>
              <a:gd name="T12" fmla="*/ 152 w 560"/>
              <a:gd name="T13" fmla="*/ 143 h 560"/>
              <a:gd name="T14" fmla="*/ 254 w 560"/>
              <a:gd name="T15" fmla="*/ 203 h 560"/>
              <a:gd name="T16" fmla="*/ 260 w 560"/>
              <a:gd name="T17" fmla="*/ 226 h 560"/>
              <a:gd name="T18" fmla="*/ 246 w 560"/>
              <a:gd name="T19" fmla="*/ 234 h 560"/>
              <a:gd name="T20" fmla="*/ 240 w 560"/>
              <a:gd name="T21" fmla="*/ 233 h 560"/>
              <a:gd name="T22" fmla="*/ 239 w 560"/>
              <a:gd name="T23" fmla="*/ 236 h 560"/>
              <a:gd name="T24" fmla="*/ 193 w 560"/>
              <a:gd name="T25" fmla="*/ 248 h 560"/>
              <a:gd name="T26" fmla="*/ 181 w 560"/>
              <a:gd name="T27" fmla="*/ 202 h 560"/>
              <a:gd name="T28" fmla="*/ 182 w 560"/>
              <a:gd name="T29" fmla="*/ 200 h 560"/>
              <a:gd name="T30" fmla="*/ 135 w 560"/>
              <a:gd name="T31" fmla="*/ 172 h 560"/>
              <a:gd name="T32" fmla="*/ 129 w 560"/>
              <a:gd name="T33" fmla="*/ 149 h 560"/>
              <a:gd name="T34" fmla="*/ 425 w 560"/>
              <a:gd name="T35" fmla="*/ 388 h 560"/>
              <a:gd name="T36" fmla="*/ 402 w 560"/>
              <a:gd name="T37" fmla="*/ 389 h 560"/>
              <a:gd name="T38" fmla="*/ 280 w 560"/>
              <a:gd name="T39" fmla="*/ 343 h 560"/>
              <a:gd name="T40" fmla="*/ 158 w 560"/>
              <a:gd name="T41" fmla="*/ 390 h 560"/>
              <a:gd name="T42" fmla="*/ 147 w 560"/>
              <a:gd name="T43" fmla="*/ 394 h 560"/>
              <a:gd name="T44" fmla="*/ 134 w 560"/>
              <a:gd name="T45" fmla="*/ 389 h 560"/>
              <a:gd name="T46" fmla="*/ 136 w 560"/>
              <a:gd name="T47" fmla="*/ 365 h 560"/>
              <a:gd name="T48" fmla="*/ 280 w 560"/>
              <a:gd name="T49" fmla="*/ 309 h 560"/>
              <a:gd name="T50" fmla="*/ 424 w 560"/>
              <a:gd name="T51" fmla="*/ 364 h 560"/>
              <a:gd name="T52" fmla="*/ 425 w 560"/>
              <a:gd name="T53" fmla="*/ 388 h 560"/>
              <a:gd name="T54" fmla="*/ 425 w 560"/>
              <a:gd name="T55" fmla="*/ 172 h 560"/>
              <a:gd name="T56" fmla="*/ 377 w 560"/>
              <a:gd name="T57" fmla="*/ 200 h 560"/>
              <a:gd name="T58" fmla="*/ 379 w 560"/>
              <a:gd name="T59" fmla="*/ 202 h 560"/>
              <a:gd name="T60" fmla="*/ 367 w 560"/>
              <a:gd name="T61" fmla="*/ 248 h 560"/>
              <a:gd name="T62" fmla="*/ 321 w 560"/>
              <a:gd name="T63" fmla="*/ 236 h 560"/>
              <a:gd name="T64" fmla="*/ 320 w 560"/>
              <a:gd name="T65" fmla="*/ 233 h 560"/>
              <a:gd name="T66" fmla="*/ 314 w 560"/>
              <a:gd name="T67" fmla="*/ 234 h 560"/>
              <a:gd name="T68" fmla="*/ 299 w 560"/>
              <a:gd name="T69" fmla="*/ 226 h 560"/>
              <a:gd name="T70" fmla="*/ 305 w 560"/>
              <a:gd name="T71" fmla="*/ 203 h 560"/>
              <a:gd name="T72" fmla="*/ 408 w 560"/>
              <a:gd name="T73" fmla="*/ 143 h 560"/>
              <a:gd name="T74" fmla="*/ 431 w 560"/>
              <a:gd name="T75" fmla="*/ 149 h 560"/>
              <a:gd name="T76" fmla="*/ 425 w 560"/>
              <a:gd name="T77" fmla="*/ 17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0" h="560">
                <a:moveTo>
                  <a:pt x="280" y="0"/>
                </a:moveTo>
                <a:cubicBezTo>
                  <a:pt x="125" y="0"/>
                  <a:pt x="0" y="125"/>
                  <a:pt x="0" y="280"/>
                </a:cubicBezTo>
                <a:cubicBezTo>
                  <a:pt x="0" y="435"/>
                  <a:pt x="125" y="560"/>
                  <a:pt x="280" y="560"/>
                </a:cubicBezTo>
                <a:cubicBezTo>
                  <a:pt x="434" y="560"/>
                  <a:pt x="560" y="435"/>
                  <a:pt x="560" y="280"/>
                </a:cubicBezTo>
                <a:cubicBezTo>
                  <a:pt x="560" y="125"/>
                  <a:pt x="434" y="0"/>
                  <a:pt x="280" y="0"/>
                </a:cubicBezTo>
                <a:moveTo>
                  <a:pt x="129" y="149"/>
                </a:moveTo>
                <a:cubicBezTo>
                  <a:pt x="134" y="141"/>
                  <a:pt x="144" y="138"/>
                  <a:pt x="152" y="143"/>
                </a:cubicBezTo>
                <a:cubicBezTo>
                  <a:pt x="254" y="203"/>
                  <a:pt x="254" y="203"/>
                  <a:pt x="254" y="203"/>
                </a:cubicBezTo>
                <a:cubicBezTo>
                  <a:pt x="262" y="208"/>
                  <a:pt x="265" y="218"/>
                  <a:pt x="260" y="226"/>
                </a:cubicBezTo>
                <a:cubicBezTo>
                  <a:pt x="257" y="231"/>
                  <a:pt x="252" y="234"/>
                  <a:pt x="246" y="234"/>
                </a:cubicBezTo>
                <a:cubicBezTo>
                  <a:pt x="244" y="234"/>
                  <a:pt x="242" y="234"/>
                  <a:pt x="240" y="233"/>
                </a:cubicBezTo>
                <a:cubicBezTo>
                  <a:pt x="239" y="234"/>
                  <a:pt x="239" y="235"/>
                  <a:pt x="239" y="236"/>
                </a:cubicBezTo>
                <a:cubicBezTo>
                  <a:pt x="229" y="252"/>
                  <a:pt x="209" y="257"/>
                  <a:pt x="193" y="248"/>
                </a:cubicBezTo>
                <a:cubicBezTo>
                  <a:pt x="177" y="239"/>
                  <a:pt x="171" y="218"/>
                  <a:pt x="181" y="202"/>
                </a:cubicBezTo>
                <a:cubicBezTo>
                  <a:pt x="181" y="201"/>
                  <a:pt x="182" y="200"/>
                  <a:pt x="182" y="200"/>
                </a:cubicBezTo>
                <a:cubicBezTo>
                  <a:pt x="135" y="172"/>
                  <a:pt x="135" y="172"/>
                  <a:pt x="135" y="172"/>
                </a:cubicBezTo>
                <a:cubicBezTo>
                  <a:pt x="127" y="167"/>
                  <a:pt x="124" y="157"/>
                  <a:pt x="129" y="149"/>
                </a:cubicBezTo>
                <a:moveTo>
                  <a:pt x="425" y="388"/>
                </a:moveTo>
                <a:cubicBezTo>
                  <a:pt x="419" y="395"/>
                  <a:pt x="408" y="396"/>
                  <a:pt x="402" y="389"/>
                </a:cubicBezTo>
                <a:cubicBezTo>
                  <a:pt x="368" y="359"/>
                  <a:pt x="325" y="343"/>
                  <a:pt x="280" y="343"/>
                </a:cubicBezTo>
                <a:cubicBezTo>
                  <a:pt x="235" y="343"/>
                  <a:pt x="192" y="359"/>
                  <a:pt x="158" y="390"/>
                </a:cubicBezTo>
                <a:cubicBezTo>
                  <a:pt x="155" y="393"/>
                  <a:pt x="151" y="394"/>
                  <a:pt x="147" y="394"/>
                </a:cubicBezTo>
                <a:cubicBezTo>
                  <a:pt x="142" y="394"/>
                  <a:pt x="138" y="392"/>
                  <a:pt x="134" y="389"/>
                </a:cubicBezTo>
                <a:cubicBezTo>
                  <a:pt x="128" y="382"/>
                  <a:pt x="129" y="371"/>
                  <a:pt x="136" y="365"/>
                </a:cubicBezTo>
                <a:cubicBezTo>
                  <a:pt x="175" y="329"/>
                  <a:pt x="226" y="309"/>
                  <a:pt x="280" y="309"/>
                </a:cubicBezTo>
                <a:cubicBezTo>
                  <a:pt x="333" y="309"/>
                  <a:pt x="385" y="329"/>
                  <a:pt x="424" y="364"/>
                </a:cubicBezTo>
                <a:cubicBezTo>
                  <a:pt x="431" y="371"/>
                  <a:pt x="432" y="381"/>
                  <a:pt x="425" y="388"/>
                </a:cubicBezTo>
                <a:moveTo>
                  <a:pt x="425" y="172"/>
                </a:moveTo>
                <a:cubicBezTo>
                  <a:pt x="377" y="200"/>
                  <a:pt x="377" y="200"/>
                  <a:pt x="377" y="200"/>
                </a:cubicBezTo>
                <a:cubicBezTo>
                  <a:pt x="378" y="200"/>
                  <a:pt x="379" y="201"/>
                  <a:pt x="379" y="202"/>
                </a:cubicBezTo>
                <a:cubicBezTo>
                  <a:pt x="389" y="218"/>
                  <a:pt x="383" y="239"/>
                  <a:pt x="367" y="248"/>
                </a:cubicBezTo>
                <a:cubicBezTo>
                  <a:pt x="351" y="257"/>
                  <a:pt x="330" y="252"/>
                  <a:pt x="321" y="236"/>
                </a:cubicBezTo>
                <a:cubicBezTo>
                  <a:pt x="321" y="235"/>
                  <a:pt x="320" y="234"/>
                  <a:pt x="320" y="233"/>
                </a:cubicBezTo>
                <a:cubicBezTo>
                  <a:pt x="318" y="234"/>
                  <a:pt x="316" y="234"/>
                  <a:pt x="314" y="234"/>
                </a:cubicBezTo>
                <a:cubicBezTo>
                  <a:pt x="308" y="234"/>
                  <a:pt x="303" y="231"/>
                  <a:pt x="299" y="226"/>
                </a:cubicBezTo>
                <a:cubicBezTo>
                  <a:pt x="295" y="218"/>
                  <a:pt x="297" y="208"/>
                  <a:pt x="305" y="203"/>
                </a:cubicBezTo>
                <a:cubicBezTo>
                  <a:pt x="408" y="143"/>
                  <a:pt x="408" y="143"/>
                  <a:pt x="408" y="143"/>
                </a:cubicBezTo>
                <a:cubicBezTo>
                  <a:pt x="416" y="138"/>
                  <a:pt x="426" y="141"/>
                  <a:pt x="431" y="149"/>
                </a:cubicBezTo>
                <a:cubicBezTo>
                  <a:pt x="435" y="157"/>
                  <a:pt x="433" y="167"/>
                  <a:pt x="425" y="172"/>
                </a:cubicBezTo>
              </a:path>
            </a:pathLst>
          </a:custGeom>
          <a:solidFill>
            <a:srgbClr val="F5A243"/>
          </a:solidFill>
          <a:ln>
            <a:noFill/>
          </a:ln>
        </p:spPr>
        <p:txBody>
          <a:bodyPr vert="horz" wrap="square" lIns="182832" tIns="91416" rIns="182832" bIns="91416" numCol="1" anchor="t" anchorCtr="0" compatLnSpc="1">
            <a:prstTxWarp prst="textNoShape">
              <a:avLst/>
            </a:prstTxWarp>
          </a:bodyPr>
          <a:lstStyle/>
          <a:p>
            <a:endParaRPr lang="en-AU" sz="3599"/>
          </a:p>
        </p:txBody>
      </p:sp>
      <p:sp>
        <p:nvSpPr>
          <p:cNvPr id="252" name="Freeform 262">
            <a:extLst>
              <a:ext uri="{FF2B5EF4-FFF2-40B4-BE49-F238E27FC236}">
                <a16:creationId xmlns:a16="http://schemas.microsoft.com/office/drawing/2014/main" id="{1580E9F8-0054-2C45-4790-9D82CAF7D569}"/>
              </a:ext>
            </a:extLst>
          </p:cNvPr>
          <p:cNvSpPr>
            <a:spLocks noEditPoints="1"/>
          </p:cNvSpPr>
          <p:nvPr/>
        </p:nvSpPr>
        <p:spPr bwMode="auto">
          <a:xfrm>
            <a:off x="2367256" y="2461355"/>
            <a:ext cx="305249" cy="305249"/>
          </a:xfrm>
          <a:custGeom>
            <a:avLst/>
            <a:gdLst>
              <a:gd name="T0" fmla="*/ 280 w 560"/>
              <a:gd name="T1" fmla="*/ 0 h 560"/>
              <a:gd name="T2" fmla="*/ 0 w 560"/>
              <a:gd name="T3" fmla="*/ 280 h 560"/>
              <a:gd name="T4" fmla="*/ 280 w 560"/>
              <a:gd name="T5" fmla="*/ 560 h 560"/>
              <a:gd name="T6" fmla="*/ 560 w 560"/>
              <a:gd name="T7" fmla="*/ 280 h 560"/>
              <a:gd name="T8" fmla="*/ 280 w 560"/>
              <a:gd name="T9" fmla="*/ 0 h 560"/>
              <a:gd name="T10" fmla="*/ 350 w 560"/>
              <a:gd name="T11" fmla="*/ 159 h 560"/>
              <a:gd name="T12" fmla="*/ 384 w 560"/>
              <a:gd name="T13" fmla="*/ 192 h 560"/>
              <a:gd name="T14" fmla="*/ 350 w 560"/>
              <a:gd name="T15" fmla="*/ 226 h 560"/>
              <a:gd name="T16" fmla="*/ 317 w 560"/>
              <a:gd name="T17" fmla="*/ 192 h 560"/>
              <a:gd name="T18" fmla="*/ 350 w 560"/>
              <a:gd name="T19" fmla="*/ 159 h 560"/>
              <a:gd name="T20" fmla="*/ 210 w 560"/>
              <a:gd name="T21" fmla="*/ 159 h 560"/>
              <a:gd name="T22" fmla="*/ 244 w 560"/>
              <a:gd name="T23" fmla="*/ 192 h 560"/>
              <a:gd name="T24" fmla="*/ 210 w 560"/>
              <a:gd name="T25" fmla="*/ 226 h 560"/>
              <a:gd name="T26" fmla="*/ 177 w 560"/>
              <a:gd name="T27" fmla="*/ 192 h 560"/>
              <a:gd name="T28" fmla="*/ 210 w 560"/>
              <a:gd name="T29" fmla="*/ 159 h 560"/>
              <a:gd name="T30" fmla="*/ 374 w 560"/>
              <a:gd name="T31" fmla="*/ 384 h 560"/>
              <a:gd name="T32" fmla="*/ 187 w 560"/>
              <a:gd name="T33" fmla="*/ 384 h 560"/>
              <a:gd name="T34" fmla="*/ 170 w 560"/>
              <a:gd name="T35" fmla="*/ 367 h 560"/>
              <a:gd name="T36" fmla="*/ 187 w 560"/>
              <a:gd name="T37" fmla="*/ 350 h 560"/>
              <a:gd name="T38" fmla="*/ 374 w 560"/>
              <a:gd name="T39" fmla="*/ 350 h 560"/>
              <a:gd name="T40" fmla="*/ 390 w 560"/>
              <a:gd name="T41" fmla="*/ 367 h 560"/>
              <a:gd name="T42" fmla="*/ 374 w 560"/>
              <a:gd name="T43" fmla="*/ 384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0" h="560">
                <a:moveTo>
                  <a:pt x="280" y="0"/>
                </a:moveTo>
                <a:cubicBezTo>
                  <a:pt x="126" y="0"/>
                  <a:pt x="0" y="125"/>
                  <a:pt x="0" y="280"/>
                </a:cubicBezTo>
                <a:cubicBezTo>
                  <a:pt x="0" y="435"/>
                  <a:pt x="126" y="560"/>
                  <a:pt x="280" y="560"/>
                </a:cubicBezTo>
                <a:cubicBezTo>
                  <a:pt x="435" y="560"/>
                  <a:pt x="560" y="435"/>
                  <a:pt x="560" y="280"/>
                </a:cubicBezTo>
                <a:cubicBezTo>
                  <a:pt x="560" y="125"/>
                  <a:pt x="435" y="0"/>
                  <a:pt x="280" y="0"/>
                </a:cubicBezTo>
                <a:moveTo>
                  <a:pt x="350" y="159"/>
                </a:moveTo>
                <a:cubicBezTo>
                  <a:pt x="369" y="159"/>
                  <a:pt x="384" y="174"/>
                  <a:pt x="384" y="192"/>
                </a:cubicBezTo>
                <a:cubicBezTo>
                  <a:pt x="384" y="211"/>
                  <a:pt x="369" y="226"/>
                  <a:pt x="350" y="226"/>
                </a:cubicBezTo>
                <a:cubicBezTo>
                  <a:pt x="332" y="226"/>
                  <a:pt x="317" y="211"/>
                  <a:pt x="317" y="192"/>
                </a:cubicBezTo>
                <a:cubicBezTo>
                  <a:pt x="317" y="174"/>
                  <a:pt x="332" y="159"/>
                  <a:pt x="350" y="159"/>
                </a:cubicBezTo>
                <a:moveTo>
                  <a:pt x="210" y="159"/>
                </a:moveTo>
                <a:cubicBezTo>
                  <a:pt x="229" y="159"/>
                  <a:pt x="244" y="174"/>
                  <a:pt x="244" y="192"/>
                </a:cubicBezTo>
                <a:cubicBezTo>
                  <a:pt x="244" y="211"/>
                  <a:pt x="229" y="226"/>
                  <a:pt x="210" y="226"/>
                </a:cubicBezTo>
                <a:cubicBezTo>
                  <a:pt x="192" y="226"/>
                  <a:pt x="177" y="211"/>
                  <a:pt x="177" y="192"/>
                </a:cubicBezTo>
                <a:cubicBezTo>
                  <a:pt x="177" y="174"/>
                  <a:pt x="192" y="159"/>
                  <a:pt x="210" y="159"/>
                </a:cubicBezTo>
                <a:moveTo>
                  <a:pt x="374" y="384"/>
                </a:moveTo>
                <a:cubicBezTo>
                  <a:pt x="187" y="384"/>
                  <a:pt x="187" y="384"/>
                  <a:pt x="187" y="384"/>
                </a:cubicBezTo>
                <a:cubicBezTo>
                  <a:pt x="178" y="384"/>
                  <a:pt x="170" y="377"/>
                  <a:pt x="170" y="367"/>
                </a:cubicBezTo>
                <a:cubicBezTo>
                  <a:pt x="170" y="358"/>
                  <a:pt x="178" y="350"/>
                  <a:pt x="187" y="350"/>
                </a:cubicBezTo>
                <a:cubicBezTo>
                  <a:pt x="374" y="350"/>
                  <a:pt x="374" y="350"/>
                  <a:pt x="374" y="350"/>
                </a:cubicBezTo>
                <a:cubicBezTo>
                  <a:pt x="383" y="350"/>
                  <a:pt x="390" y="358"/>
                  <a:pt x="390" y="367"/>
                </a:cubicBezTo>
                <a:cubicBezTo>
                  <a:pt x="390" y="377"/>
                  <a:pt x="383" y="384"/>
                  <a:pt x="374" y="384"/>
                </a:cubicBezTo>
              </a:path>
            </a:pathLst>
          </a:custGeom>
          <a:solidFill>
            <a:srgbClr val="F5A243"/>
          </a:solidFill>
          <a:ln>
            <a:noFill/>
          </a:ln>
        </p:spPr>
        <p:txBody>
          <a:bodyPr vert="horz" wrap="square" lIns="182832" tIns="91416" rIns="182832" bIns="91416" numCol="1" anchor="t" anchorCtr="0" compatLnSpc="1">
            <a:prstTxWarp prst="textNoShape">
              <a:avLst/>
            </a:prstTxWarp>
          </a:bodyPr>
          <a:lstStyle/>
          <a:p>
            <a:endParaRPr lang="en-AU" sz="3599"/>
          </a:p>
        </p:txBody>
      </p:sp>
      <p:sp>
        <p:nvSpPr>
          <p:cNvPr id="253" name="Freeform 263">
            <a:extLst>
              <a:ext uri="{FF2B5EF4-FFF2-40B4-BE49-F238E27FC236}">
                <a16:creationId xmlns:a16="http://schemas.microsoft.com/office/drawing/2014/main" id="{286CBEC2-54E3-A6D9-B0DB-A8B62A3CB72C}"/>
              </a:ext>
            </a:extLst>
          </p:cNvPr>
          <p:cNvSpPr>
            <a:spLocks noEditPoints="1"/>
          </p:cNvSpPr>
          <p:nvPr/>
        </p:nvSpPr>
        <p:spPr bwMode="auto">
          <a:xfrm>
            <a:off x="1694462" y="2478059"/>
            <a:ext cx="305249" cy="305249"/>
          </a:xfrm>
          <a:custGeom>
            <a:avLst/>
            <a:gdLst>
              <a:gd name="T0" fmla="*/ 280 w 560"/>
              <a:gd name="T1" fmla="*/ 0 h 560"/>
              <a:gd name="T2" fmla="*/ 0 w 560"/>
              <a:gd name="T3" fmla="*/ 280 h 560"/>
              <a:gd name="T4" fmla="*/ 280 w 560"/>
              <a:gd name="T5" fmla="*/ 560 h 560"/>
              <a:gd name="T6" fmla="*/ 560 w 560"/>
              <a:gd name="T7" fmla="*/ 280 h 560"/>
              <a:gd name="T8" fmla="*/ 280 w 560"/>
              <a:gd name="T9" fmla="*/ 0 h 560"/>
              <a:gd name="T10" fmla="*/ 347 w 560"/>
              <a:gd name="T11" fmla="*/ 159 h 560"/>
              <a:gd name="T12" fmla="*/ 381 w 560"/>
              <a:gd name="T13" fmla="*/ 192 h 560"/>
              <a:gd name="T14" fmla="*/ 347 w 560"/>
              <a:gd name="T15" fmla="*/ 226 h 560"/>
              <a:gd name="T16" fmla="*/ 314 w 560"/>
              <a:gd name="T17" fmla="*/ 192 h 560"/>
              <a:gd name="T18" fmla="*/ 347 w 560"/>
              <a:gd name="T19" fmla="*/ 159 h 560"/>
              <a:gd name="T20" fmla="*/ 207 w 560"/>
              <a:gd name="T21" fmla="*/ 159 h 560"/>
              <a:gd name="T22" fmla="*/ 241 w 560"/>
              <a:gd name="T23" fmla="*/ 192 h 560"/>
              <a:gd name="T24" fmla="*/ 207 w 560"/>
              <a:gd name="T25" fmla="*/ 226 h 560"/>
              <a:gd name="T26" fmla="*/ 174 w 560"/>
              <a:gd name="T27" fmla="*/ 192 h 560"/>
              <a:gd name="T28" fmla="*/ 207 w 560"/>
              <a:gd name="T29" fmla="*/ 159 h 560"/>
              <a:gd name="T30" fmla="*/ 424 w 560"/>
              <a:gd name="T31" fmla="*/ 361 h 560"/>
              <a:gd name="T32" fmla="*/ 280 w 560"/>
              <a:gd name="T33" fmla="*/ 416 h 560"/>
              <a:gd name="T34" fmla="*/ 136 w 560"/>
              <a:gd name="T35" fmla="*/ 361 h 560"/>
              <a:gd name="T36" fmla="*/ 135 w 560"/>
              <a:gd name="T37" fmla="*/ 337 h 560"/>
              <a:gd name="T38" fmla="*/ 158 w 560"/>
              <a:gd name="T39" fmla="*/ 336 h 560"/>
              <a:gd name="T40" fmla="*/ 280 w 560"/>
              <a:gd name="T41" fmla="*/ 383 h 560"/>
              <a:gd name="T42" fmla="*/ 402 w 560"/>
              <a:gd name="T43" fmla="*/ 336 h 560"/>
              <a:gd name="T44" fmla="*/ 425 w 560"/>
              <a:gd name="T45" fmla="*/ 337 h 560"/>
              <a:gd name="T46" fmla="*/ 424 w 560"/>
              <a:gd name="T47" fmla="*/ 361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0" h="560">
                <a:moveTo>
                  <a:pt x="280" y="0"/>
                </a:moveTo>
                <a:cubicBezTo>
                  <a:pt x="125" y="0"/>
                  <a:pt x="0" y="125"/>
                  <a:pt x="0" y="280"/>
                </a:cubicBezTo>
                <a:cubicBezTo>
                  <a:pt x="0" y="435"/>
                  <a:pt x="125" y="560"/>
                  <a:pt x="280" y="560"/>
                </a:cubicBezTo>
                <a:cubicBezTo>
                  <a:pt x="434" y="560"/>
                  <a:pt x="560" y="435"/>
                  <a:pt x="560" y="280"/>
                </a:cubicBezTo>
                <a:cubicBezTo>
                  <a:pt x="560" y="125"/>
                  <a:pt x="434" y="0"/>
                  <a:pt x="280" y="0"/>
                </a:cubicBezTo>
                <a:moveTo>
                  <a:pt x="347" y="159"/>
                </a:moveTo>
                <a:cubicBezTo>
                  <a:pt x="366" y="159"/>
                  <a:pt x="381" y="174"/>
                  <a:pt x="381" y="192"/>
                </a:cubicBezTo>
                <a:cubicBezTo>
                  <a:pt x="381" y="211"/>
                  <a:pt x="366" y="226"/>
                  <a:pt x="347" y="226"/>
                </a:cubicBezTo>
                <a:cubicBezTo>
                  <a:pt x="329" y="226"/>
                  <a:pt x="314" y="211"/>
                  <a:pt x="314" y="192"/>
                </a:cubicBezTo>
                <a:cubicBezTo>
                  <a:pt x="314" y="174"/>
                  <a:pt x="329" y="159"/>
                  <a:pt x="347" y="159"/>
                </a:cubicBezTo>
                <a:moveTo>
                  <a:pt x="207" y="159"/>
                </a:moveTo>
                <a:cubicBezTo>
                  <a:pt x="226" y="159"/>
                  <a:pt x="241" y="174"/>
                  <a:pt x="241" y="192"/>
                </a:cubicBezTo>
                <a:cubicBezTo>
                  <a:pt x="241" y="211"/>
                  <a:pt x="226" y="226"/>
                  <a:pt x="207" y="226"/>
                </a:cubicBezTo>
                <a:cubicBezTo>
                  <a:pt x="189" y="226"/>
                  <a:pt x="174" y="211"/>
                  <a:pt x="174" y="192"/>
                </a:cubicBezTo>
                <a:cubicBezTo>
                  <a:pt x="174" y="174"/>
                  <a:pt x="189" y="159"/>
                  <a:pt x="207" y="159"/>
                </a:cubicBezTo>
                <a:moveTo>
                  <a:pt x="424" y="361"/>
                </a:moveTo>
                <a:cubicBezTo>
                  <a:pt x="385" y="397"/>
                  <a:pt x="334" y="416"/>
                  <a:pt x="280" y="416"/>
                </a:cubicBezTo>
                <a:cubicBezTo>
                  <a:pt x="227" y="416"/>
                  <a:pt x="175" y="397"/>
                  <a:pt x="136" y="361"/>
                </a:cubicBezTo>
                <a:cubicBezTo>
                  <a:pt x="129" y="354"/>
                  <a:pt x="128" y="344"/>
                  <a:pt x="135" y="337"/>
                </a:cubicBezTo>
                <a:cubicBezTo>
                  <a:pt x="141" y="330"/>
                  <a:pt x="152" y="330"/>
                  <a:pt x="158" y="336"/>
                </a:cubicBezTo>
                <a:cubicBezTo>
                  <a:pt x="192" y="366"/>
                  <a:pt x="235" y="383"/>
                  <a:pt x="280" y="383"/>
                </a:cubicBezTo>
                <a:cubicBezTo>
                  <a:pt x="325" y="383"/>
                  <a:pt x="368" y="366"/>
                  <a:pt x="402" y="336"/>
                </a:cubicBezTo>
                <a:cubicBezTo>
                  <a:pt x="409" y="330"/>
                  <a:pt x="419" y="330"/>
                  <a:pt x="425" y="337"/>
                </a:cubicBezTo>
                <a:cubicBezTo>
                  <a:pt x="432" y="344"/>
                  <a:pt x="431" y="355"/>
                  <a:pt x="424" y="361"/>
                </a:cubicBezTo>
              </a:path>
            </a:pathLst>
          </a:custGeom>
          <a:solidFill>
            <a:srgbClr val="F5A243"/>
          </a:solidFill>
          <a:ln>
            <a:noFill/>
          </a:ln>
        </p:spPr>
        <p:txBody>
          <a:bodyPr vert="horz" wrap="square" lIns="182832" tIns="91416" rIns="182832" bIns="91416" numCol="1" anchor="t" anchorCtr="0" compatLnSpc="1">
            <a:prstTxWarp prst="textNoShape">
              <a:avLst/>
            </a:prstTxWarp>
          </a:bodyPr>
          <a:lstStyle/>
          <a:p>
            <a:endParaRPr lang="en-AU" sz="3599"/>
          </a:p>
        </p:txBody>
      </p:sp>
      <p:sp>
        <p:nvSpPr>
          <p:cNvPr id="257" name="Shape">
            <a:extLst>
              <a:ext uri="{FF2B5EF4-FFF2-40B4-BE49-F238E27FC236}">
                <a16:creationId xmlns:a16="http://schemas.microsoft.com/office/drawing/2014/main" id="{C80910C7-BAF1-EF3E-2A6C-DE9D5ECE4DB6}"/>
              </a:ext>
            </a:extLst>
          </p:cNvPr>
          <p:cNvSpPr/>
          <p:nvPr/>
        </p:nvSpPr>
        <p:spPr>
          <a:xfrm>
            <a:off x="7734797" y="2456996"/>
            <a:ext cx="309119" cy="295732"/>
          </a:xfrm>
          <a:custGeom>
            <a:avLst/>
            <a:gdLst/>
            <a:ahLst/>
            <a:cxnLst>
              <a:cxn ang="0">
                <a:pos x="wd2" y="hd2"/>
              </a:cxn>
              <a:cxn ang="5400000">
                <a:pos x="wd2" y="hd2"/>
              </a:cxn>
              <a:cxn ang="10800000">
                <a:pos x="wd2" y="hd2"/>
              </a:cxn>
              <a:cxn ang="16200000">
                <a:pos x="wd2" y="hd2"/>
              </a:cxn>
            </a:cxnLst>
            <a:rect l="0" t="0" r="r" b="b"/>
            <a:pathLst>
              <a:path w="21600" h="21600" extrusionOk="0">
                <a:moveTo>
                  <a:pt x="19859" y="18429"/>
                </a:moveTo>
                <a:cubicBezTo>
                  <a:pt x="21103" y="20033"/>
                  <a:pt x="21103" y="20033"/>
                  <a:pt x="21103" y="20033"/>
                </a:cubicBezTo>
                <a:cubicBezTo>
                  <a:pt x="21351" y="20033"/>
                  <a:pt x="21600" y="20294"/>
                  <a:pt x="21600" y="20555"/>
                </a:cubicBezTo>
                <a:cubicBezTo>
                  <a:pt x="21600" y="21339"/>
                  <a:pt x="21103" y="21600"/>
                  <a:pt x="20605" y="21600"/>
                </a:cubicBezTo>
                <a:cubicBezTo>
                  <a:pt x="20357" y="21600"/>
                  <a:pt x="20108" y="21600"/>
                  <a:pt x="19859" y="21339"/>
                </a:cubicBezTo>
                <a:cubicBezTo>
                  <a:pt x="18580" y="20033"/>
                  <a:pt x="18580" y="20033"/>
                  <a:pt x="18580" y="20033"/>
                </a:cubicBezTo>
                <a:cubicBezTo>
                  <a:pt x="17088" y="21339"/>
                  <a:pt x="17088" y="21339"/>
                  <a:pt x="17088" y="21339"/>
                </a:cubicBezTo>
                <a:cubicBezTo>
                  <a:pt x="17088" y="21600"/>
                  <a:pt x="16839" y="21600"/>
                  <a:pt x="16591" y="21600"/>
                </a:cubicBezTo>
                <a:cubicBezTo>
                  <a:pt x="15845" y="21600"/>
                  <a:pt x="15596" y="21339"/>
                  <a:pt x="15596" y="20555"/>
                </a:cubicBezTo>
                <a:cubicBezTo>
                  <a:pt x="15596" y="20294"/>
                  <a:pt x="15596" y="20033"/>
                  <a:pt x="15845" y="20033"/>
                </a:cubicBezTo>
                <a:cubicBezTo>
                  <a:pt x="17088" y="18429"/>
                  <a:pt x="17088" y="18429"/>
                  <a:pt x="17088" y="18429"/>
                </a:cubicBezTo>
                <a:cubicBezTo>
                  <a:pt x="15845" y="17123"/>
                  <a:pt x="15845" y="17123"/>
                  <a:pt x="15845" y="17123"/>
                </a:cubicBezTo>
                <a:cubicBezTo>
                  <a:pt x="15596" y="16862"/>
                  <a:pt x="15596" y="16601"/>
                  <a:pt x="15596" y="16340"/>
                </a:cubicBezTo>
                <a:cubicBezTo>
                  <a:pt x="15596" y="15818"/>
                  <a:pt x="15845" y="15295"/>
                  <a:pt x="16591" y="15295"/>
                </a:cubicBezTo>
                <a:cubicBezTo>
                  <a:pt x="16839" y="15295"/>
                  <a:pt x="17088" y="15556"/>
                  <a:pt x="17088" y="15818"/>
                </a:cubicBezTo>
                <a:cubicBezTo>
                  <a:pt x="18580" y="17123"/>
                  <a:pt x="18580" y="17123"/>
                  <a:pt x="18580" y="17123"/>
                </a:cubicBezTo>
                <a:cubicBezTo>
                  <a:pt x="19859" y="15818"/>
                  <a:pt x="19859" y="15818"/>
                  <a:pt x="19859" y="15818"/>
                </a:cubicBezTo>
                <a:cubicBezTo>
                  <a:pt x="20108" y="15556"/>
                  <a:pt x="20357" y="15295"/>
                  <a:pt x="20605" y="15295"/>
                </a:cubicBezTo>
                <a:cubicBezTo>
                  <a:pt x="21103" y="15295"/>
                  <a:pt x="21600" y="15818"/>
                  <a:pt x="21600" y="16340"/>
                </a:cubicBezTo>
                <a:cubicBezTo>
                  <a:pt x="21600" y="16601"/>
                  <a:pt x="21351" y="16862"/>
                  <a:pt x="21103" y="17123"/>
                </a:cubicBezTo>
                <a:lnTo>
                  <a:pt x="19859" y="18429"/>
                </a:lnTo>
                <a:close/>
                <a:moveTo>
                  <a:pt x="14566" y="16340"/>
                </a:moveTo>
                <a:cubicBezTo>
                  <a:pt x="14566" y="17123"/>
                  <a:pt x="14814" y="17646"/>
                  <a:pt x="15063" y="17907"/>
                </a:cubicBezTo>
                <a:cubicBezTo>
                  <a:pt x="15596" y="18429"/>
                  <a:pt x="15596" y="18429"/>
                  <a:pt x="15596" y="18429"/>
                </a:cubicBezTo>
                <a:cubicBezTo>
                  <a:pt x="15063" y="19250"/>
                  <a:pt x="15063" y="19250"/>
                  <a:pt x="15063" y="19250"/>
                </a:cubicBezTo>
                <a:cubicBezTo>
                  <a:pt x="14814" y="19511"/>
                  <a:pt x="14566" y="20033"/>
                  <a:pt x="14566" y="20555"/>
                </a:cubicBezTo>
                <a:cubicBezTo>
                  <a:pt x="14566" y="21078"/>
                  <a:pt x="14566" y="21339"/>
                  <a:pt x="14814" y="21600"/>
                </a:cubicBezTo>
                <a:cubicBezTo>
                  <a:pt x="1030" y="21600"/>
                  <a:pt x="1030" y="21600"/>
                  <a:pt x="1030" y="21600"/>
                </a:cubicBezTo>
                <a:cubicBezTo>
                  <a:pt x="533" y="21600"/>
                  <a:pt x="0" y="21339"/>
                  <a:pt x="0" y="20555"/>
                </a:cubicBezTo>
                <a:cubicBezTo>
                  <a:pt x="0" y="20555"/>
                  <a:pt x="0" y="16862"/>
                  <a:pt x="2771" y="15295"/>
                </a:cubicBezTo>
                <a:cubicBezTo>
                  <a:pt x="4547" y="14475"/>
                  <a:pt x="3766" y="15295"/>
                  <a:pt x="5791" y="14213"/>
                </a:cubicBezTo>
                <a:cubicBezTo>
                  <a:pt x="8029" y="13430"/>
                  <a:pt x="8562" y="13169"/>
                  <a:pt x="8562" y="13169"/>
                </a:cubicBezTo>
                <a:cubicBezTo>
                  <a:pt x="8562" y="11042"/>
                  <a:pt x="8562" y="11042"/>
                  <a:pt x="8562" y="11042"/>
                </a:cubicBezTo>
                <a:cubicBezTo>
                  <a:pt x="8562" y="11042"/>
                  <a:pt x="7780" y="10259"/>
                  <a:pt x="7532" y="8431"/>
                </a:cubicBezTo>
                <a:cubicBezTo>
                  <a:pt x="7034" y="8692"/>
                  <a:pt x="6786" y="7909"/>
                  <a:pt x="6786" y="7387"/>
                </a:cubicBezTo>
                <a:cubicBezTo>
                  <a:pt x="6786" y="6827"/>
                  <a:pt x="6537" y="5521"/>
                  <a:pt x="7034" y="5521"/>
                </a:cubicBezTo>
                <a:cubicBezTo>
                  <a:pt x="7034" y="4738"/>
                  <a:pt x="6786" y="3693"/>
                  <a:pt x="7034" y="3432"/>
                </a:cubicBezTo>
                <a:cubicBezTo>
                  <a:pt x="7034" y="1828"/>
                  <a:pt x="8562" y="0"/>
                  <a:pt x="10800" y="0"/>
                </a:cubicBezTo>
                <a:cubicBezTo>
                  <a:pt x="13571" y="0"/>
                  <a:pt x="14566" y="1828"/>
                  <a:pt x="14814" y="3432"/>
                </a:cubicBezTo>
                <a:cubicBezTo>
                  <a:pt x="14814" y="3693"/>
                  <a:pt x="14566" y="4738"/>
                  <a:pt x="14566" y="5521"/>
                </a:cubicBezTo>
                <a:cubicBezTo>
                  <a:pt x="15063" y="5521"/>
                  <a:pt x="14814" y="6827"/>
                  <a:pt x="14814" y="7387"/>
                </a:cubicBezTo>
                <a:cubicBezTo>
                  <a:pt x="14814" y="7909"/>
                  <a:pt x="14566" y="8692"/>
                  <a:pt x="14068" y="8431"/>
                </a:cubicBezTo>
                <a:cubicBezTo>
                  <a:pt x="13820" y="10259"/>
                  <a:pt x="13074" y="11042"/>
                  <a:pt x="13074" y="11042"/>
                </a:cubicBezTo>
                <a:cubicBezTo>
                  <a:pt x="13074" y="13169"/>
                  <a:pt x="13074" y="13169"/>
                  <a:pt x="13074" y="13169"/>
                </a:cubicBezTo>
                <a:cubicBezTo>
                  <a:pt x="13074" y="13169"/>
                  <a:pt x="13571" y="13430"/>
                  <a:pt x="15845" y="14213"/>
                </a:cubicBezTo>
                <a:cubicBezTo>
                  <a:pt x="15845" y="14213"/>
                  <a:pt x="15845" y="14475"/>
                  <a:pt x="16093" y="14475"/>
                </a:cubicBezTo>
                <a:cubicBezTo>
                  <a:pt x="15063" y="14773"/>
                  <a:pt x="14566" y="15556"/>
                  <a:pt x="14566" y="16340"/>
                </a:cubicBezTo>
                <a:close/>
              </a:path>
            </a:pathLst>
          </a:custGeom>
          <a:solidFill>
            <a:schemeClr val="bg1">
              <a:lumMod val="50000"/>
            </a:schemeClr>
          </a:solidFill>
          <a:ln w="12700">
            <a:miter lim="400000"/>
          </a:ln>
        </p:spPr>
        <p:txBody>
          <a:bodyPr lIns="45707" rIns="45707" anchor="ctr"/>
          <a:lstStyle/>
          <a:p>
            <a:pPr>
              <a:lnSpc>
                <a:spcPct val="80000"/>
              </a:lnSpc>
              <a:defRPr sz="7000" spc="140">
                <a:solidFill>
                  <a:srgbClr val="FFFFFF"/>
                </a:solidFill>
              </a:defRPr>
            </a:pPr>
            <a:endParaRPr sz="6998"/>
          </a:p>
        </p:txBody>
      </p:sp>
      <p:sp>
        <p:nvSpPr>
          <p:cNvPr id="258" name="Shape">
            <a:extLst>
              <a:ext uri="{FF2B5EF4-FFF2-40B4-BE49-F238E27FC236}">
                <a16:creationId xmlns:a16="http://schemas.microsoft.com/office/drawing/2014/main" id="{26151A06-C09C-78AE-D0B1-518A58BEF028}"/>
              </a:ext>
            </a:extLst>
          </p:cNvPr>
          <p:cNvSpPr/>
          <p:nvPr/>
        </p:nvSpPr>
        <p:spPr>
          <a:xfrm>
            <a:off x="7058354" y="2458357"/>
            <a:ext cx="305288" cy="294204"/>
          </a:xfrm>
          <a:custGeom>
            <a:avLst/>
            <a:gdLst/>
            <a:ahLst/>
            <a:cxnLst>
              <a:cxn ang="0">
                <a:pos x="wd2" y="hd2"/>
              </a:cxn>
              <a:cxn ang="5400000">
                <a:pos x="wd2" y="hd2"/>
              </a:cxn>
              <a:cxn ang="10800000">
                <a:pos x="wd2" y="hd2"/>
              </a:cxn>
              <a:cxn ang="16200000">
                <a:pos x="wd2" y="hd2"/>
              </a:cxn>
            </a:cxnLst>
            <a:rect l="0" t="0" r="r" b="b"/>
            <a:pathLst>
              <a:path w="21600" h="21600" extrusionOk="0">
                <a:moveTo>
                  <a:pt x="18545" y="20555"/>
                </a:moveTo>
                <a:cubicBezTo>
                  <a:pt x="18545" y="20817"/>
                  <a:pt x="18294" y="21078"/>
                  <a:pt x="18042" y="21078"/>
                </a:cubicBezTo>
                <a:cubicBezTo>
                  <a:pt x="17790" y="21078"/>
                  <a:pt x="17539" y="20817"/>
                  <a:pt x="17287" y="20555"/>
                </a:cubicBezTo>
                <a:cubicBezTo>
                  <a:pt x="16029" y="19250"/>
                  <a:pt x="16029" y="19250"/>
                  <a:pt x="16029" y="19250"/>
                </a:cubicBezTo>
                <a:cubicBezTo>
                  <a:pt x="15778" y="18989"/>
                  <a:pt x="15490" y="18727"/>
                  <a:pt x="15490" y="18429"/>
                </a:cubicBezTo>
                <a:cubicBezTo>
                  <a:pt x="15490" y="17907"/>
                  <a:pt x="16029" y="17384"/>
                  <a:pt x="16532" y="17384"/>
                </a:cubicBezTo>
                <a:cubicBezTo>
                  <a:pt x="16784" y="17384"/>
                  <a:pt x="17036" y="17646"/>
                  <a:pt x="17287" y="17907"/>
                </a:cubicBezTo>
                <a:cubicBezTo>
                  <a:pt x="18042" y="18429"/>
                  <a:pt x="18042" y="18429"/>
                  <a:pt x="18042" y="18429"/>
                </a:cubicBezTo>
                <a:cubicBezTo>
                  <a:pt x="20091" y="16340"/>
                  <a:pt x="20091" y="16340"/>
                  <a:pt x="20091" y="16340"/>
                </a:cubicBezTo>
                <a:cubicBezTo>
                  <a:pt x="20091" y="16079"/>
                  <a:pt x="20342" y="16079"/>
                  <a:pt x="20594" y="16079"/>
                </a:cubicBezTo>
                <a:cubicBezTo>
                  <a:pt x="21348" y="16079"/>
                  <a:pt x="21600" y="16601"/>
                  <a:pt x="21600" y="17123"/>
                </a:cubicBezTo>
                <a:cubicBezTo>
                  <a:pt x="21600" y="17384"/>
                  <a:pt x="21600" y="17646"/>
                  <a:pt x="21348" y="17907"/>
                </a:cubicBezTo>
                <a:lnTo>
                  <a:pt x="18545" y="20555"/>
                </a:lnTo>
                <a:close/>
                <a:moveTo>
                  <a:pt x="18042" y="16862"/>
                </a:moveTo>
                <a:cubicBezTo>
                  <a:pt x="17539" y="16601"/>
                  <a:pt x="17036" y="16340"/>
                  <a:pt x="16532" y="16340"/>
                </a:cubicBezTo>
                <a:cubicBezTo>
                  <a:pt x="15490" y="16340"/>
                  <a:pt x="14484" y="17384"/>
                  <a:pt x="14484" y="18429"/>
                </a:cubicBezTo>
                <a:cubicBezTo>
                  <a:pt x="14484" y="19250"/>
                  <a:pt x="14735" y="19772"/>
                  <a:pt x="15239" y="20033"/>
                </a:cubicBezTo>
                <a:cubicBezTo>
                  <a:pt x="16532" y="21339"/>
                  <a:pt x="16532" y="21339"/>
                  <a:pt x="16532" y="21339"/>
                </a:cubicBezTo>
                <a:cubicBezTo>
                  <a:pt x="16532" y="21600"/>
                  <a:pt x="16784" y="21600"/>
                  <a:pt x="16784" y="21600"/>
                </a:cubicBezTo>
                <a:cubicBezTo>
                  <a:pt x="1042" y="21600"/>
                  <a:pt x="1042" y="21600"/>
                  <a:pt x="1042" y="21600"/>
                </a:cubicBezTo>
                <a:cubicBezTo>
                  <a:pt x="539" y="21600"/>
                  <a:pt x="0" y="21339"/>
                  <a:pt x="0" y="20555"/>
                </a:cubicBezTo>
                <a:cubicBezTo>
                  <a:pt x="0" y="20555"/>
                  <a:pt x="0" y="16862"/>
                  <a:pt x="2803" y="15295"/>
                </a:cubicBezTo>
                <a:cubicBezTo>
                  <a:pt x="4313" y="14475"/>
                  <a:pt x="3810" y="15295"/>
                  <a:pt x="5858" y="14213"/>
                </a:cubicBezTo>
                <a:cubicBezTo>
                  <a:pt x="7871" y="13430"/>
                  <a:pt x="8374" y="13169"/>
                  <a:pt x="8374" y="13169"/>
                </a:cubicBezTo>
                <a:cubicBezTo>
                  <a:pt x="8374" y="11042"/>
                  <a:pt x="8374" y="11042"/>
                  <a:pt x="8374" y="11042"/>
                </a:cubicBezTo>
                <a:cubicBezTo>
                  <a:pt x="8374" y="11042"/>
                  <a:pt x="7619" y="10259"/>
                  <a:pt x="7368" y="8431"/>
                </a:cubicBezTo>
                <a:cubicBezTo>
                  <a:pt x="6865" y="8692"/>
                  <a:pt x="6865" y="7909"/>
                  <a:pt x="6865" y="7387"/>
                </a:cubicBezTo>
                <a:cubicBezTo>
                  <a:pt x="6865" y="6827"/>
                  <a:pt x="6613" y="5521"/>
                  <a:pt x="7116" y="5521"/>
                </a:cubicBezTo>
                <a:cubicBezTo>
                  <a:pt x="6865" y="4738"/>
                  <a:pt x="6865" y="3693"/>
                  <a:pt x="6865" y="3432"/>
                </a:cubicBezTo>
                <a:cubicBezTo>
                  <a:pt x="7116" y="1828"/>
                  <a:pt x="8662" y="0"/>
                  <a:pt x="10926" y="0"/>
                </a:cubicBezTo>
                <a:cubicBezTo>
                  <a:pt x="13478" y="0"/>
                  <a:pt x="14735" y="1828"/>
                  <a:pt x="14735" y="3432"/>
                </a:cubicBezTo>
                <a:cubicBezTo>
                  <a:pt x="14735" y="3693"/>
                  <a:pt x="14735" y="4738"/>
                  <a:pt x="14484" y="5521"/>
                </a:cubicBezTo>
                <a:cubicBezTo>
                  <a:pt x="15239" y="5521"/>
                  <a:pt x="14987" y="6827"/>
                  <a:pt x="14987" y="7387"/>
                </a:cubicBezTo>
                <a:cubicBezTo>
                  <a:pt x="14987" y="7909"/>
                  <a:pt x="14735" y="8692"/>
                  <a:pt x="14232" y="8431"/>
                </a:cubicBezTo>
                <a:cubicBezTo>
                  <a:pt x="13981" y="10259"/>
                  <a:pt x="13226" y="11042"/>
                  <a:pt x="13226" y="11042"/>
                </a:cubicBezTo>
                <a:cubicBezTo>
                  <a:pt x="13226" y="13169"/>
                  <a:pt x="13226" y="13169"/>
                  <a:pt x="13226" y="13169"/>
                </a:cubicBezTo>
                <a:cubicBezTo>
                  <a:pt x="13226" y="13169"/>
                  <a:pt x="13729" y="13430"/>
                  <a:pt x="15778" y="14213"/>
                </a:cubicBezTo>
                <a:cubicBezTo>
                  <a:pt x="18042" y="15295"/>
                  <a:pt x="17287" y="14475"/>
                  <a:pt x="19048" y="15295"/>
                </a:cubicBezTo>
                <a:cubicBezTo>
                  <a:pt x="19048" y="15556"/>
                  <a:pt x="19048" y="15556"/>
                  <a:pt x="19300" y="15556"/>
                </a:cubicBezTo>
                <a:lnTo>
                  <a:pt x="18042" y="16862"/>
                </a:lnTo>
                <a:close/>
                <a:moveTo>
                  <a:pt x="21600" y="19250"/>
                </a:moveTo>
                <a:cubicBezTo>
                  <a:pt x="21600" y="20033"/>
                  <a:pt x="21600" y="20555"/>
                  <a:pt x="21600" y="20555"/>
                </a:cubicBezTo>
                <a:cubicBezTo>
                  <a:pt x="21600" y="21339"/>
                  <a:pt x="21348" y="21600"/>
                  <a:pt x="20594" y="21600"/>
                </a:cubicBezTo>
                <a:cubicBezTo>
                  <a:pt x="19048" y="21600"/>
                  <a:pt x="19048" y="21600"/>
                  <a:pt x="19048" y="21600"/>
                </a:cubicBezTo>
                <a:cubicBezTo>
                  <a:pt x="19300" y="21600"/>
                  <a:pt x="19300" y="21600"/>
                  <a:pt x="19300" y="21339"/>
                </a:cubicBezTo>
                <a:lnTo>
                  <a:pt x="21600" y="19250"/>
                </a:lnTo>
                <a:close/>
              </a:path>
            </a:pathLst>
          </a:custGeom>
          <a:solidFill>
            <a:schemeClr val="bg1">
              <a:lumMod val="50000"/>
            </a:schemeClr>
          </a:solidFill>
          <a:ln w="12700">
            <a:miter lim="400000"/>
          </a:ln>
        </p:spPr>
        <p:txBody>
          <a:bodyPr lIns="45707" rIns="45707" anchor="ctr"/>
          <a:lstStyle/>
          <a:p>
            <a:pPr>
              <a:lnSpc>
                <a:spcPct val="80000"/>
              </a:lnSpc>
              <a:defRPr sz="7000" spc="140">
                <a:solidFill>
                  <a:srgbClr val="FFFFFF"/>
                </a:solidFill>
              </a:defRPr>
            </a:pPr>
            <a:endParaRPr sz="6998"/>
          </a:p>
        </p:txBody>
      </p:sp>
      <p:sp>
        <p:nvSpPr>
          <p:cNvPr id="259" name="Shape">
            <a:extLst>
              <a:ext uri="{FF2B5EF4-FFF2-40B4-BE49-F238E27FC236}">
                <a16:creationId xmlns:a16="http://schemas.microsoft.com/office/drawing/2014/main" id="{E7A9073B-025B-45B2-3928-93A437346FBD}"/>
              </a:ext>
            </a:extLst>
          </p:cNvPr>
          <p:cNvSpPr/>
          <p:nvPr/>
        </p:nvSpPr>
        <p:spPr>
          <a:xfrm>
            <a:off x="6432652" y="2471403"/>
            <a:ext cx="285720" cy="275348"/>
          </a:xfrm>
          <a:custGeom>
            <a:avLst/>
            <a:gdLst/>
            <a:ahLst/>
            <a:cxnLst>
              <a:cxn ang="0">
                <a:pos x="wd2" y="hd2"/>
              </a:cxn>
              <a:cxn ang="5400000">
                <a:pos x="wd2" y="hd2"/>
              </a:cxn>
              <a:cxn ang="10800000">
                <a:pos x="wd2" y="hd2"/>
              </a:cxn>
              <a:cxn ang="16200000">
                <a:pos x="wd2" y="hd2"/>
              </a:cxn>
            </a:cxnLst>
            <a:rect l="0" t="0" r="r" b="b"/>
            <a:pathLst>
              <a:path w="21600" h="21600" extrusionOk="0">
                <a:moveTo>
                  <a:pt x="21600" y="20555"/>
                </a:moveTo>
                <a:cubicBezTo>
                  <a:pt x="21600" y="21339"/>
                  <a:pt x="21097" y="21600"/>
                  <a:pt x="20594" y="21600"/>
                </a:cubicBezTo>
                <a:cubicBezTo>
                  <a:pt x="1042" y="21600"/>
                  <a:pt x="1042" y="21600"/>
                  <a:pt x="1042" y="21600"/>
                </a:cubicBezTo>
                <a:cubicBezTo>
                  <a:pt x="252" y="21600"/>
                  <a:pt x="0" y="21339"/>
                  <a:pt x="0" y="20555"/>
                </a:cubicBezTo>
                <a:cubicBezTo>
                  <a:pt x="0" y="20555"/>
                  <a:pt x="0" y="16862"/>
                  <a:pt x="2552" y="15295"/>
                </a:cubicBezTo>
                <a:cubicBezTo>
                  <a:pt x="4313" y="14475"/>
                  <a:pt x="3558" y="15295"/>
                  <a:pt x="5858" y="14213"/>
                </a:cubicBezTo>
                <a:cubicBezTo>
                  <a:pt x="7871" y="13430"/>
                  <a:pt x="8374" y="13169"/>
                  <a:pt x="8374" y="13169"/>
                </a:cubicBezTo>
                <a:cubicBezTo>
                  <a:pt x="8374" y="11042"/>
                  <a:pt x="8374" y="11042"/>
                  <a:pt x="8374" y="11042"/>
                </a:cubicBezTo>
                <a:cubicBezTo>
                  <a:pt x="8374" y="11042"/>
                  <a:pt x="7619" y="10259"/>
                  <a:pt x="7368" y="8431"/>
                </a:cubicBezTo>
                <a:cubicBezTo>
                  <a:pt x="6865" y="8692"/>
                  <a:pt x="6613" y="7909"/>
                  <a:pt x="6613" y="7387"/>
                </a:cubicBezTo>
                <a:cubicBezTo>
                  <a:pt x="6613" y="6827"/>
                  <a:pt x="6361" y="5521"/>
                  <a:pt x="7116" y="5521"/>
                </a:cubicBezTo>
                <a:cubicBezTo>
                  <a:pt x="6865" y="4738"/>
                  <a:pt x="6865" y="3693"/>
                  <a:pt x="6865" y="3432"/>
                </a:cubicBezTo>
                <a:cubicBezTo>
                  <a:pt x="6865" y="1828"/>
                  <a:pt x="8374" y="0"/>
                  <a:pt x="10674" y="0"/>
                </a:cubicBezTo>
                <a:cubicBezTo>
                  <a:pt x="13478" y="0"/>
                  <a:pt x="14484" y="1828"/>
                  <a:pt x="14735" y="3432"/>
                </a:cubicBezTo>
                <a:cubicBezTo>
                  <a:pt x="14735" y="3693"/>
                  <a:pt x="14735" y="4738"/>
                  <a:pt x="14484" y="5521"/>
                </a:cubicBezTo>
                <a:cubicBezTo>
                  <a:pt x="15239" y="5521"/>
                  <a:pt x="14987" y="6827"/>
                  <a:pt x="14735" y="7387"/>
                </a:cubicBezTo>
                <a:cubicBezTo>
                  <a:pt x="14735" y="7909"/>
                  <a:pt x="14735" y="8692"/>
                  <a:pt x="14232" y="8431"/>
                </a:cubicBezTo>
                <a:cubicBezTo>
                  <a:pt x="13981" y="10259"/>
                  <a:pt x="13226" y="11042"/>
                  <a:pt x="13226" y="11042"/>
                </a:cubicBezTo>
                <a:cubicBezTo>
                  <a:pt x="13226" y="13169"/>
                  <a:pt x="13226" y="13169"/>
                  <a:pt x="13226" y="13169"/>
                </a:cubicBezTo>
                <a:cubicBezTo>
                  <a:pt x="13226" y="13169"/>
                  <a:pt x="13729" y="13430"/>
                  <a:pt x="15742" y="14213"/>
                </a:cubicBezTo>
                <a:cubicBezTo>
                  <a:pt x="17790" y="15295"/>
                  <a:pt x="17287" y="14475"/>
                  <a:pt x="18797" y="15295"/>
                </a:cubicBezTo>
                <a:cubicBezTo>
                  <a:pt x="19300" y="15556"/>
                  <a:pt x="19803" y="16079"/>
                  <a:pt x="20091" y="16340"/>
                </a:cubicBezTo>
                <a:cubicBezTo>
                  <a:pt x="16281" y="16340"/>
                  <a:pt x="16281" y="16340"/>
                  <a:pt x="16281" y="16340"/>
                </a:cubicBezTo>
                <a:cubicBezTo>
                  <a:pt x="14987" y="16340"/>
                  <a:pt x="14232" y="17384"/>
                  <a:pt x="14232" y="18429"/>
                </a:cubicBezTo>
                <a:cubicBezTo>
                  <a:pt x="14232" y="19772"/>
                  <a:pt x="14987" y="20555"/>
                  <a:pt x="16281" y="20555"/>
                </a:cubicBezTo>
                <a:cubicBezTo>
                  <a:pt x="20342" y="20555"/>
                  <a:pt x="20342" y="20555"/>
                  <a:pt x="20342" y="20555"/>
                </a:cubicBezTo>
                <a:cubicBezTo>
                  <a:pt x="20845" y="20555"/>
                  <a:pt x="21097" y="20555"/>
                  <a:pt x="21600" y="20033"/>
                </a:cubicBezTo>
                <a:cubicBezTo>
                  <a:pt x="21600" y="20555"/>
                  <a:pt x="21600" y="20555"/>
                  <a:pt x="21600" y="20555"/>
                </a:cubicBezTo>
                <a:close/>
                <a:moveTo>
                  <a:pt x="20342" y="19511"/>
                </a:moveTo>
                <a:cubicBezTo>
                  <a:pt x="16281" y="19511"/>
                  <a:pt x="16281" y="19511"/>
                  <a:pt x="16281" y="19511"/>
                </a:cubicBezTo>
                <a:cubicBezTo>
                  <a:pt x="15490" y="19511"/>
                  <a:pt x="15239" y="19250"/>
                  <a:pt x="15239" y="18429"/>
                </a:cubicBezTo>
                <a:cubicBezTo>
                  <a:pt x="15239" y="17907"/>
                  <a:pt x="15490" y="17384"/>
                  <a:pt x="16281" y="17384"/>
                </a:cubicBezTo>
                <a:cubicBezTo>
                  <a:pt x="20342" y="17384"/>
                  <a:pt x="20342" y="17384"/>
                  <a:pt x="20342" y="17384"/>
                </a:cubicBezTo>
                <a:cubicBezTo>
                  <a:pt x="20845" y="17384"/>
                  <a:pt x="21348" y="17907"/>
                  <a:pt x="21348" y="18429"/>
                </a:cubicBezTo>
                <a:cubicBezTo>
                  <a:pt x="21348" y="19250"/>
                  <a:pt x="20845" y="19511"/>
                  <a:pt x="20342" y="19511"/>
                </a:cubicBezTo>
                <a:close/>
              </a:path>
            </a:pathLst>
          </a:custGeom>
          <a:solidFill>
            <a:schemeClr val="bg1">
              <a:lumMod val="50000"/>
            </a:schemeClr>
          </a:solidFill>
          <a:ln w="12700">
            <a:miter lim="400000"/>
          </a:ln>
        </p:spPr>
        <p:txBody>
          <a:bodyPr lIns="45707" rIns="45707" anchor="ctr"/>
          <a:lstStyle/>
          <a:p>
            <a:pPr>
              <a:lnSpc>
                <a:spcPct val="80000"/>
              </a:lnSpc>
              <a:defRPr sz="7000" spc="140">
                <a:solidFill>
                  <a:srgbClr val="FFFFFF"/>
                </a:solidFill>
              </a:defRPr>
            </a:pPr>
            <a:endParaRPr sz="6998"/>
          </a:p>
        </p:txBody>
      </p:sp>
      <p:sp>
        <p:nvSpPr>
          <p:cNvPr id="260" name="Shape">
            <a:extLst>
              <a:ext uri="{FF2B5EF4-FFF2-40B4-BE49-F238E27FC236}">
                <a16:creationId xmlns:a16="http://schemas.microsoft.com/office/drawing/2014/main" id="{7D9D45BE-7E0E-914E-A6CE-C2F37AAC5997}"/>
              </a:ext>
            </a:extLst>
          </p:cNvPr>
          <p:cNvSpPr/>
          <p:nvPr/>
        </p:nvSpPr>
        <p:spPr>
          <a:xfrm>
            <a:off x="5793152" y="2466574"/>
            <a:ext cx="292861" cy="280178"/>
          </a:xfrm>
          <a:custGeom>
            <a:avLst/>
            <a:gdLst/>
            <a:ahLst/>
            <a:cxnLst>
              <a:cxn ang="0">
                <a:pos x="wd2" y="hd2"/>
              </a:cxn>
              <a:cxn ang="5400000">
                <a:pos x="wd2" y="hd2"/>
              </a:cxn>
              <a:cxn ang="10800000">
                <a:pos x="wd2" y="hd2"/>
              </a:cxn>
              <a:cxn ang="16200000">
                <a:pos x="wd2" y="hd2"/>
              </a:cxn>
            </a:cxnLst>
            <a:rect l="0" t="0" r="r" b="b"/>
            <a:pathLst>
              <a:path w="21600" h="21600" extrusionOk="0">
                <a:moveTo>
                  <a:pt x="21600" y="20555"/>
                </a:moveTo>
                <a:cubicBezTo>
                  <a:pt x="21600" y="21339"/>
                  <a:pt x="21103" y="21600"/>
                  <a:pt x="20605" y="21600"/>
                </a:cubicBezTo>
                <a:cubicBezTo>
                  <a:pt x="19824" y="21600"/>
                  <a:pt x="19824" y="21600"/>
                  <a:pt x="19824" y="21600"/>
                </a:cubicBezTo>
                <a:cubicBezTo>
                  <a:pt x="20072" y="21339"/>
                  <a:pt x="20072" y="21078"/>
                  <a:pt x="20072" y="20555"/>
                </a:cubicBezTo>
                <a:cubicBezTo>
                  <a:pt x="20605" y="20555"/>
                  <a:pt x="21103" y="20555"/>
                  <a:pt x="21600" y="20033"/>
                </a:cubicBezTo>
                <a:cubicBezTo>
                  <a:pt x="21600" y="20555"/>
                  <a:pt x="21600" y="20555"/>
                  <a:pt x="21600" y="20555"/>
                </a:cubicBezTo>
                <a:close/>
                <a:moveTo>
                  <a:pt x="20072" y="19511"/>
                </a:moveTo>
                <a:cubicBezTo>
                  <a:pt x="19078" y="19511"/>
                  <a:pt x="19078" y="19511"/>
                  <a:pt x="19078" y="19511"/>
                </a:cubicBezTo>
                <a:cubicBezTo>
                  <a:pt x="19078" y="20555"/>
                  <a:pt x="19078" y="20555"/>
                  <a:pt x="19078" y="20555"/>
                </a:cubicBezTo>
                <a:cubicBezTo>
                  <a:pt x="19078" y="21339"/>
                  <a:pt x="18829" y="21600"/>
                  <a:pt x="18083" y="21600"/>
                </a:cubicBezTo>
                <a:cubicBezTo>
                  <a:pt x="17586" y="21600"/>
                  <a:pt x="17088" y="21339"/>
                  <a:pt x="17088" y="20555"/>
                </a:cubicBezTo>
                <a:cubicBezTo>
                  <a:pt x="17088" y="19511"/>
                  <a:pt x="17088" y="19511"/>
                  <a:pt x="17088" y="19511"/>
                </a:cubicBezTo>
                <a:cubicBezTo>
                  <a:pt x="16058" y="19511"/>
                  <a:pt x="16058" y="19511"/>
                  <a:pt x="16058" y="19511"/>
                </a:cubicBezTo>
                <a:cubicBezTo>
                  <a:pt x="15561" y="19511"/>
                  <a:pt x="15063" y="19250"/>
                  <a:pt x="15063" y="18429"/>
                </a:cubicBezTo>
                <a:cubicBezTo>
                  <a:pt x="15063" y="17907"/>
                  <a:pt x="15561" y="17384"/>
                  <a:pt x="16058" y="17384"/>
                </a:cubicBezTo>
                <a:cubicBezTo>
                  <a:pt x="17088" y="17384"/>
                  <a:pt x="17088" y="17384"/>
                  <a:pt x="17088" y="17384"/>
                </a:cubicBezTo>
                <a:cubicBezTo>
                  <a:pt x="17088" y="16340"/>
                  <a:pt x="17088" y="16340"/>
                  <a:pt x="17088" y="16340"/>
                </a:cubicBezTo>
                <a:cubicBezTo>
                  <a:pt x="17088" y="15818"/>
                  <a:pt x="17586" y="15295"/>
                  <a:pt x="18083" y="15295"/>
                </a:cubicBezTo>
                <a:cubicBezTo>
                  <a:pt x="18829" y="15295"/>
                  <a:pt x="19078" y="15818"/>
                  <a:pt x="19078" y="16340"/>
                </a:cubicBezTo>
                <a:cubicBezTo>
                  <a:pt x="19078" y="17384"/>
                  <a:pt x="19078" y="17384"/>
                  <a:pt x="19078" y="17384"/>
                </a:cubicBezTo>
                <a:cubicBezTo>
                  <a:pt x="20072" y="17384"/>
                  <a:pt x="20072" y="17384"/>
                  <a:pt x="20072" y="17384"/>
                </a:cubicBezTo>
                <a:cubicBezTo>
                  <a:pt x="20854" y="17384"/>
                  <a:pt x="21103" y="17907"/>
                  <a:pt x="21103" y="18429"/>
                </a:cubicBezTo>
                <a:cubicBezTo>
                  <a:pt x="21103" y="19250"/>
                  <a:pt x="20854" y="19511"/>
                  <a:pt x="20072" y="19511"/>
                </a:cubicBezTo>
                <a:close/>
                <a:moveTo>
                  <a:pt x="16058" y="16340"/>
                </a:moveTo>
                <a:cubicBezTo>
                  <a:pt x="15063" y="16340"/>
                  <a:pt x="14068" y="17384"/>
                  <a:pt x="14068" y="18429"/>
                </a:cubicBezTo>
                <a:cubicBezTo>
                  <a:pt x="14068" y="19772"/>
                  <a:pt x="15063" y="20555"/>
                  <a:pt x="16058" y="20555"/>
                </a:cubicBezTo>
                <a:cubicBezTo>
                  <a:pt x="16058" y="21078"/>
                  <a:pt x="16307" y="21339"/>
                  <a:pt x="16307" y="21600"/>
                </a:cubicBezTo>
                <a:cubicBezTo>
                  <a:pt x="995" y="21600"/>
                  <a:pt x="995" y="21600"/>
                  <a:pt x="995" y="21600"/>
                </a:cubicBezTo>
                <a:cubicBezTo>
                  <a:pt x="497" y="21600"/>
                  <a:pt x="0" y="21339"/>
                  <a:pt x="0" y="20555"/>
                </a:cubicBezTo>
                <a:cubicBezTo>
                  <a:pt x="0" y="20555"/>
                  <a:pt x="0" y="16862"/>
                  <a:pt x="2771" y="15295"/>
                </a:cubicBezTo>
                <a:cubicBezTo>
                  <a:pt x="4512" y="14475"/>
                  <a:pt x="3766" y="15295"/>
                  <a:pt x="5791" y="14213"/>
                </a:cubicBezTo>
                <a:cubicBezTo>
                  <a:pt x="8029" y="13430"/>
                  <a:pt x="8526" y="13169"/>
                  <a:pt x="8526" y="13169"/>
                </a:cubicBezTo>
                <a:cubicBezTo>
                  <a:pt x="8526" y="11042"/>
                  <a:pt x="8526" y="11042"/>
                  <a:pt x="8526" y="11042"/>
                </a:cubicBezTo>
                <a:cubicBezTo>
                  <a:pt x="8526" y="11042"/>
                  <a:pt x="7780" y="10259"/>
                  <a:pt x="7532" y="8431"/>
                </a:cubicBezTo>
                <a:cubicBezTo>
                  <a:pt x="7034" y="8692"/>
                  <a:pt x="6786" y="7909"/>
                  <a:pt x="6786" y="7387"/>
                </a:cubicBezTo>
                <a:cubicBezTo>
                  <a:pt x="6786" y="6827"/>
                  <a:pt x="6537" y="5521"/>
                  <a:pt x="7034" y="5521"/>
                </a:cubicBezTo>
                <a:cubicBezTo>
                  <a:pt x="7034" y="4738"/>
                  <a:pt x="6786" y="3693"/>
                  <a:pt x="7034" y="3432"/>
                </a:cubicBezTo>
                <a:cubicBezTo>
                  <a:pt x="7034" y="1828"/>
                  <a:pt x="8526" y="0"/>
                  <a:pt x="10800" y="0"/>
                </a:cubicBezTo>
                <a:cubicBezTo>
                  <a:pt x="13571" y="0"/>
                  <a:pt x="14566" y="1828"/>
                  <a:pt x="14814" y="3432"/>
                </a:cubicBezTo>
                <a:cubicBezTo>
                  <a:pt x="14814" y="3693"/>
                  <a:pt x="14566" y="4738"/>
                  <a:pt x="14566" y="5521"/>
                </a:cubicBezTo>
                <a:cubicBezTo>
                  <a:pt x="15063" y="5521"/>
                  <a:pt x="14814" y="6827"/>
                  <a:pt x="14814" y="7387"/>
                </a:cubicBezTo>
                <a:cubicBezTo>
                  <a:pt x="14814" y="7909"/>
                  <a:pt x="14566" y="8692"/>
                  <a:pt x="14068" y="8431"/>
                </a:cubicBezTo>
                <a:cubicBezTo>
                  <a:pt x="13820" y="10259"/>
                  <a:pt x="13074" y="11042"/>
                  <a:pt x="13074" y="11042"/>
                </a:cubicBezTo>
                <a:cubicBezTo>
                  <a:pt x="13074" y="13169"/>
                  <a:pt x="13074" y="13169"/>
                  <a:pt x="13074" y="13169"/>
                </a:cubicBezTo>
                <a:cubicBezTo>
                  <a:pt x="13074" y="13169"/>
                  <a:pt x="13571" y="13430"/>
                  <a:pt x="15809" y="14213"/>
                </a:cubicBezTo>
                <a:cubicBezTo>
                  <a:pt x="16307" y="14475"/>
                  <a:pt x="16591" y="14773"/>
                  <a:pt x="17088" y="14773"/>
                </a:cubicBezTo>
                <a:cubicBezTo>
                  <a:pt x="16591" y="15034"/>
                  <a:pt x="16058" y="15818"/>
                  <a:pt x="16058" y="16340"/>
                </a:cubicBezTo>
                <a:close/>
              </a:path>
            </a:pathLst>
          </a:custGeom>
          <a:solidFill>
            <a:schemeClr val="bg1">
              <a:lumMod val="50000"/>
            </a:schemeClr>
          </a:solidFill>
          <a:ln w="12700">
            <a:miter lim="400000"/>
          </a:ln>
        </p:spPr>
        <p:txBody>
          <a:bodyPr lIns="45707" rIns="45707" anchor="ctr"/>
          <a:lstStyle/>
          <a:p>
            <a:pPr>
              <a:lnSpc>
                <a:spcPct val="80000"/>
              </a:lnSpc>
              <a:defRPr sz="7000" spc="140">
                <a:solidFill>
                  <a:srgbClr val="FFFFFF"/>
                </a:solidFill>
              </a:defRPr>
            </a:pPr>
            <a:endParaRPr sz="6998"/>
          </a:p>
        </p:txBody>
      </p:sp>
      <p:sp>
        <p:nvSpPr>
          <p:cNvPr id="261" name="Freeform 61">
            <a:extLst>
              <a:ext uri="{FF2B5EF4-FFF2-40B4-BE49-F238E27FC236}">
                <a16:creationId xmlns:a16="http://schemas.microsoft.com/office/drawing/2014/main" id="{535EFBF9-64A2-C0DD-6E49-ADE916B62A88}"/>
              </a:ext>
            </a:extLst>
          </p:cNvPr>
          <p:cNvSpPr>
            <a:spLocks/>
          </p:cNvSpPr>
          <p:nvPr/>
        </p:nvSpPr>
        <p:spPr bwMode="auto">
          <a:xfrm>
            <a:off x="1775655" y="1597204"/>
            <a:ext cx="298423" cy="298423"/>
          </a:xfrm>
          <a:custGeom>
            <a:avLst/>
            <a:gdLst>
              <a:gd name="T0" fmla="*/ 208 w 358"/>
              <a:gd name="T1" fmla="*/ 207 h 357"/>
              <a:gd name="T2" fmla="*/ 126 w 358"/>
              <a:gd name="T3" fmla="*/ 255 h 357"/>
              <a:gd name="T4" fmla="*/ 46 w 358"/>
              <a:gd name="T5" fmla="*/ 253 h 357"/>
              <a:gd name="T6" fmla="*/ 56 w 358"/>
              <a:gd name="T7" fmla="*/ 334 h 357"/>
              <a:gd name="T8" fmla="*/ 251 w 358"/>
              <a:gd name="T9" fmla="*/ 250 h 357"/>
              <a:gd name="T10" fmla="*/ 335 w 358"/>
              <a:gd name="T11" fmla="*/ 55 h 357"/>
              <a:gd name="T12" fmla="*/ 254 w 358"/>
              <a:gd name="T13" fmla="*/ 45 h 357"/>
              <a:gd name="T14" fmla="*/ 256 w 358"/>
              <a:gd name="T15" fmla="*/ 125 h 357"/>
              <a:gd name="T16" fmla="*/ 208 w 358"/>
              <a:gd name="T17" fmla="*/ 207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8" h="357">
                <a:moveTo>
                  <a:pt x="208" y="207"/>
                </a:moveTo>
                <a:cubicBezTo>
                  <a:pt x="177" y="239"/>
                  <a:pt x="140" y="269"/>
                  <a:pt x="126" y="255"/>
                </a:cubicBezTo>
                <a:cubicBezTo>
                  <a:pt x="105" y="234"/>
                  <a:pt x="92" y="216"/>
                  <a:pt x="46" y="253"/>
                </a:cubicBezTo>
                <a:cubicBezTo>
                  <a:pt x="0" y="290"/>
                  <a:pt x="36" y="314"/>
                  <a:pt x="56" y="334"/>
                </a:cubicBezTo>
                <a:cubicBezTo>
                  <a:pt x="79" y="357"/>
                  <a:pt x="165" y="335"/>
                  <a:pt x="251" y="250"/>
                </a:cubicBezTo>
                <a:cubicBezTo>
                  <a:pt x="336" y="165"/>
                  <a:pt x="358" y="78"/>
                  <a:pt x="335" y="55"/>
                </a:cubicBezTo>
                <a:cubicBezTo>
                  <a:pt x="315" y="35"/>
                  <a:pt x="290" y="0"/>
                  <a:pt x="254" y="45"/>
                </a:cubicBezTo>
                <a:cubicBezTo>
                  <a:pt x="217" y="91"/>
                  <a:pt x="235" y="104"/>
                  <a:pt x="256" y="125"/>
                </a:cubicBezTo>
                <a:cubicBezTo>
                  <a:pt x="270" y="139"/>
                  <a:pt x="240" y="176"/>
                  <a:pt x="208" y="207"/>
                </a:cubicBez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62" name="Freeform 62">
            <a:extLst>
              <a:ext uri="{FF2B5EF4-FFF2-40B4-BE49-F238E27FC236}">
                <a16:creationId xmlns:a16="http://schemas.microsoft.com/office/drawing/2014/main" id="{B5E47BFE-C31D-41C8-BF7A-4F2749D821B8}"/>
              </a:ext>
            </a:extLst>
          </p:cNvPr>
          <p:cNvSpPr>
            <a:spLocks noEditPoints="1"/>
          </p:cNvSpPr>
          <p:nvPr/>
        </p:nvSpPr>
        <p:spPr bwMode="auto">
          <a:xfrm>
            <a:off x="3716942" y="1653645"/>
            <a:ext cx="315809" cy="194121"/>
          </a:xfrm>
          <a:custGeom>
            <a:avLst/>
            <a:gdLst>
              <a:gd name="T0" fmla="*/ 19 w 374"/>
              <a:gd name="T1" fmla="*/ 22 h 232"/>
              <a:gd name="T2" fmla="*/ 169 w 374"/>
              <a:gd name="T3" fmla="*/ 102 h 232"/>
              <a:gd name="T4" fmla="*/ 187 w 374"/>
              <a:gd name="T5" fmla="*/ 106 h 232"/>
              <a:gd name="T6" fmla="*/ 205 w 374"/>
              <a:gd name="T7" fmla="*/ 102 h 232"/>
              <a:gd name="T8" fmla="*/ 355 w 374"/>
              <a:gd name="T9" fmla="*/ 22 h 232"/>
              <a:gd name="T10" fmla="*/ 356 w 374"/>
              <a:gd name="T11" fmla="*/ 0 h 232"/>
              <a:gd name="T12" fmla="*/ 18 w 374"/>
              <a:gd name="T13" fmla="*/ 0 h 232"/>
              <a:gd name="T14" fmla="*/ 19 w 374"/>
              <a:gd name="T15" fmla="*/ 22 h 232"/>
              <a:gd name="T16" fmla="*/ 359 w 374"/>
              <a:gd name="T17" fmla="*/ 62 h 232"/>
              <a:gd name="T18" fmla="*/ 205 w 374"/>
              <a:gd name="T19" fmla="*/ 142 h 232"/>
              <a:gd name="T20" fmla="*/ 187 w 374"/>
              <a:gd name="T21" fmla="*/ 146 h 232"/>
              <a:gd name="T22" fmla="*/ 169 w 374"/>
              <a:gd name="T23" fmla="*/ 142 h 232"/>
              <a:gd name="T24" fmla="*/ 15 w 374"/>
              <a:gd name="T25" fmla="*/ 62 h 232"/>
              <a:gd name="T26" fmla="*/ 7 w 374"/>
              <a:gd name="T27" fmla="*/ 66 h 232"/>
              <a:gd name="T28" fmla="*/ 7 w 374"/>
              <a:gd name="T29" fmla="*/ 213 h 232"/>
              <a:gd name="T30" fmla="*/ 27 w 374"/>
              <a:gd name="T31" fmla="*/ 232 h 232"/>
              <a:gd name="T32" fmla="*/ 347 w 374"/>
              <a:gd name="T33" fmla="*/ 232 h 232"/>
              <a:gd name="T34" fmla="*/ 367 w 374"/>
              <a:gd name="T35" fmla="*/ 213 h 232"/>
              <a:gd name="T36" fmla="*/ 367 w 374"/>
              <a:gd name="T37" fmla="*/ 66 h 232"/>
              <a:gd name="T38" fmla="*/ 359 w 374"/>
              <a:gd name="T39" fmla="*/ 6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4" h="232">
                <a:moveTo>
                  <a:pt x="19" y="22"/>
                </a:moveTo>
                <a:cubicBezTo>
                  <a:pt x="28" y="27"/>
                  <a:pt x="164" y="99"/>
                  <a:pt x="169" y="102"/>
                </a:cubicBezTo>
                <a:cubicBezTo>
                  <a:pt x="174" y="105"/>
                  <a:pt x="180" y="106"/>
                  <a:pt x="187" y="106"/>
                </a:cubicBezTo>
                <a:cubicBezTo>
                  <a:pt x="193" y="106"/>
                  <a:pt x="200" y="105"/>
                  <a:pt x="205" y="102"/>
                </a:cubicBezTo>
                <a:cubicBezTo>
                  <a:pt x="210" y="99"/>
                  <a:pt x="345" y="27"/>
                  <a:pt x="355" y="22"/>
                </a:cubicBezTo>
                <a:cubicBezTo>
                  <a:pt x="365" y="16"/>
                  <a:pt x="374" y="0"/>
                  <a:pt x="356" y="0"/>
                </a:cubicBezTo>
                <a:cubicBezTo>
                  <a:pt x="18" y="0"/>
                  <a:pt x="18" y="0"/>
                  <a:pt x="18" y="0"/>
                </a:cubicBezTo>
                <a:cubicBezTo>
                  <a:pt x="0" y="0"/>
                  <a:pt x="9" y="16"/>
                  <a:pt x="19" y="22"/>
                </a:cubicBezTo>
                <a:close/>
                <a:moveTo>
                  <a:pt x="359" y="62"/>
                </a:moveTo>
                <a:cubicBezTo>
                  <a:pt x="348" y="67"/>
                  <a:pt x="212" y="139"/>
                  <a:pt x="205" y="142"/>
                </a:cubicBezTo>
                <a:cubicBezTo>
                  <a:pt x="198" y="146"/>
                  <a:pt x="193" y="146"/>
                  <a:pt x="187" y="146"/>
                </a:cubicBezTo>
                <a:cubicBezTo>
                  <a:pt x="180" y="146"/>
                  <a:pt x="175" y="146"/>
                  <a:pt x="169" y="142"/>
                </a:cubicBezTo>
                <a:cubicBezTo>
                  <a:pt x="162" y="139"/>
                  <a:pt x="26" y="67"/>
                  <a:pt x="15" y="62"/>
                </a:cubicBezTo>
                <a:cubicBezTo>
                  <a:pt x="7" y="58"/>
                  <a:pt x="7" y="62"/>
                  <a:pt x="7" y="66"/>
                </a:cubicBezTo>
                <a:cubicBezTo>
                  <a:pt x="7" y="70"/>
                  <a:pt x="7" y="213"/>
                  <a:pt x="7" y="213"/>
                </a:cubicBezTo>
                <a:cubicBezTo>
                  <a:pt x="7" y="221"/>
                  <a:pt x="18" y="232"/>
                  <a:pt x="27" y="232"/>
                </a:cubicBezTo>
                <a:cubicBezTo>
                  <a:pt x="347" y="232"/>
                  <a:pt x="347" y="232"/>
                  <a:pt x="347" y="232"/>
                </a:cubicBezTo>
                <a:cubicBezTo>
                  <a:pt x="356" y="232"/>
                  <a:pt x="367" y="221"/>
                  <a:pt x="367" y="213"/>
                </a:cubicBezTo>
                <a:cubicBezTo>
                  <a:pt x="367" y="213"/>
                  <a:pt x="367" y="70"/>
                  <a:pt x="367" y="66"/>
                </a:cubicBezTo>
                <a:cubicBezTo>
                  <a:pt x="367" y="62"/>
                  <a:pt x="367" y="58"/>
                  <a:pt x="359" y="62"/>
                </a:cubicBez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64" name="Freeform 66">
            <a:extLst>
              <a:ext uri="{FF2B5EF4-FFF2-40B4-BE49-F238E27FC236}">
                <a16:creationId xmlns:a16="http://schemas.microsoft.com/office/drawing/2014/main" id="{FC4FC42D-96B4-B781-09D8-10CD5972F78B}"/>
              </a:ext>
            </a:extLst>
          </p:cNvPr>
          <p:cNvSpPr>
            <a:spLocks noEditPoints="1"/>
          </p:cNvSpPr>
          <p:nvPr/>
        </p:nvSpPr>
        <p:spPr bwMode="auto">
          <a:xfrm>
            <a:off x="3098820" y="1573845"/>
            <a:ext cx="202811" cy="347678"/>
          </a:xfrm>
          <a:custGeom>
            <a:avLst/>
            <a:gdLst>
              <a:gd name="T0" fmla="*/ 227 w 242"/>
              <a:gd name="T1" fmla="*/ 290 h 412"/>
              <a:gd name="T2" fmla="*/ 174 w 242"/>
              <a:gd name="T3" fmla="*/ 139 h 412"/>
              <a:gd name="T4" fmla="*/ 72 w 242"/>
              <a:gd name="T5" fmla="*/ 86 h 412"/>
              <a:gd name="T6" fmla="*/ 33 w 242"/>
              <a:gd name="T7" fmla="*/ 9 h 412"/>
              <a:gd name="T8" fmla="*/ 14 w 242"/>
              <a:gd name="T9" fmla="*/ 4 h 412"/>
              <a:gd name="T10" fmla="*/ 8 w 242"/>
              <a:gd name="T11" fmla="*/ 23 h 412"/>
              <a:gd name="T12" fmla="*/ 47 w 242"/>
              <a:gd name="T13" fmla="*/ 98 h 412"/>
              <a:gd name="T14" fmla="*/ 10 w 242"/>
              <a:gd name="T15" fmla="*/ 193 h 412"/>
              <a:gd name="T16" fmla="*/ 53 w 242"/>
              <a:gd name="T17" fmla="*/ 347 h 412"/>
              <a:gd name="T18" fmla="*/ 165 w 242"/>
              <a:gd name="T19" fmla="*/ 397 h 412"/>
              <a:gd name="T20" fmla="*/ 227 w 242"/>
              <a:gd name="T21" fmla="*/ 290 h 412"/>
              <a:gd name="T22" fmla="*/ 97 w 242"/>
              <a:gd name="T23" fmla="*/ 180 h 412"/>
              <a:gd name="T24" fmla="*/ 62 w 242"/>
              <a:gd name="T25" fmla="*/ 162 h 412"/>
              <a:gd name="T26" fmla="*/ 80 w 242"/>
              <a:gd name="T27" fmla="*/ 126 h 412"/>
              <a:gd name="T28" fmla="*/ 115 w 242"/>
              <a:gd name="T29" fmla="*/ 145 h 412"/>
              <a:gd name="T30" fmla="*/ 97 w 242"/>
              <a:gd name="T31" fmla="*/ 18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2" h="412">
                <a:moveTo>
                  <a:pt x="227" y="290"/>
                </a:moveTo>
                <a:cubicBezTo>
                  <a:pt x="174" y="139"/>
                  <a:pt x="174" y="139"/>
                  <a:pt x="174" y="139"/>
                </a:cubicBezTo>
                <a:cubicBezTo>
                  <a:pt x="160" y="98"/>
                  <a:pt x="115" y="75"/>
                  <a:pt x="72" y="86"/>
                </a:cubicBezTo>
                <a:cubicBezTo>
                  <a:pt x="33" y="9"/>
                  <a:pt x="33" y="9"/>
                  <a:pt x="33" y="9"/>
                </a:cubicBezTo>
                <a:cubicBezTo>
                  <a:pt x="29" y="3"/>
                  <a:pt x="21" y="0"/>
                  <a:pt x="14" y="4"/>
                </a:cubicBezTo>
                <a:cubicBezTo>
                  <a:pt x="7" y="7"/>
                  <a:pt x="5" y="16"/>
                  <a:pt x="8" y="23"/>
                </a:cubicBezTo>
                <a:cubicBezTo>
                  <a:pt x="47" y="98"/>
                  <a:pt x="47" y="98"/>
                  <a:pt x="47" y="98"/>
                </a:cubicBezTo>
                <a:cubicBezTo>
                  <a:pt x="16" y="118"/>
                  <a:pt x="0" y="157"/>
                  <a:pt x="10" y="193"/>
                </a:cubicBezTo>
                <a:cubicBezTo>
                  <a:pt x="53" y="347"/>
                  <a:pt x="53" y="347"/>
                  <a:pt x="53" y="347"/>
                </a:cubicBezTo>
                <a:cubicBezTo>
                  <a:pt x="65" y="390"/>
                  <a:pt x="115" y="412"/>
                  <a:pt x="165" y="397"/>
                </a:cubicBezTo>
                <a:cubicBezTo>
                  <a:pt x="214" y="380"/>
                  <a:pt x="242" y="332"/>
                  <a:pt x="227" y="290"/>
                </a:cubicBezTo>
                <a:close/>
                <a:moveTo>
                  <a:pt x="97" y="180"/>
                </a:moveTo>
                <a:cubicBezTo>
                  <a:pt x="82" y="185"/>
                  <a:pt x="67" y="177"/>
                  <a:pt x="62" y="162"/>
                </a:cubicBezTo>
                <a:cubicBezTo>
                  <a:pt x="57" y="147"/>
                  <a:pt x="65" y="131"/>
                  <a:pt x="80" y="126"/>
                </a:cubicBezTo>
                <a:cubicBezTo>
                  <a:pt x="94" y="121"/>
                  <a:pt x="110" y="130"/>
                  <a:pt x="115" y="145"/>
                </a:cubicBezTo>
                <a:cubicBezTo>
                  <a:pt x="119" y="160"/>
                  <a:pt x="111" y="176"/>
                  <a:pt x="97" y="180"/>
                </a:cubicBez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65" name="Freeform 94">
            <a:extLst>
              <a:ext uri="{FF2B5EF4-FFF2-40B4-BE49-F238E27FC236}">
                <a16:creationId xmlns:a16="http://schemas.microsoft.com/office/drawing/2014/main" id="{87C4099E-D683-677D-742E-1E7B85BED751}"/>
              </a:ext>
            </a:extLst>
          </p:cNvPr>
          <p:cNvSpPr>
            <a:spLocks noEditPoints="1"/>
          </p:cNvSpPr>
          <p:nvPr/>
        </p:nvSpPr>
        <p:spPr bwMode="auto">
          <a:xfrm>
            <a:off x="2489389" y="1562931"/>
            <a:ext cx="194120" cy="327398"/>
          </a:xfrm>
          <a:custGeom>
            <a:avLst/>
            <a:gdLst>
              <a:gd name="T0" fmla="*/ 192 w 232"/>
              <a:gd name="T1" fmla="*/ 0 h 392"/>
              <a:gd name="T2" fmla="*/ 40 w 232"/>
              <a:gd name="T3" fmla="*/ 0 h 392"/>
              <a:gd name="T4" fmla="*/ 0 w 232"/>
              <a:gd name="T5" fmla="*/ 40 h 392"/>
              <a:gd name="T6" fmla="*/ 0 w 232"/>
              <a:gd name="T7" fmla="*/ 352 h 392"/>
              <a:gd name="T8" fmla="*/ 40 w 232"/>
              <a:gd name="T9" fmla="*/ 392 h 392"/>
              <a:gd name="T10" fmla="*/ 192 w 232"/>
              <a:gd name="T11" fmla="*/ 392 h 392"/>
              <a:gd name="T12" fmla="*/ 232 w 232"/>
              <a:gd name="T13" fmla="*/ 352 h 392"/>
              <a:gd name="T14" fmla="*/ 232 w 232"/>
              <a:gd name="T15" fmla="*/ 40 h 392"/>
              <a:gd name="T16" fmla="*/ 192 w 232"/>
              <a:gd name="T17" fmla="*/ 0 h 392"/>
              <a:gd name="T18" fmla="*/ 116 w 232"/>
              <a:gd name="T19" fmla="*/ 376 h 392"/>
              <a:gd name="T20" fmla="*/ 88 w 232"/>
              <a:gd name="T21" fmla="*/ 356 h 392"/>
              <a:gd name="T22" fmla="*/ 116 w 232"/>
              <a:gd name="T23" fmla="*/ 336 h 392"/>
              <a:gd name="T24" fmla="*/ 144 w 232"/>
              <a:gd name="T25" fmla="*/ 356 h 392"/>
              <a:gd name="T26" fmla="*/ 116 w 232"/>
              <a:gd name="T27" fmla="*/ 376 h 392"/>
              <a:gd name="T28" fmla="*/ 200 w 232"/>
              <a:gd name="T29" fmla="*/ 316 h 392"/>
              <a:gd name="T30" fmla="*/ 32 w 232"/>
              <a:gd name="T31" fmla="*/ 316 h 392"/>
              <a:gd name="T32" fmla="*/ 32 w 232"/>
              <a:gd name="T33" fmla="*/ 52 h 392"/>
              <a:gd name="T34" fmla="*/ 200 w 232"/>
              <a:gd name="T35" fmla="*/ 52 h 392"/>
              <a:gd name="T36" fmla="*/ 200 w 232"/>
              <a:gd name="T37" fmla="*/ 316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2" h="392">
                <a:moveTo>
                  <a:pt x="192" y="0"/>
                </a:moveTo>
                <a:cubicBezTo>
                  <a:pt x="40" y="0"/>
                  <a:pt x="40" y="0"/>
                  <a:pt x="40" y="0"/>
                </a:cubicBezTo>
                <a:cubicBezTo>
                  <a:pt x="18" y="0"/>
                  <a:pt x="0" y="18"/>
                  <a:pt x="0" y="40"/>
                </a:cubicBezTo>
                <a:cubicBezTo>
                  <a:pt x="0" y="352"/>
                  <a:pt x="0" y="352"/>
                  <a:pt x="0" y="352"/>
                </a:cubicBezTo>
                <a:cubicBezTo>
                  <a:pt x="0" y="374"/>
                  <a:pt x="18" y="392"/>
                  <a:pt x="40" y="392"/>
                </a:cubicBezTo>
                <a:cubicBezTo>
                  <a:pt x="192" y="392"/>
                  <a:pt x="192" y="392"/>
                  <a:pt x="192" y="392"/>
                </a:cubicBezTo>
                <a:cubicBezTo>
                  <a:pt x="214" y="392"/>
                  <a:pt x="232" y="374"/>
                  <a:pt x="232" y="352"/>
                </a:cubicBezTo>
                <a:cubicBezTo>
                  <a:pt x="232" y="40"/>
                  <a:pt x="232" y="40"/>
                  <a:pt x="232" y="40"/>
                </a:cubicBezTo>
                <a:cubicBezTo>
                  <a:pt x="232" y="18"/>
                  <a:pt x="214" y="0"/>
                  <a:pt x="192" y="0"/>
                </a:cubicBezTo>
                <a:close/>
                <a:moveTo>
                  <a:pt x="116" y="376"/>
                </a:moveTo>
                <a:cubicBezTo>
                  <a:pt x="101" y="376"/>
                  <a:pt x="88" y="367"/>
                  <a:pt x="88" y="356"/>
                </a:cubicBezTo>
                <a:cubicBezTo>
                  <a:pt x="88" y="345"/>
                  <a:pt x="101" y="336"/>
                  <a:pt x="116" y="336"/>
                </a:cubicBezTo>
                <a:cubicBezTo>
                  <a:pt x="131" y="336"/>
                  <a:pt x="144" y="345"/>
                  <a:pt x="144" y="356"/>
                </a:cubicBezTo>
                <a:cubicBezTo>
                  <a:pt x="144" y="367"/>
                  <a:pt x="131" y="376"/>
                  <a:pt x="116" y="376"/>
                </a:cubicBezTo>
                <a:close/>
                <a:moveTo>
                  <a:pt x="200" y="316"/>
                </a:moveTo>
                <a:cubicBezTo>
                  <a:pt x="32" y="316"/>
                  <a:pt x="32" y="316"/>
                  <a:pt x="32" y="316"/>
                </a:cubicBezTo>
                <a:cubicBezTo>
                  <a:pt x="32" y="52"/>
                  <a:pt x="32" y="52"/>
                  <a:pt x="32" y="52"/>
                </a:cubicBezTo>
                <a:cubicBezTo>
                  <a:pt x="200" y="52"/>
                  <a:pt x="200" y="52"/>
                  <a:pt x="200" y="52"/>
                </a:cubicBezTo>
                <a:lnTo>
                  <a:pt x="200" y="316"/>
                </a:ln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66" name="Freeform 145">
            <a:extLst>
              <a:ext uri="{FF2B5EF4-FFF2-40B4-BE49-F238E27FC236}">
                <a16:creationId xmlns:a16="http://schemas.microsoft.com/office/drawing/2014/main" id="{CFC6F143-6C81-BA6C-5C54-A07FE9CB3B7A}"/>
              </a:ext>
            </a:extLst>
          </p:cNvPr>
          <p:cNvSpPr>
            <a:spLocks noEditPoints="1"/>
          </p:cNvSpPr>
          <p:nvPr/>
        </p:nvSpPr>
        <p:spPr bwMode="auto">
          <a:xfrm>
            <a:off x="4448062" y="1624672"/>
            <a:ext cx="312911" cy="252066"/>
          </a:xfrm>
          <a:custGeom>
            <a:avLst/>
            <a:gdLst>
              <a:gd name="T0" fmla="*/ 360 w 371"/>
              <a:gd name="T1" fmla="*/ 3 h 299"/>
              <a:gd name="T2" fmla="*/ 7 w 371"/>
              <a:gd name="T3" fmla="*/ 127 h 299"/>
              <a:gd name="T4" fmla="*/ 6 w 371"/>
              <a:gd name="T5" fmla="*/ 137 h 299"/>
              <a:gd name="T6" fmla="*/ 82 w 371"/>
              <a:gd name="T7" fmla="*/ 167 h 299"/>
              <a:gd name="T8" fmla="*/ 82 w 371"/>
              <a:gd name="T9" fmla="*/ 167 h 299"/>
              <a:gd name="T10" fmla="*/ 127 w 371"/>
              <a:gd name="T11" fmla="*/ 185 h 299"/>
              <a:gd name="T12" fmla="*/ 347 w 371"/>
              <a:gd name="T13" fmla="*/ 24 h 299"/>
              <a:gd name="T14" fmla="*/ 351 w 371"/>
              <a:gd name="T15" fmla="*/ 28 h 299"/>
              <a:gd name="T16" fmla="*/ 194 w 371"/>
              <a:gd name="T17" fmla="*/ 198 h 299"/>
              <a:gd name="T18" fmla="*/ 194 w 371"/>
              <a:gd name="T19" fmla="*/ 198 h 299"/>
              <a:gd name="T20" fmla="*/ 185 w 371"/>
              <a:gd name="T21" fmla="*/ 208 h 299"/>
              <a:gd name="T22" fmla="*/ 197 w 371"/>
              <a:gd name="T23" fmla="*/ 215 h 299"/>
              <a:gd name="T24" fmla="*/ 197 w 371"/>
              <a:gd name="T25" fmla="*/ 215 h 299"/>
              <a:gd name="T26" fmla="*/ 296 w 371"/>
              <a:gd name="T27" fmla="*/ 268 h 299"/>
              <a:gd name="T28" fmla="*/ 311 w 371"/>
              <a:gd name="T29" fmla="*/ 262 h 299"/>
              <a:gd name="T30" fmla="*/ 369 w 371"/>
              <a:gd name="T31" fmla="*/ 11 h 299"/>
              <a:gd name="T32" fmla="*/ 360 w 371"/>
              <a:gd name="T33" fmla="*/ 3 h 299"/>
              <a:gd name="T34" fmla="*/ 127 w 371"/>
              <a:gd name="T35" fmla="*/ 293 h 299"/>
              <a:gd name="T36" fmla="*/ 133 w 371"/>
              <a:gd name="T37" fmla="*/ 296 h 299"/>
              <a:gd name="T38" fmla="*/ 190 w 371"/>
              <a:gd name="T39" fmla="*/ 245 h 299"/>
              <a:gd name="T40" fmla="*/ 127 w 371"/>
              <a:gd name="T41" fmla="*/ 212 h 299"/>
              <a:gd name="T42" fmla="*/ 127 w 371"/>
              <a:gd name="T43" fmla="*/ 293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1" h="299">
                <a:moveTo>
                  <a:pt x="360" y="3"/>
                </a:moveTo>
                <a:cubicBezTo>
                  <a:pt x="353" y="5"/>
                  <a:pt x="13" y="125"/>
                  <a:pt x="7" y="127"/>
                </a:cubicBezTo>
                <a:cubicBezTo>
                  <a:pt x="1" y="129"/>
                  <a:pt x="0" y="134"/>
                  <a:pt x="6" y="137"/>
                </a:cubicBezTo>
                <a:cubicBezTo>
                  <a:pt x="14" y="140"/>
                  <a:pt x="82" y="167"/>
                  <a:pt x="82" y="167"/>
                </a:cubicBezTo>
                <a:cubicBezTo>
                  <a:pt x="82" y="167"/>
                  <a:pt x="82" y="167"/>
                  <a:pt x="82" y="167"/>
                </a:cubicBezTo>
                <a:cubicBezTo>
                  <a:pt x="127" y="185"/>
                  <a:pt x="127" y="185"/>
                  <a:pt x="127" y="185"/>
                </a:cubicBezTo>
                <a:cubicBezTo>
                  <a:pt x="127" y="185"/>
                  <a:pt x="344" y="26"/>
                  <a:pt x="347" y="24"/>
                </a:cubicBezTo>
                <a:cubicBezTo>
                  <a:pt x="350" y="22"/>
                  <a:pt x="353" y="26"/>
                  <a:pt x="351" y="28"/>
                </a:cubicBezTo>
                <a:cubicBezTo>
                  <a:pt x="349" y="30"/>
                  <a:pt x="194" y="198"/>
                  <a:pt x="194" y="198"/>
                </a:cubicBezTo>
                <a:cubicBezTo>
                  <a:pt x="194" y="198"/>
                  <a:pt x="194" y="198"/>
                  <a:pt x="194" y="198"/>
                </a:cubicBezTo>
                <a:cubicBezTo>
                  <a:pt x="185" y="208"/>
                  <a:pt x="185" y="208"/>
                  <a:pt x="185" y="208"/>
                </a:cubicBezTo>
                <a:cubicBezTo>
                  <a:pt x="197" y="215"/>
                  <a:pt x="197" y="215"/>
                  <a:pt x="197" y="215"/>
                </a:cubicBezTo>
                <a:cubicBezTo>
                  <a:pt x="197" y="215"/>
                  <a:pt x="197" y="215"/>
                  <a:pt x="197" y="215"/>
                </a:cubicBezTo>
                <a:cubicBezTo>
                  <a:pt x="197" y="215"/>
                  <a:pt x="290" y="265"/>
                  <a:pt x="296" y="268"/>
                </a:cubicBezTo>
                <a:cubicBezTo>
                  <a:pt x="302" y="272"/>
                  <a:pt x="310" y="269"/>
                  <a:pt x="311" y="262"/>
                </a:cubicBezTo>
                <a:cubicBezTo>
                  <a:pt x="313" y="253"/>
                  <a:pt x="368" y="16"/>
                  <a:pt x="369" y="11"/>
                </a:cubicBezTo>
                <a:cubicBezTo>
                  <a:pt x="371" y="4"/>
                  <a:pt x="367" y="0"/>
                  <a:pt x="360" y="3"/>
                </a:cubicBezTo>
                <a:close/>
                <a:moveTo>
                  <a:pt x="127" y="293"/>
                </a:moveTo>
                <a:cubicBezTo>
                  <a:pt x="127" y="298"/>
                  <a:pt x="130" y="299"/>
                  <a:pt x="133" y="296"/>
                </a:cubicBezTo>
                <a:cubicBezTo>
                  <a:pt x="138" y="291"/>
                  <a:pt x="190" y="245"/>
                  <a:pt x="190" y="245"/>
                </a:cubicBezTo>
                <a:cubicBezTo>
                  <a:pt x="127" y="212"/>
                  <a:pt x="127" y="212"/>
                  <a:pt x="127" y="212"/>
                </a:cubicBezTo>
                <a:lnTo>
                  <a:pt x="127" y="293"/>
                </a:ln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67" name="Freeform 68">
            <a:extLst>
              <a:ext uri="{FF2B5EF4-FFF2-40B4-BE49-F238E27FC236}">
                <a16:creationId xmlns:a16="http://schemas.microsoft.com/office/drawing/2014/main" id="{B9EDEAC3-6FF2-66AD-C36F-357D97DE4E71}"/>
              </a:ext>
            </a:extLst>
          </p:cNvPr>
          <p:cNvSpPr>
            <a:spLocks/>
          </p:cNvSpPr>
          <p:nvPr/>
        </p:nvSpPr>
        <p:spPr bwMode="auto">
          <a:xfrm>
            <a:off x="5892916" y="1573845"/>
            <a:ext cx="315809" cy="275244"/>
          </a:xfrm>
          <a:custGeom>
            <a:avLst/>
            <a:gdLst>
              <a:gd name="T0" fmla="*/ 163 w 376"/>
              <a:gd name="T1" fmla="*/ 0 h 328"/>
              <a:gd name="T2" fmla="*/ 327 w 376"/>
              <a:gd name="T3" fmla="*/ 160 h 328"/>
              <a:gd name="T4" fmla="*/ 376 w 376"/>
              <a:gd name="T5" fmla="*/ 160 h 328"/>
              <a:gd name="T6" fmla="*/ 302 w 376"/>
              <a:gd name="T7" fmla="*/ 242 h 328"/>
              <a:gd name="T8" fmla="*/ 229 w 376"/>
              <a:gd name="T9" fmla="*/ 160 h 328"/>
              <a:gd name="T10" fmla="*/ 286 w 376"/>
              <a:gd name="T11" fmla="*/ 160 h 328"/>
              <a:gd name="T12" fmla="*/ 163 w 376"/>
              <a:gd name="T13" fmla="*/ 41 h 328"/>
              <a:gd name="T14" fmla="*/ 41 w 376"/>
              <a:gd name="T15" fmla="*/ 164 h 328"/>
              <a:gd name="T16" fmla="*/ 163 w 376"/>
              <a:gd name="T17" fmla="*/ 287 h 328"/>
              <a:gd name="T18" fmla="*/ 236 w 376"/>
              <a:gd name="T19" fmla="*/ 263 h 328"/>
              <a:gd name="T20" fmla="*/ 264 w 376"/>
              <a:gd name="T21" fmla="*/ 293 h 328"/>
              <a:gd name="T22" fmla="*/ 163 w 376"/>
              <a:gd name="T23" fmla="*/ 328 h 328"/>
              <a:gd name="T24" fmla="*/ 0 w 376"/>
              <a:gd name="T25" fmla="*/ 164 h 328"/>
              <a:gd name="T26" fmla="*/ 163 w 376"/>
              <a:gd name="T27"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328">
                <a:moveTo>
                  <a:pt x="163" y="0"/>
                </a:moveTo>
                <a:cubicBezTo>
                  <a:pt x="252" y="0"/>
                  <a:pt x="324" y="71"/>
                  <a:pt x="327" y="160"/>
                </a:cubicBezTo>
                <a:cubicBezTo>
                  <a:pt x="376" y="160"/>
                  <a:pt x="376" y="160"/>
                  <a:pt x="376" y="160"/>
                </a:cubicBezTo>
                <a:cubicBezTo>
                  <a:pt x="302" y="242"/>
                  <a:pt x="302" y="242"/>
                  <a:pt x="302" y="242"/>
                </a:cubicBezTo>
                <a:cubicBezTo>
                  <a:pt x="229" y="160"/>
                  <a:pt x="229" y="160"/>
                  <a:pt x="229" y="160"/>
                </a:cubicBezTo>
                <a:cubicBezTo>
                  <a:pt x="286" y="160"/>
                  <a:pt x="286" y="160"/>
                  <a:pt x="286" y="160"/>
                </a:cubicBezTo>
                <a:cubicBezTo>
                  <a:pt x="284" y="94"/>
                  <a:pt x="230" y="41"/>
                  <a:pt x="163" y="41"/>
                </a:cubicBezTo>
                <a:cubicBezTo>
                  <a:pt x="96" y="41"/>
                  <a:pt x="41" y="96"/>
                  <a:pt x="41" y="164"/>
                </a:cubicBezTo>
                <a:cubicBezTo>
                  <a:pt x="41" y="232"/>
                  <a:pt x="96" y="287"/>
                  <a:pt x="163" y="287"/>
                </a:cubicBezTo>
                <a:cubicBezTo>
                  <a:pt x="190" y="287"/>
                  <a:pt x="215" y="278"/>
                  <a:pt x="236" y="263"/>
                </a:cubicBezTo>
                <a:cubicBezTo>
                  <a:pt x="264" y="293"/>
                  <a:pt x="264" y="293"/>
                  <a:pt x="264" y="293"/>
                </a:cubicBezTo>
                <a:cubicBezTo>
                  <a:pt x="236" y="315"/>
                  <a:pt x="201" y="328"/>
                  <a:pt x="163" y="328"/>
                </a:cubicBezTo>
                <a:cubicBezTo>
                  <a:pt x="73" y="328"/>
                  <a:pt x="0" y="254"/>
                  <a:pt x="0" y="164"/>
                </a:cubicBezTo>
                <a:cubicBezTo>
                  <a:pt x="0" y="73"/>
                  <a:pt x="73" y="0"/>
                  <a:pt x="163" y="0"/>
                </a:cubicBez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68" name="Freeform 169">
            <a:extLst>
              <a:ext uri="{FF2B5EF4-FFF2-40B4-BE49-F238E27FC236}">
                <a16:creationId xmlns:a16="http://schemas.microsoft.com/office/drawing/2014/main" id="{ADB583B2-1528-0168-3929-8123B6D31CE7}"/>
              </a:ext>
            </a:extLst>
          </p:cNvPr>
          <p:cNvSpPr>
            <a:spLocks noEditPoints="1"/>
          </p:cNvSpPr>
          <p:nvPr/>
        </p:nvSpPr>
        <p:spPr bwMode="auto">
          <a:xfrm>
            <a:off x="5176284" y="1586179"/>
            <a:ext cx="301321" cy="275244"/>
          </a:xfrm>
          <a:custGeom>
            <a:avLst/>
            <a:gdLst>
              <a:gd name="T0" fmla="*/ 90 w 360"/>
              <a:gd name="T1" fmla="*/ 248 h 328"/>
              <a:gd name="T2" fmla="*/ 93 w 360"/>
              <a:gd name="T3" fmla="*/ 76 h 328"/>
              <a:gd name="T4" fmla="*/ 161 w 360"/>
              <a:gd name="T5" fmla="*/ 41 h 328"/>
              <a:gd name="T6" fmla="*/ 160 w 360"/>
              <a:gd name="T7" fmla="*/ 0 h 328"/>
              <a:gd name="T8" fmla="*/ 64 w 360"/>
              <a:gd name="T9" fmla="*/ 47 h 328"/>
              <a:gd name="T10" fmla="*/ 61 w 360"/>
              <a:gd name="T11" fmla="*/ 278 h 328"/>
              <a:gd name="T12" fmla="*/ 26 w 360"/>
              <a:gd name="T13" fmla="*/ 313 h 328"/>
              <a:gd name="T14" fmla="*/ 137 w 360"/>
              <a:gd name="T15" fmla="*/ 319 h 328"/>
              <a:gd name="T16" fmla="*/ 136 w 360"/>
              <a:gd name="T17" fmla="*/ 202 h 328"/>
              <a:gd name="T18" fmla="*/ 90 w 360"/>
              <a:gd name="T19" fmla="*/ 248 h 328"/>
              <a:gd name="T20" fmla="*/ 223 w 360"/>
              <a:gd name="T21" fmla="*/ 9 h 328"/>
              <a:gd name="T22" fmla="*/ 223 w 360"/>
              <a:gd name="T23" fmla="*/ 126 h 328"/>
              <a:gd name="T24" fmla="*/ 269 w 360"/>
              <a:gd name="T25" fmla="*/ 79 h 328"/>
              <a:gd name="T26" fmla="*/ 267 w 360"/>
              <a:gd name="T27" fmla="*/ 252 h 328"/>
              <a:gd name="T28" fmla="*/ 199 w 360"/>
              <a:gd name="T29" fmla="*/ 286 h 328"/>
              <a:gd name="T30" fmla="*/ 200 w 360"/>
              <a:gd name="T31" fmla="*/ 328 h 328"/>
              <a:gd name="T32" fmla="*/ 296 w 360"/>
              <a:gd name="T33" fmla="*/ 281 h 328"/>
              <a:gd name="T34" fmla="*/ 298 w 360"/>
              <a:gd name="T35" fmla="*/ 50 h 328"/>
              <a:gd name="T36" fmla="*/ 333 w 360"/>
              <a:gd name="T37" fmla="*/ 15 h 328"/>
              <a:gd name="T38" fmla="*/ 223 w 360"/>
              <a:gd name="T39" fmla="*/ 9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28">
                <a:moveTo>
                  <a:pt x="90" y="248"/>
                </a:moveTo>
                <a:cubicBezTo>
                  <a:pt x="45" y="200"/>
                  <a:pt x="46" y="123"/>
                  <a:pt x="93" y="76"/>
                </a:cubicBezTo>
                <a:cubicBezTo>
                  <a:pt x="112" y="57"/>
                  <a:pt x="136" y="45"/>
                  <a:pt x="161" y="41"/>
                </a:cubicBezTo>
                <a:cubicBezTo>
                  <a:pt x="160" y="0"/>
                  <a:pt x="160" y="0"/>
                  <a:pt x="160" y="0"/>
                </a:cubicBezTo>
                <a:cubicBezTo>
                  <a:pt x="124" y="4"/>
                  <a:pt x="90" y="20"/>
                  <a:pt x="64" y="47"/>
                </a:cubicBezTo>
                <a:cubicBezTo>
                  <a:pt x="1" y="110"/>
                  <a:pt x="0" y="213"/>
                  <a:pt x="61" y="278"/>
                </a:cubicBezTo>
                <a:cubicBezTo>
                  <a:pt x="26" y="313"/>
                  <a:pt x="26" y="313"/>
                  <a:pt x="26" y="313"/>
                </a:cubicBezTo>
                <a:cubicBezTo>
                  <a:pt x="137" y="319"/>
                  <a:pt x="137" y="319"/>
                  <a:pt x="137" y="319"/>
                </a:cubicBezTo>
                <a:cubicBezTo>
                  <a:pt x="136" y="202"/>
                  <a:pt x="136" y="202"/>
                  <a:pt x="136" y="202"/>
                </a:cubicBezTo>
                <a:lnTo>
                  <a:pt x="90" y="248"/>
                </a:lnTo>
                <a:close/>
                <a:moveTo>
                  <a:pt x="223" y="9"/>
                </a:moveTo>
                <a:cubicBezTo>
                  <a:pt x="223" y="126"/>
                  <a:pt x="223" y="126"/>
                  <a:pt x="223" y="126"/>
                </a:cubicBezTo>
                <a:cubicBezTo>
                  <a:pt x="269" y="79"/>
                  <a:pt x="269" y="79"/>
                  <a:pt x="269" y="79"/>
                </a:cubicBezTo>
                <a:cubicBezTo>
                  <a:pt x="315" y="128"/>
                  <a:pt x="314" y="204"/>
                  <a:pt x="267" y="252"/>
                </a:cubicBezTo>
                <a:cubicBezTo>
                  <a:pt x="248" y="271"/>
                  <a:pt x="224" y="283"/>
                  <a:pt x="199" y="286"/>
                </a:cubicBezTo>
                <a:cubicBezTo>
                  <a:pt x="200" y="328"/>
                  <a:pt x="200" y="328"/>
                  <a:pt x="200" y="328"/>
                </a:cubicBezTo>
                <a:cubicBezTo>
                  <a:pt x="235" y="324"/>
                  <a:pt x="269" y="308"/>
                  <a:pt x="296" y="281"/>
                </a:cubicBezTo>
                <a:cubicBezTo>
                  <a:pt x="359" y="217"/>
                  <a:pt x="360" y="115"/>
                  <a:pt x="298" y="50"/>
                </a:cubicBezTo>
                <a:cubicBezTo>
                  <a:pt x="333" y="15"/>
                  <a:pt x="333" y="15"/>
                  <a:pt x="333" y="15"/>
                </a:cubicBezTo>
                <a:lnTo>
                  <a:pt x="223" y="9"/>
                </a:ln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71" name="Freeform 14">
            <a:extLst>
              <a:ext uri="{FF2B5EF4-FFF2-40B4-BE49-F238E27FC236}">
                <a16:creationId xmlns:a16="http://schemas.microsoft.com/office/drawing/2014/main" id="{97C15E41-4E1C-4AED-0297-3E6387D7B85B}"/>
              </a:ext>
            </a:extLst>
          </p:cNvPr>
          <p:cNvSpPr>
            <a:spLocks noEditPoints="1"/>
          </p:cNvSpPr>
          <p:nvPr/>
        </p:nvSpPr>
        <p:spPr bwMode="auto">
          <a:xfrm>
            <a:off x="1024256" y="1618878"/>
            <a:ext cx="336088" cy="263656"/>
          </a:xfrm>
          <a:custGeom>
            <a:avLst/>
            <a:gdLst>
              <a:gd name="T0" fmla="*/ 300 w 400"/>
              <a:gd name="T1" fmla="*/ 272 h 312"/>
              <a:gd name="T2" fmla="*/ 40 w 400"/>
              <a:gd name="T3" fmla="*/ 272 h 312"/>
              <a:gd name="T4" fmla="*/ 40 w 400"/>
              <a:gd name="T5" fmla="*/ 92 h 312"/>
              <a:gd name="T6" fmla="*/ 92 w 400"/>
              <a:gd name="T7" fmla="*/ 92 h 312"/>
              <a:gd name="T8" fmla="*/ 135 w 400"/>
              <a:gd name="T9" fmla="*/ 52 h 312"/>
              <a:gd name="T10" fmla="*/ 20 w 400"/>
              <a:gd name="T11" fmla="*/ 52 h 312"/>
              <a:gd name="T12" fmla="*/ 0 w 400"/>
              <a:gd name="T13" fmla="*/ 72 h 312"/>
              <a:gd name="T14" fmla="*/ 0 w 400"/>
              <a:gd name="T15" fmla="*/ 292 h 312"/>
              <a:gd name="T16" fmla="*/ 20 w 400"/>
              <a:gd name="T17" fmla="*/ 312 h 312"/>
              <a:gd name="T18" fmla="*/ 320 w 400"/>
              <a:gd name="T19" fmla="*/ 312 h 312"/>
              <a:gd name="T20" fmla="*/ 340 w 400"/>
              <a:gd name="T21" fmla="*/ 292 h 312"/>
              <a:gd name="T22" fmla="*/ 340 w 400"/>
              <a:gd name="T23" fmla="*/ 217 h 312"/>
              <a:gd name="T24" fmla="*/ 300 w 400"/>
              <a:gd name="T25" fmla="*/ 250 h 312"/>
              <a:gd name="T26" fmla="*/ 300 w 400"/>
              <a:gd name="T27" fmla="*/ 272 h 312"/>
              <a:gd name="T28" fmla="*/ 267 w 400"/>
              <a:gd name="T29" fmla="*/ 133 h 312"/>
              <a:gd name="T30" fmla="*/ 267 w 400"/>
              <a:gd name="T31" fmla="*/ 204 h 312"/>
              <a:gd name="T32" fmla="*/ 400 w 400"/>
              <a:gd name="T33" fmla="*/ 100 h 312"/>
              <a:gd name="T34" fmla="*/ 267 w 400"/>
              <a:gd name="T35" fmla="*/ 0 h 312"/>
              <a:gd name="T36" fmla="*/ 267 w 400"/>
              <a:gd name="T37" fmla="*/ 63 h 312"/>
              <a:gd name="T38" fmla="*/ 106 w 400"/>
              <a:gd name="T39" fmla="*/ 222 h 312"/>
              <a:gd name="T40" fmla="*/ 267 w 400"/>
              <a:gd name="T41" fmla="*/ 13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0" h="312">
                <a:moveTo>
                  <a:pt x="300" y="272"/>
                </a:moveTo>
                <a:cubicBezTo>
                  <a:pt x="40" y="272"/>
                  <a:pt x="40" y="272"/>
                  <a:pt x="40" y="272"/>
                </a:cubicBezTo>
                <a:cubicBezTo>
                  <a:pt x="40" y="92"/>
                  <a:pt x="40" y="92"/>
                  <a:pt x="40" y="92"/>
                </a:cubicBezTo>
                <a:cubicBezTo>
                  <a:pt x="92" y="92"/>
                  <a:pt x="92" y="92"/>
                  <a:pt x="92" y="92"/>
                </a:cubicBezTo>
                <a:cubicBezTo>
                  <a:pt x="92" y="92"/>
                  <a:pt x="105" y="74"/>
                  <a:pt x="135" y="52"/>
                </a:cubicBezTo>
                <a:cubicBezTo>
                  <a:pt x="20" y="52"/>
                  <a:pt x="20" y="52"/>
                  <a:pt x="20" y="52"/>
                </a:cubicBezTo>
                <a:cubicBezTo>
                  <a:pt x="9" y="52"/>
                  <a:pt x="0" y="61"/>
                  <a:pt x="0" y="72"/>
                </a:cubicBezTo>
                <a:cubicBezTo>
                  <a:pt x="0" y="292"/>
                  <a:pt x="0" y="292"/>
                  <a:pt x="0" y="292"/>
                </a:cubicBezTo>
                <a:cubicBezTo>
                  <a:pt x="0" y="303"/>
                  <a:pt x="9" y="312"/>
                  <a:pt x="20" y="312"/>
                </a:cubicBezTo>
                <a:cubicBezTo>
                  <a:pt x="320" y="312"/>
                  <a:pt x="320" y="312"/>
                  <a:pt x="320" y="312"/>
                </a:cubicBezTo>
                <a:cubicBezTo>
                  <a:pt x="331" y="312"/>
                  <a:pt x="340" y="303"/>
                  <a:pt x="340" y="292"/>
                </a:cubicBezTo>
                <a:cubicBezTo>
                  <a:pt x="340" y="217"/>
                  <a:pt x="340" y="217"/>
                  <a:pt x="340" y="217"/>
                </a:cubicBezTo>
                <a:cubicBezTo>
                  <a:pt x="300" y="250"/>
                  <a:pt x="300" y="250"/>
                  <a:pt x="300" y="250"/>
                </a:cubicBezTo>
                <a:lnTo>
                  <a:pt x="300" y="272"/>
                </a:lnTo>
                <a:close/>
                <a:moveTo>
                  <a:pt x="267" y="133"/>
                </a:moveTo>
                <a:cubicBezTo>
                  <a:pt x="267" y="204"/>
                  <a:pt x="267" y="204"/>
                  <a:pt x="267" y="204"/>
                </a:cubicBezTo>
                <a:cubicBezTo>
                  <a:pt x="400" y="100"/>
                  <a:pt x="400" y="100"/>
                  <a:pt x="400" y="100"/>
                </a:cubicBezTo>
                <a:cubicBezTo>
                  <a:pt x="267" y="0"/>
                  <a:pt x="267" y="0"/>
                  <a:pt x="267" y="0"/>
                </a:cubicBezTo>
                <a:cubicBezTo>
                  <a:pt x="267" y="63"/>
                  <a:pt x="267" y="63"/>
                  <a:pt x="267" y="63"/>
                </a:cubicBezTo>
                <a:cubicBezTo>
                  <a:pt x="106" y="63"/>
                  <a:pt x="106" y="222"/>
                  <a:pt x="106" y="222"/>
                </a:cubicBezTo>
                <a:cubicBezTo>
                  <a:pt x="151" y="147"/>
                  <a:pt x="179" y="133"/>
                  <a:pt x="267" y="133"/>
                </a:cubicBezTo>
                <a:close/>
              </a:path>
            </a:pathLst>
          </a:custGeom>
          <a:solidFill>
            <a:srgbClr val="F5A24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72" name="Freeform 274">
            <a:extLst>
              <a:ext uri="{FF2B5EF4-FFF2-40B4-BE49-F238E27FC236}">
                <a16:creationId xmlns:a16="http://schemas.microsoft.com/office/drawing/2014/main" id="{79E6B2C6-BC4C-FCB3-194B-0D9B367462D6}"/>
              </a:ext>
            </a:extLst>
          </p:cNvPr>
          <p:cNvSpPr>
            <a:spLocks noEditPoints="1"/>
          </p:cNvSpPr>
          <p:nvPr/>
        </p:nvSpPr>
        <p:spPr bwMode="auto">
          <a:xfrm>
            <a:off x="11106878" y="1516619"/>
            <a:ext cx="321602" cy="286835"/>
          </a:xfrm>
          <a:custGeom>
            <a:avLst/>
            <a:gdLst>
              <a:gd name="T0" fmla="*/ 383 w 385"/>
              <a:gd name="T1" fmla="*/ 320 h 340"/>
              <a:gd name="T2" fmla="*/ 205 w 385"/>
              <a:gd name="T3" fmla="*/ 7 h 340"/>
              <a:gd name="T4" fmla="*/ 193 w 385"/>
              <a:gd name="T5" fmla="*/ 0 h 340"/>
              <a:gd name="T6" fmla="*/ 181 w 385"/>
              <a:gd name="T7" fmla="*/ 7 h 340"/>
              <a:gd name="T8" fmla="*/ 3 w 385"/>
              <a:gd name="T9" fmla="*/ 320 h 340"/>
              <a:gd name="T10" fmla="*/ 3 w 385"/>
              <a:gd name="T11" fmla="*/ 333 h 340"/>
              <a:gd name="T12" fmla="*/ 15 w 385"/>
              <a:gd name="T13" fmla="*/ 340 h 340"/>
              <a:gd name="T14" fmla="*/ 371 w 385"/>
              <a:gd name="T15" fmla="*/ 340 h 340"/>
              <a:gd name="T16" fmla="*/ 383 w 385"/>
              <a:gd name="T17" fmla="*/ 333 h 340"/>
              <a:gd name="T18" fmla="*/ 383 w 385"/>
              <a:gd name="T19" fmla="*/ 320 h 340"/>
              <a:gd name="T20" fmla="*/ 215 w 385"/>
              <a:gd name="T21" fmla="*/ 300 h 340"/>
              <a:gd name="T22" fmla="*/ 171 w 385"/>
              <a:gd name="T23" fmla="*/ 300 h 340"/>
              <a:gd name="T24" fmla="*/ 171 w 385"/>
              <a:gd name="T25" fmla="*/ 260 h 340"/>
              <a:gd name="T26" fmla="*/ 215 w 385"/>
              <a:gd name="T27" fmla="*/ 260 h 340"/>
              <a:gd name="T28" fmla="*/ 215 w 385"/>
              <a:gd name="T29" fmla="*/ 300 h 340"/>
              <a:gd name="T30" fmla="*/ 215 w 385"/>
              <a:gd name="T31" fmla="*/ 230 h 340"/>
              <a:gd name="T32" fmla="*/ 171 w 385"/>
              <a:gd name="T33" fmla="*/ 230 h 340"/>
              <a:gd name="T34" fmla="*/ 171 w 385"/>
              <a:gd name="T35" fmla="*/ 110 h 340"/>
              <a:gd name="T36" fmla="*/ 215 w 385"/>
              <a:gd name="T37" fmla="*/ 110 h 340"/>
              <a:gd name="T38" fmla="*/ 215 w 385"/>
              <a:gd name="T39" fmla="*/ 23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 h="340">
                <a:moveTo>
                  <a:pt x="383" y="320"/>
                </a:moveTo>
                <a:cubicBezTo>
                  <a:pt x="205" y="7"/>
                  <a:pt x="205" y="7"/>
                  <a:pt x="205" y="7"/>
                </a:cubicBezTo>
                <a:cubicBezTo>
                  <a:pt x="202" y="3"/>
                  <a:pt x="198" y="0"/>
                  <a:pt x="193" y="0"/>
                </a:cubicBezTo>
                <a:cubicBezTo>
                  <a:pt x="188" y="0"/>
                  <a:pt x="183" y="3"/>
                  <a:pt x="181" y="7"/>
                </a:cubicBezTo>
                <a:cubicBezTo>
                  <a:pt x="3" y="320"/>
                  <a:pt x="3" y="320"/>
                  <a:pt x="3" y="320"/>
                </a:cubicBezTo>
                <a:cubicBezTo>
                  <a:pt x="0" y="324"/>
                  <a:pt x="0" y="329"/>
                  <a:pt x="3" y="333"/>
                </a:cubicBezTo>
                <a:cubicBezTo>
                  <a:pt x="5" y="337"/>
                  <a:pt x="10" y="340"/>
                  <a:pt x="15" y="340"/>
                </a:cubicBezTo>
                <a:cubicBezTo>
                  <a:pt x="371" y="340"/>
                  <a:pt x="371" y="340"/>
                  <a:pt x="371" y="340"/>
                </a:cubicBezTo>
                <a:cubicBezTo>
                  <a:pt x="376" y="340"/>
                  <a:pt x="380" y="337"/>
                  <a:pt x="383" y="333"/>
                </a:cubicBezTo>
                <a:cubicBezTo>
                  <a:pt x="385" y="329"/>
                  <a:pt x="385" y="324"/>
                  <a:pt x="383" y="320"/>
                </a:cubicBezTo>
                <a:close/>
                <a:moveTo>
                  <a:pt x="215" y="300"/>
                </a:moveTo>
                <a:cubicBezTo>
                  <a:pt x="171" y="300"/>
                  <a:pt x="171" y="300"/>
                  <a:pt x="171" y="300"/>
                </a:cubicBezTo>
                <a:cubicBezTo>
                  <a:pt x="171" y="260"/>
                  <a:pt x="171" y="260"/>
                  <a:pt x="171" y="260"/>
                </a:cubicBezTo>
                <a:cubicBezTo>
                  <a:pt x="215" y="260"/>
                  <a:pt x="215" y="260"/>
                  <a:pt x="215" y="260"/>
                </a:cubicBezTo>
                <a:lnTo>
                  <a:pt x="215" y="300"/>
                </a:lnTo>
                <a:close/>
                <a:moveTo>
                  <a:pt x="215" y="230"/>
                </a:moveTo>
                <a:cubicBezTo>
                  <a:pt x="171" y="230"/>
                  <a:pt x="171" y="230"/>
                  <a:pt x="171" y="230"/>
                </a:cubicBezTo>
                <a:cubicBezTo>
                  <a:pt x="171" y="110"/>
                  <a:pt x="171" y="110"/>
                  <a:pt x="171" y="110"/>
                </a:cubicBezTo>
                <a:cubicBezTo>
                  <a:pt x="215" y="110"/>
                  <a:pt x="215" y="110"/>
                  <a:pt x="215" y="110"/>
                </a:cubicBezTo>
                <a:lnTo>
                  <a:pt x="215" y="230"/>
                </a:lnTo>
                <a:close/>
              </a:path>
            </a:pathLst>
          </a:custGeom>
          <a:solidFill>
            <a:srgbClr val="E5430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73" name="Freeform 25">
            <a:extLst>
              <a:ext uri="{FF2B5EF4-FFF2-40B4-BE49-F238E27FC236}">
                <a16:creationId xmlns:a16="http://schemas.microsoft.com/office/drawing/2014/main" id="{A6C6499E-F53B-90D2-D38A-9A45CDCFA30A}"/>
              </a:ext>
            </a:extLst>
          </p:cNvPr>
          <p:cNvSpPr>
            <a:spLocks noEditPoints="1"/>
          </p:cNvSpPr>
          <p:nvPr/>
        </p:nvSpPr>
        <p:spPr bwMode="auto">
          <a:xfrm>
            <a:off x="5762401" y="3380241"/>
            <a:ext cx="283937" cy="281042"/>
          </a:xfrm>
          <a:custGeom>
            <a:avLst/>
            <a:gdLst>
              <a:gd name="T0" fmla="*/ 168 w 336"/>
              <a:gd name="T1" fmla="*/ 0 h 336"/>
              <a:gd name="T2" fmla="*/ 0 w 336"/>
              <a:gd name="T3" fmla="*/ 168 h 336"/>
              <a:gd name="T4" fmla="*/ 168 w 336"/>
              <a:gd name="T5" fmla="*/ 336 h 336"/>
              <a:gd name="T6" fmla="*/ 336 w 336"/>
              <a:gd name="T7" fmla="*/ 168 h 336"/>
              <a:gd name="T8" fmla="*/ 168 w 336"/>
              <a:gd name="T9" fmla="*/ 0 h 336"/>
              <a:gd name="T10" fmla="*/ 202 w 336"/>
              <a:gd name="T11" fmla="*/ 168 h 336"/>
              <a:gd name="T12" fmla="*/ 264 w 336"/>
              <a:gd name="T13" fmla="*/ 229 h 336"/>
              <a:gd name="T14" fmla="*/ 229 w 336"/>
              <a:gd name="T15" fmla="*/ 264 h 336"/>
              <a:gd name="T16" fmla="*/ 168 w 336"/>
              <a:gd name="T17" fmla="*/ 202 h 336"/>
              <a:gd name="T18" fmla="*/ 107 w 336"/>
              <a:gd name="T19" fmla="*/ 264 h 336"/>
              <a:gd name="T20" fmla="*/ 72 w 336"/>
              <a:gd name="T21" fmla="*/ 229 h 336"/>
              <a:gd name="T22" fmla="*/ 133 w 336"/>
              <a:gd name="T23" fmla="*/ 168 h 336"/>
              <a:gd name="T24" fmla="*/ 72 w 336"/>
              <a:gd name="T25" fmla="*/ 107 h 336"/>
              <a:gd name="T26" fmla="*/ 107 w 336"/>
              <a:gd name="T27" fmla="*/ 72 h 336"/>
              <a:gd name="T28" fmla="*/ 168 w 336"/>
              <a:gd name="T29" fmla="*/ 133 h 336"/>
              <a:gd name="T30" fmla="*/ 229 w 336"/>
              <a:gd name="T31" fmla="*/ 72 h 336"/>
              <a:gd name="T32" fmla="*/ 264 w 336"/>
              <a:gd name="T33" fmla="*/ 107 h 336"/>
              <a:gd name="T34" fmla="*/ 202 w 336"/>
              <a:gd name="T35" fmla="*/ 16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6" h="336">
                <a:moveTo>
                  <a:pt x="168" y="0"/>
                </a:moveTo>
                <a:cubicBezTo>
                  <a:pt x="75" y="0"/>
                  <a:pt x="0" y="75"/>
                  <a:pt x="0" y="168"/>
                </a:cubicBezTo>
                <a:cubicBezTo>
                  <a:pt x="0" y="261"/>
                  <a:pt x="75" y="336"/>
                  <a:pt x="168" y="336"/>
                </a:cubicBezTo>
                <a:cubicBezTo>
                  <a:pt x="261" y="336"/>
                  <a:pt x="336" y="261"/>
                  <a:pt x="336" y="168"/>
                </a:cubicBezTo>
                <a:cubicBezTo>
                  <a:pt x="336" y="75"/>
                  <a:pt x="261" y="0"/>
                  <a:pt x="168" y="0"/>
                </a:cubicBezTo>
                <a:close/>
                <a:moveTo>
                  <a:pt x="202" y="168"/>
                </a:moveTo>
                <a:cubicBezTo>
                  <a:pt x="264" y="229"/>
                  <a:pt x="264" y="229"/>
                  <a:pt x="264" y="229"/>
                </a:cubicBezTo>
                <a:cubicBezTo>
                  <a:pt x="229" y="264"/>
                  <a:pt x="229" y="264"/>
                  <a:pt x="229" y="264"/>
                </a:cubicBezTo>
                <a:cubicBezTo>
                  <a:pt x="168" y="202"/>
                  <a:pt x="168" y="202"/>
                  <a:pt x="168" y="202"/>
                </a:cubicBezTo>
                <a:cubicBezTo>
                  <a:pt x="107" y="264"/>
                  <a:pt x="107" y="264"/>
                  <a:pt x="107" y="264"/>
                </a:cubicBezTo>
                <a:cubicBezTo>
                  <a:pt x="72" y="229"/>
                  <a:pt x="72" y="229"/>
                  <a:pt x="72" y="229"/>
                </a:cubicBezTo>
                <a:cubicBezTo>
                  <a:pt x="133" y="168"/>
                  <a:pt x="133" y="168"/>
                  <a:pt x="133" y="168"/>
                </a:cubicBezTo>
                <a:cubicBezTo>
                  <a:pt x="72" y="107"/>
                  <a:pt x="72" y="107"/>
                  <a:pt x="72" y="107"/>
                </a:cubicBezTo>
                <a:cubicBezTo>
                  <a:pt x="107" y="72"/>
                  <a:pt x="107" y="72"/>
                  <a:pt x="107" y="72"/>
                </a:cubicBezTo>
                <a:cubicBezTo>
                  <a:pt x="168" y="133"/>
                  <a:pt x="168" y="133"/>
                  <a:pt x="168" y="133"/>
                </a:cubicBezTo>
                <a:cubicBezTo>
                  <a:pt x="229" y="72"/>
                  <a:pt x="229" y="72"/>
                  <a:pt x="229" y="72"/>
                </a:cubicBezTo>
                <a:cubicBezTo>
                  <a:pt x="264" y="107"/>
                  <a:pt x="264" y="107"/>
                  <a:pt x="264" y="107"/>
                </a:cubicBezTo>
                <a:lnTo>
                  <a:pt x="202" y="168"/>
                </a:lnTo>
                <a:close/>
              </a:path>
            </a:pathLst>
          </a:custGeom>
          <a:solidFill>
            <a:srgbClr val="E5430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74" name="Shape">
            <a:extLst>
              <a:ext uri="{FF2B5EF4-FFF2-40B4-BE49-F238E27FC236}">
                <a16:creationId xmlns:a16="http://schemas.microsoft.com/office/drawing/2014/main" id="{18129652-B3FF-301A-2248-CED3A81B9C4C}"/>
              </a:ext>
            </a:extLst>
          </p:cNvPr>
          <p:cNvSpPr/>
          <p:nvPr/>
        </p:nvSpPr>
        <p:spPr>
          <a:xfrm>
            <a:off x="9810972" y="2530879"/>
            <a:ext cx="393966" cy="199608"/>
          </a:xfrm>
          <a:custGeom>
            <a:avLst/>
            <a:gdLst/>
            <a:ahLst/>
            <a:cxnLst>
              <a:cxn ang="0">
                <a:pos x="wd2" y="hd2"/>
              </a:cxn>
              <a:cxn ang="5400000">
                <a:pos x="wd2" y="hd2"/>
              </a:cxn>
              <a:cxn ang="10800000">
                <a:pos x="wd2" y="hd2"/>
              </a:cxn>
              <a:cxn ang="16200000">
                <a:pos x="wd2" y="hd2"/>
              </a:cxn>
            </a:cxnLst>
            <a:rect l="0" t="0" r="r" b="b"/>
            <a:pathLst>
              <a:path w="21600" h="21600" extrusionOk="0">
                <a:moveTo>
                  <a:pt x="20592" y="9521"/>
                </a:moveTo>
                <a:cubicBezTo>
                  <a:pt x="20088" y="9521"/>
                  <a:pt x="19584" y="10018"/>
                  <a:pt x="19584" y="11582"/>
                </a:cubicBezTo>
                <a:cubicBezTo>
                  <a:pt x="19584" y="14566"/>
                  <a:pt x="19584" y="14566"/>
                  <a:pt x="19584" y="14566"/>
                </a:cubicBezTo>
                <a:cubicBezTo>
                  <a:pt x="14472" y="4547"/>
                  <a:pt x="14472" y="4547"/>
                  <a:pt x="14472" y="4547"/>
                </a:cubicBezTo>
                <a:cubicBezTo>
                  <a:pt x="12456" y="497"/>
                  <a:pt x="12456" y="497"/>
                  <a:pt x="12456" y="497"/>
                </a:cubicBezTo>
                <a:cubicBezTo>
                  <a:pt x="12204" y="0"/>
                  <a:pt x="11952" y="0"/>
                  <a:pt x="11700" y="0"/>
                </a:cubicBezTo>
                <a:cubicBezTo>
                  <a:pt x="11448" y="0"/>
                  <a:pt x="11196" y="0"/>
                  <a:pt x="11196" y="497"/>
                </a:cubicBezTo>
                <a:cubicBezTo>
                  <a:pt x="6336" y="10018"/>
                  <a:pt x="6336" y="10018"/>
                  <a:pt x="6336" y="10018"/>
                </a:cubicBezTo>
                <a:cubicBezTo>
                  <a:pt x="1512" y="497"/>
                  <a:pt x="1512" y="497"/>
                  <a:pt x="1512" y="497"/>
                </a:cubicBezTo>
                <a:cubicBezTo>
                  <a:pt x="1512" y="0"/>
                  <a:pt x="1260" y="0"/>
                  <a:pt x="1008" y="0"/>
                </a:cubicBezTo>
                <a:cubicBezTo>
                  <a:pt x="252" y="0"/>
                  <a:pt x="0" y="995"/>
                  <a:pt x="0" y="1989"/>
                </a:cubicBezTo>
                <a:cubicBezTo>
                  <a:pt x="0" y="2487"/>
                  <a:pt x="0" y="3055"/>
                  <a:pt x="252" y="3553"/>
                </a:cubicBezTo>
                <a:cubicBezTo>
                  <a:pt x="5580" y="14068"/>
                  <a:pt x="5580" y="14068"/>
                  <a:pt x="5580" y="14068"/>
                </a:cubicBezTo>
                <a:cubicBezTo>
                  <a:pt x="5832" y="14566"/>
                  <a:pt x="6084" y="14566"/>
                  <a:pt x="6336" y="14566"/>
                </a:cubicBezTo>
                <a:cubicBezTo>
                  <a:pt x="6588" y="14566"/>
                  <a:pt x="6840" y="14566"/>
                  <a:pt x="7092" y="14068"/>
                </a:cubicBezTo>
                <a:cubicBezTo>
                  <a:pt x="11700" y="5045"/>
                  <a:pt x="11700" y="5045"/>
                  <a:pt x="11700" y="5045"/>
                </a:cubicBezTo>
                <a:cubicBezTo>
                  <a:pt x="12960" y="7532"/>
                  <a:pt x="12960" y="7532"/>
                  <a:pt x="12960" y="7532"/>
                </a:cubicBezTo>
                <a:cubicBezTo>
                  <a:pt x="13212" y="7532"/>
                  <a:pt x="13212" y="7532"/>
                  <a:pt x="13212" y="7532"/>
                </a:cubicBezTo>
                <a:cubicBezTo>
                  <a:pt x="13716" y="8526"/>
                  <a:pt x="13716" y="8526"/>
                  <a:pt x="13716" y="8526"/>
                </a:cubicBezTo>
                <a:cubicBezTo>
                  <a:pt x="18036" y="17550"/>
                  <a:pt x="18036" y="17550"/>
                  <a:pt x="18036" y="17550"/>
                </a:cubicBezTo>
                <a:cubicBezTo>
                  <a:pt x="16524" y="17550"/>
                  <a:pt x="16524" y="17550"/>
                  <a:pt x="16524" y="17550"/>
                </a:cubicBezTo>
                <a:cubicBezTo>
                  <a:pt x="16020" y="17550"/>
                  <a:pt x="15516" y="18047"/>
                  <a:pt x="15516" y="19611"/>
                </a:cubicBezTo>
                <a:cubicBezTo>
                  <a:pt x="15516" y="20605"/>
                  <a:pt x="16020" y="21600"/>
                  <a:pt x="16524" y="21600"/>
                </a:cubicBezTo>
                <a:cubicBezTo>
                  <a:pt x="20592" y="21600"/>
                  <a:pt x="20592" y="21600"/>
                  <a:pt x="20592" y="21600"/>
                </a:cubicBezTo>
                <a:cubicBezTo>
                  <a:pt x="21096" y="21600"/>
                  <a:pt x="21600" y="20605"/>
                  <a:pt x="21600" y="19611"/>
                </a:cubicBezTo>
                <a:cubicBezTo>
                  <a:pt x="21600" y="11582"/>
                  <a:pt x="21600" y="11582"/>
                  <a:pt x="21600" y="11582"/>
                </a:cubicBezTo>
                <a:cubicBezTo>
                  <a:pt x="21600" y="10018"/>
                  <a:pt x="21096" y="9521"/>
                  <a:pt x="20592" y="9521"/>
                </a:cubicBezTo>
              </a:path>
            </a:pathLst>
          </a:custGeom>
          <a:solidFill>
            <a:schemeClr val="tx1"/>
          </a:solidFill>
          <a:ln w="12700">
            <a:miter lim="400000"/>
          </a:ln>
        </p:spPr>
        <p:txBody>
          <a:bodyPr lIns="45707" rIns="45707" anchor="ctr"/>
          <a:lstStyle/>
          <a:p>
            <a:pPr>
              <a:lnSpc>
                <a:spcPct val="80000"/>
              </a:lnSpc>
              <a:defRPr sz="7000" spc="140">
                <a:solidFill>
                  <a:srgbClr val="FFFFFF"/>
                </a:solidFill>
              </a:defRPr>
            </a:pPr>
            <a:endParaRPr sz="6998"/>
          </a:p>
        </p:txBody>
      </p:sp>
      <p:sp>
        <p:nvSpPr>
          <p:cNvPr id="275" name="Shape">
            <a:extLst>
              <a:ext uri="{FF2B5EF4-FFF2-40B4-BE49-F238E27FC236}">
                <a16:creationId xmlns:a16="http://schemas.microsoft.com/office/drawing/2014/main" id="{D28D3075-0606-17C6-831A-8B38233C92ED}"/>
              </a:ext>
            </a:extLst>
          </p:cNvPr>
          <p:cNvSpPr/>
          <p:nvPr/>
        </p:nvSpPr>
        <p:spPr>
          <a:xfrm>
            <a:off x="9174813" y="2513747"/>
            <a:ext cx="399769" cy="199608"/>
          </a:xfrm>
          <a:custGeom>
            <a:avLst/>
            <a:gdLst/>
            <a:ahLst/>
            <a:cxnLst>
              <a:cxn ang="0">
                <a:pos x="wd2" y="hd2"/>
              </a:cxn>
              <a:cxn ang="5400000">
                <a:pos x="wd2" y="hd2"/>
              </a:cxn>
              <a:cxn ang="10800000">
                <a:pos x="wd2" y="hd2"/>
              </a:cxn>
              <a:cxn ang="16200000">
                <a:pos x="wd2" y="hd2"/>
              </a:cxn>
            </a:cxnLst>
            <a:rect l="0" t="0" r="r" b="b"/>
            <a:pathLst>
              <a:path w="21600" h="21600" extrusionOk="0">
                <a:moveTo>
                  <a:pt x="20605" y="12079"/>
                </a:moveTo>
                <a:cubicBezTo>
                  <a:pt x="19859" y="12079"/>
                  <a:pt x="19611" y="11084"/>
                  <a:pt x="19611" y="10018"/>
                </a:cubicBezTo>
                <a:cubicBezTo>
                  <a:pt x="19611" y="7034"/>
                  <a:pt x="19611" y="7034"/>
                  <a:pt x="19611" y="7034"/>
                </a:cubicBezTo>
                <a:cubicBezTo>
                  <a:pt x="14566" y="17053"/>
                  <a:pt x="14566" y="17053"/>
                  <a:pt x="14566" y="17053"/>
                </a:cubicBezTo>
                <a:cubicBezTo>
                  <a:pt x="12576" y="20605"/>
                  <a:pt x="12576" y="20605"/>
                  <a:pt x="12576" y="20605"/>
                </a:cubicBezTo>
                <a:cubicBezTo>
                  <a:pt x="12328" y="21103"/>
                  <a:pt x="12079" y="21600"/>
                  <a:pt x="11830" y="21600"/>
                </a:cubicBezTo>
                <a:cubicBezTo>
                  <a:pt x="11582" y="21600"/>
                  <a:pt x="11297" y="21103"/>
                  <a:pt x="11049" y="20605"/>
                </a:cubicBezTo>
                <a:cubicBezTo>
                  <a:pt x="6537" y="11582"/>
                  <a:pt x="6537" y="11582"/>
                  <a:pt x="6537" y="11582"/>
                </a:cubicBezTo>
                <a:cubicBezTo>
                  <a:pt x="1776" y="20605"/>
                  <a:pt x="1776" y="20605"/>
                  <a:pt x="1776" y="20605"/>
                </a:cubicBezTo>
                <a:cubicBezTo>
                  <a:pt x="1528" y="21103"/>
                  <a:pt x="1279" y="21600"/>
                  <a:pt x="1030" y="21600"/>
                </a:cubicBezTo>
                <a:cubicBezTo>
                  <a:pt x="533" y="21600"/>
                  <a:pt x="0" y="20605"/>
                  <a:pt x="0" y="19611"/>
                </a:cubicBezTo>
                <a:cubicBezTo>
                  <a:pt x="0" y="19113"/>
                  <a:pt x="284" y="18545"/>
                  <a:pt x="533" y="18047"/>
                </a:cubicBezTo>
                <a:cubicBezTo>
                  <a:pt x="5791" y="7532"/>
                  <a:pt x="5791" y="7532"/>
                  <a:pt x="5791" y="7532"/>
                </a:cubicBezTo>
                <a:cubicBezTo>
                  <a:pt x="6039" y="7034"/>
                  <a:pt x="6288" y="6537"/>
                  <a:pt x="6537" y="6537"/>
                </a:cubicBezTo>
                <a:cubicBezTo>
                  <a:pt x="6786" y="6537"/>
                  <a:pt x="7034" y="7034"/>
                  <a:pt x="7034" y="7532"/>
                </a:cubicBezTo>
                <a:cubicBezTo>
                  <a:pt x="11830" y="16555"/>
                  <a:pt x="11830" y="16555"/>
                  <a:pt x="11830" y="16555"/>
                </a:cubicBezTo>
                <a:cubicBezTo>
                  <a:pt x="13074" y="14068"/>
                  <a:pt x="13074" y="14068"/>
                  <a:pt x="13074" y="14068"/>
                </a:cubicBezTo>
                <a:cubicBezTo>
                  <a:pt x="13322" y="13571"/>
                  <a:pt x="13322" y="13571"/>
                  <a:pt x="13322" y="13571"/>
                </a:cubicBezTo>
                <a:cubicBezTo>
                  <a:pt x="13820" y="12576"/>
                  <a:pt x="13820" y="12576"/>
                  <a:pt x="13820" y="12576"/>
                </a:cubicBezTo>
                <a:cubicBezTo>
                  <a:pt x="18083" y="4050"/>
                  <a:pt x="18083" y="4050"/>
                  <a:pt x="18083" y="4050"/>
                </a:cubicBezTo>
                <a:cubicBezTo>
                  <a:pt x="16591" y="4050"/>
                  <a:pt x="16591" y="4050"/>
                  <a:pt x="16591" y="4050"/>
                </a:cubicBezTo>
                <a:cubicBezTo>
                  <a:pt x="15845" y="4050"/>
                  <a:pt x="15596" y="3055"/>
                  <a:pt x="15596" y="1989"/>
                </a:cubicBezTo>
                <a:cubicBezTo>
                  <a:pt x="15596" y="995"/>
                  <a:pt x="15845" y="0"/>
                  <a:pt x="16591" y="0"/>
                </a:cubicBezTo>
                <a:cubicBezTo>
                  <a:pt x="20605" y="0"/>
                  <a:pt x="20605" y="0"/>
                  <a:pt x="20605" y="0"/>
                </a:cubicBezTo>
                <a:cubicBezTo>
                  <a:pt x="21103" y="0"/>
                  <a:pt x="21600" y="995"/>
                  <a:pt x="21600" y="1989"/>
                </a:cubicBezTo>
                <a:cubicBezTo>
                  <a:pt x="21600" y="10018"/>
                  <a:pt x="21600" y="10018"/>
                  <a:pt x="21600" y="10018"/>
                </a:cubicBezTo>
                <a:cubicBezTo>
                  <a:pt x="21600" y="11084"/>
                  <a:pt x="21103" y="12079"/>
                  <a:pt x="20605" y="12079"/>
                </a:cubicBezTo>
              </a:path>
            </a:pathLst>
          </a:custGeom>
          <a:solidFill>
            <a:schemeClr val="tx1"/>
          </a:solidFill>
          <a:ln w="12700">
            <a:miter lim="400000"/>
          </a:ln>
        </p:spPr>
        <p:txBody>
          <a:bodyPr lIns="45707" rIns="45707" anchor="ctr"/>
          <a:lstStyle/>
          <a:p>
            <a:pPr>
              <a:lnSpc>
                <a:spcPct val="80000"/>
              </a:lnSpc>
              <a:defRPr sz="7000" spc="140">
                <a:solidFill>
                  <a:srgbClr val="FFFFFF"/>
                </a:solidFill>
              </a:defRPr>
            </a:pPr>
            <a:endParaRPr sz="6998"/>
          </a:p>
        </p:txBody>
      </p:sp>
      <p:sp>
        <p:nvSpPr>
          <p:cNvPr id="276" name="Shape">
            <a:extLst>
              <a:ext uri="{FF2B5EF4-FFF2-40B4-BE49-F238E27FC236}">
                <a16:creationId xmlns:a16="http://schemas.microsoft.com/office/drawing/2014/main" id="{B929B275-51E9-0B4F-2AFA-1659E1BA9889}"/>
              </a:ext>
            </a:extLst>
          </p:cNvPr>
          <p:cNvSpPr/>
          <p:nvPr/>
        </p:nvSpPr>
        <p:spPr>
          <a:xfrm>
            <a:off x="6410660" y="3373683"/>
            <a:ext cx="314403" cy="275402"/>
          </a:xfrm>
          <a:custGeom>
            <a:avLst/>
            <a:gdLst/>
            <a:ahLst/>
            <a:cxnLst>
              <a:cxn ang="0">
                <a:pos x="wd2" y="hd2"/>
              </a:cxn>
              <a:cxn ang="5400000">
                <a:pos x="wd2" y="hd2"/>
              </a:cxn>
              <a:cxn ang="10800000">
                <a:pos x="wd2" y="hd2"/>
              </a:cxn>
              <a:cxn ang="16200000">
                <a:pos x="wd2" y="hd2"/>
              </a:cxn>
            </a:cxnLst>
            <a:rect l="0" t="0" r="r" b="b"/>
            <a:pathLst>
              <a:path w="21600" h="21600" extrusionOk="0">
                <a:moveTo>
                  <a:pt x="21097" y="11778"/>
                </a:moveTo>
                <a:cubicBezTo>
                  <a:pt x="11177" y="16424"/>
                  <a:pt x="11177" y="16424"/>
                  <a:pt x="11177" y="16424"/>
                </a:cubicBezTo>
                <a:cubicBezTo>
                  <a:pt x="11177" y="16709"/>
                  <a:pt x="10926" y="16709"/>
                  <a:pt x="10926" y="16709"/>
                </a:cubicBezTo>
                <a:cubicBezTo>
                  <a:pt x="10674" y="16709"/>
                  <a:pt x="10674" y="16709"/>
                  <a:pt x="10423" y="16424"/>
                </a:cubicBezTo>
                <a:cubicBezTo>
                  <a:pt x="539" y="11778"/>
                  <a:pt x="539" y="11778"/>
                  <a:pt x="539" y="11778"/>
                </a:cubicBezTo>
                <a:cubicBezTo>
                  <a:pt x="252" y="11778"/>
                  <a:pt x="0" y="11208"/>
                  <a:pt x="0" y="10922"/>
                </a:cubicBezTo>
                <a:cubicBezTo>
                  <a:pt x="0" y="10066"/>
                  <a:pt x="539" y="9781"/>
                  <a:pt x="1042" y="9781"/>
                </a:cubicBezTo>
                <a:cubicBezTo>
                  <a:pt x="1294" y="9781"/>
                  <a:pt x="1294" y="9781"/>
                  <a:pt x="1545" y="9781"/>
                </a:cubicBezTo>
                <a:cubicBezTo>
                  <a:pt x="10926" y="14101"/>
                  <a:pt x="10926" y="14101"/>
                  <a:pt x="10926" y="14101"/>
                </a:cubicBezTo>
                <a:cubicBezTo>
                  <a:pt x="20342" y="9781"/>
                  <a:pt x="20342" y="9781"/>
                  <a:pt x="20342" y="9781"/>
                </a:cubicBezTo>
                <a:lnTo>
                  <a:pt x="20594" y="9781"/>
                </a:lnTo>
                <a:cubicBezTo>
                  <a:pt x="21348" y="9781"/>
                  <a:pt x="21600" y="10066"/>
                  <a:pt x="21600" y="10922"/>
                </a:cubicBezTo>
                <a:cubicBezTo>
                  <a:pt x="21600" y="11208"/>
                  <a:pt x="21348" y="11778"/>
                  <a:pt x="21097" y="11778"/>
                </a:cubicBezTo>
                <a:close/>
                <a:moveTo>
                  <a:pt x="21097" y="6888"/>
                </a:moveTo>
                <a:cubicBezTo>
                  <a:pt x="11177" y="11493"/>
                  <a:pt x="11177" y="11493"/>
                  <a:pt x="11177" y="11493"/>
                </a:cubicBezTo>
                <a:lnTo>
                  <a:pt x="10926" y="11493"/>
                </a:lnTo>
                <a:cubicBezTo>
                  <a:pt x="10674" y="11493"/>
                  <a:pt x="10674" y="11493"/>
                  <a:pt x="10423" y="11493"/>
                </a:cubicBezTo>
                <a:cubicBezTo>
                  <a:pt x="539" y="6888"/>
                  <a:pt x="539" y="6888"/>
                  <a:pt x="539" y="6888"/>
                </a:cubicBezTo>
                <a:cubicBezTo>
                  <a:pt x="252" y="6602"/>
                  <a:pt x="0" y="6317"/>
                  <a:pt x="0" y="5746"/>
                </a:cubicBezTo>
                <a:cubicBezTo>
                  <a:pt x="0" y="5461"/>
                  <a:pt x="252" y="4891"/>
                  <a:pt x="539" y="4891"/>
                </a:cubicBezTo>
                <a:cubicBezTo>
                  <a:pt x="10423" y="285"/>
                  <a:pt x="10423" y="285"/>
                  <a:pt x="10423" y="285"/>
                </a:cubicBezTo>
                <a:cubicBezTo>
                  <a:pt x="10674" y="0"/>
                  <a:pt x="10674" y="0"/>
                  <a:pt x="10926" y="0"/>
                </a:cubicBezTo>
                <a:cubicBezTo>
                  <a:pt x="10926" y="0"/>
                  <a:pt x="11177" y="0"/>
                  <a:pt x="11177" y="285"/>
                </a:cubicBezTo>
                <a:cubicBezTo>
                  <a:pt x="21097" y="4891"/>
                  <a:pt x="21097" y="4891"/>
                  <a:pt x="21097" y="4891"/>
                </a:cubicBezTo>
                <a:cubicBezTo>
                  <a:pt x="21348" y="4891"/>
                  <a:pt x="21600" y="5461"/>
                  <a:pt x="21600" y="5746"/>
                </a:cubicBezTo>
                <a:cubicBezTo>
                  <a:pt x="21600" y="6317"/>
                  <a:pt x="21348" y="6602"/>
                  <a:pt x="21097" y="6888"/>
                </a:cubicBezTo>
                <a:close/>
                <a:moveTo>
                  <a:pt x="1042" y="14672"/>
                </a:moveTo>
                <a:cubicBezTo>
                  <a:pt x="1294" y="14672"/>
                  <a:pt x="1294" y="14672"/>
                  <a:pt x="1545" y="14672"/>
                </a:cubicBezTo>
                <a:cubicBezTo>
                  <a:pt x="10926" y="19277"/>
                  <a:pt x="10926" y="19277"/>
                  <a:pt x="10926" y="19277"/>
                </a:cubicBezTo>
                <a:cubicBezTo>
                  <a:pt x="20342" y="14672"/>
                  <a:pt x="20342" y="14672"/>
                  <a:pt x="20342" y="14672"/>
                </a:cubicBezTo>
                <a:lnTo>
                  <a:pt x="20594" y="14672"/>
                </a:lnTo>
                <a:cubicBezTo>
                  <a:pt x="21348" y="14672"/>
                  <a:pt x="21600" y="15242"/>
                  <a:pt x="21600" y="15813"/>
                </a:cubicBezTo>
                <a:cubicBezTo>
                  <a:pt x="21600" y="16424"/>
                  <a:pt x="21348" y="16709"/>
                  <a:pt x="21097" y="16995"/>
                </a:cubicBezTo>
                <a:cubicBezTo>
                  <a:pt x="11177" y="21600"/>
                  <a:pt x="11177" y="21600"/>
                  <a:pt x="11177" y="21600"/>
                </a:cubicBezTo>
                <a:lnTo>
                  <a:pt x="10926" y="21600"/>
                </a:lnTo>
                <a:cubicBezTo>
                  <a:pt x="10674" y="21600"/>
                  <a:pt x="10674" y="21600"/>
                  <a:pt x="10423" y="21600"/>
                </a:cubicBezTo>
                <a:cubicBezTo>
                  <a:pt x="539" y="16995"/>
                  <a:pt x="539" y="16995"/>
                  <a:pt x="539" y="16995"/>
                </a:cubicBezTo>
                <a:cubicBezTo>
                  <a:pt x="252" y="16709"/>
                  <a:pt x="0" y="16424"/>
                  <a:pt x="0" y="15813"/>
                </a:cubicBezTo>
                <a:cubicBezTo>
                  <a:pt x="0" y="15242"/>
                  <a:pt x="539" y="14672"/>
                  <a:pt x="1042" y="14672"/>
                </a:cubicBezTo>
                <a:close/>
              </a:path>
            </a:pathLst>
          </a:custGeom>
          <a:solidFill>
            <a:srgbClr val="F5A243"/>
          </a:solidFill>
          <a:ln w="12700">
            <a:miter lim="400000"/>
          </a:ln>
        </p:spPr>
        <p:txBody>
          <a:bodyPr lIns="45707" rIns="45707" anchor="ctr"/>
          <a:lstStyle/>
          <a:p>
            <a:pPr>
              <a:lnSpc>
                <a:spcPct val="80000"/>
              </a:lnSpc>
              <a:defRPr sz="7000" spc="140">
                <a:solidFill>
                  <a:srgbClr val="FFFFFF"/>
                </a:solidFill>
              </a:defRPr>
            </a:pPr>
            <a:endParaRPr sz="6998"/>
          </a:p>
        </p:txBody>
      </p:sp>
      <p:sp>
        <p:nvSpPr>
          <p:cNvPr id="277" name="Freeform 283">
            <a:extLst>
              <a:ext uri="{FF2B5EF4-FFF2-40B4-BE49-F238E27FC236}">
                <a16:creationId xmlns:a16="http://schemas.microsoft.com/office/drawing/2014/main" id="{77DBD9DB-B808-808F-76AE-041F7B2FC702}"/>
              </a:ext>
            </a:extLst>
          </p:cNvPr>
          <p:cNvSpPr>
            <a:spLocks noEditPoints="1"/>
          </p:cNvSpPr>
          <p:nvPr/>
        </p:nvSpPr>
        <p:spPr bwMode="auto">
          <a:xfrm>
            <a:off x="10511831" y="2475677"/>
            <a:ext cx="269451" cy="310012"/>
          </a:xfrm>
          <a:custGeom>
            <a:avLst/>
            <a:gdLst>
              <a:gd name="T0" fmla="*/ 233 w 320"/>
              <a:gd name="T1" fmla="*/ 138 h 371"/>
              <a:gd name="T2" fmla="*/ 261 w 320"/>
              <a:gd name="T3" fmla="*/ 12 h 371"/>
              <a:gd name="T4" fmla="*/ 168 w 320"/>
              <a:gd name="T5" fmla="*/ 104 h 371"/>
              <a:gd name="T6" fmla="*/ 80 w 320"/>
              <a:gd name="T7" fmla="*/ 182 h 371"/>
              <a:gd name="T8" fmla="*/ 80 w 320"/>
              <a:gd name="T9" fmla="*/ 319 h 371"/>
              <a:gd name="T10" fmla="*/ 253 w 320"/>
              <a:gd name="T11" fmla="*/ 371 h 371"/>
              <a:gd name="T12" fmla="*/ 320 w 320"/>
              <a:gd name="T13" fmla="*/ 172 h 371"/>
              <a:gd name="T14" fmla="*/ 233 w 320"/>
              <a:gd name="T15" fmla="*/ 138 h 371"/>
              <a:gd name="T16" fmla="*/ 60 w 320"/>
              <a:gd name="T17" fmla="*/ 140 h 371"/>
              <a:gd name="T18" fmla="*/ 0 w 320"/>
              <a:gd name="T19" fmla="*/ 202 h 371"/>
              <a:gd name="T20" fmla="*/ 0 w 320"/>
              <a:gd name="T21" fmla="*/ 299 h 371"/>
              <a:gd name="T22" fmla="*/ 60 w 320"/>
              <a:gd name="T23" fmla="*/ 360 h 371"/>
              <a:gd name="T24" fmla="*/ 40 w 320"/>
              <a:gd name="T25" fmla="*/ 315 h 371"/>
              <a:gd name="T26" fmla="*/ 40 w 320"/>
              <a:gd name="T27" fmla="*/ 187 h 371"/>
              <a:gd name="T28" fmla="*/ 60 w 320"/>
              <a:gd name="T29" fmla="*/ 14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0" h="371">
                <a:moveTo>
                  <a:pt x="233" y="138"/>
                </a:moveTo>
                <a:cubicBezTo>
                  <a:pt x="230" y="131"/>
                  <a:pt x="304" y="65"/>
                  <a:pt x="261" y="12"/>
                </a:cubicBezTo>
                <a:cubicBezTo>
                  <a:pt x="251" y="0"/>
                  <a:pt x="217" y="72"/>
                  <a:pt x="168" y="104"/>
                </a:cubicBezTo>
                <a:cubicBezTo>
                  <a:pt x="142" y="122"/>
                  <a:pt x="80" y="161"/>
                  <a:pt x="80" y="182"/>
                </a:cubicBezTo>
                <a:cubicBezTo>
                  <a:pt x="80" y="319"/>
                  <a:pt x="80" y="319"/>
                  <a:pt x="80" y="319"/>
                </a:cubicBezTo>
                <a:cubicBezTo>
                  <a:pt x="80" y="344"/>
                  <a:pt x="178" y="371"/>
                  <a:pt x="253" y="371"/>
                </a:cubicBezTo>
                <a:cubicBezTo>
                  <a:pt x="280" y="371"/>
                  <a:pt x="320" y="199"/>
                  <a:pt x="320" y="172"/>
                </a:cubicBezTo>
                <a:cubicBezTo>
                  <a:pt x="320" y="145"/>
                  <a:pt x="235" y="145"/>
                  <a:pt x="233" y="138"/>
                </a:cubicBezTo>
                <a:close/>
                <a:moveTo>
                  <a:pt x="60" y="140"/>
                </a:moveTo>
                <a:cubicBezTo>
                  <a:pt x="47" y="140"/>
                  <a:pt x="0" y="148"/>
                  <a:pt x="0" y="202"/>
                </a:cubicBezTo>
                <a:cubicBezTo>
                  <a:pt x="0" y="299"/>
                  <a:pt x="0" y="299"/>
                  <a:pt x="0" y="299"/>
                </a:cubicBezTo>
                <a:cubicBezTo>
                  <a:pt x="0" y="354"/>
                  <a:pt x="47" y="360"/>
                  <a:pt x="60" y="360"/>
                </a:cubicBezTo>
                <a:cubicBezTo>
                  <a:pt x="73" y="360"/>
                  <a:pt x="40" y="348"/>
                  <a:pt x="40" y="315"/>
                </a:cubicBezTo>
                <a:cubicBezTo>
                  <a:pt x="40" y="187"/>
                  <a:pt x="40" y="187"/>
                  <a:pt x="40" y="187"/>
                </a:cubicBezTo>
                <a:cubicBezTo>
                  <a:pt x="40" y="152"/>
                  <a:pt x="73" y="140"/>
                  <a:pt x="60" y="140"/>
                </a:cubicBezTo>
                <a:close/>
              </a:path>
            </a:pathLst>
          </a:custGeom>
          <a:solidFill>
            <a:srgbClr val="F5A24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78" name="Freeform 284">
            <a:extLst>
              <a:ext uri="{FF2B5EF4-FFF2-40B4-BE49-F238E27FC236}">
                <a16:creationId xmlns:a16="http://schemas.microsoft.com/office/drawing/2014/main" id="{8022F453-5D4A-6A94-36F1-81F571DB037F}"/>
              </a:ext>
            </a:extLst>
          </p:cNvPr>
          <p:cNvSpPr>
            <a:spLocks noEditPoints="1"/>
          </p:cNvSpPr>
          <p:nvPr/>
        </p:nvSpPr>
        <p:spPr bwMode="auto">
          <a:xfrm>
            <a:off x="11106878" y="2510804"/>
            <a:ext cx="269451" cy="312911"/>
          </a:xfrm>
          <a:custGeom>
            <a:avLst/>
            <a:gdLst>
              <a:gd name="T0" fmla="*/ 87 w 320"/>
              <a:gd name="T1" fmla="*/ 233 h 371"/>
              <a:gd name="T2" fmla="*/ 59 w 320"/>
              <a:gd name="T3" fmla="*/ 358 h 371"/>
              <a:gd name="T4" fmla="*/ 151 w 320"/>
              <a:gd name="T5" fmla="*/ 266 h 371"/>
              <a:gd name="T6" fmla="*/ 240 w 320"/>
              <a:gd name="T7" fmla="*/ 189 h 371"/>
              <a:gd name="T8" fmla="*/ 240 w 320"/>
              <a:gd name="T9" fmla="*/ 52 h 371"/>
              <a:gd name="T10" fmla="*/ 67 w 320"/>
              <a:gd name="T11" fmla="*/ 0 h 371"/>
              <a:gd name="T12" fmla="*/ 0 w 320"/>
              <a:gd name="T13" fmla="*/ 199 h 371"/>
              <a:gd name="T14" fmla="*/ 87 w 320"/>
              <a:gd name="T15" fmla="*/ 233 h 371"/>
              <a:gd name="T16" fmla="*/ 260 w 320"/>
              <a:gd name="T17" fmla="*/ 231 h 371"/>
              <a:gd name="T18" fmla="*/ 320 w 320"/>
              <a:gd name="T19" fmla="*/ 168 h 371"/>
              <a:gd name="T20" fmla="*/ 320 w 320"/>
              <a:gd name="T21" fmla="*/ 71 h 371"/>
              <a:gd name="T22" fmla="*/ 260 w 320"/>
              <a:gd name="T23" fmla="*/ 11 h 371"/>
              <a:gd name="T24" fmla="*/ 280 w 320"/>
              <a:gd name="T25" fmla="*/ 56 h 371"/>
              <a:gd name="T26" fmla="*/ 280 w 320"/>
              <a:gd name="T27" fmla="*/ 184 h 371"/>
              <a:gd name="T28" fmla="*/ 260 w 320"/>
              <a:gd name="T29" fmla="*/ 231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0" h="371">
                <a:moveTo>
                  <a:pt x="87" y="233"/>
                </a:moveTo>
                <a:cubicBezTo>
                  <a:pt x="89" y="240"/>
                  <a:pt x="16" y="305"/>
                  <a:pt x="59" y="358"/>
                </a:cubicBezTo>
                <a:cubicBezTo>
                  <a:pt x="69" y="371"/>
                  <a:pt x="103" y="299"/>
                  <a:pt x="151" y="266"/>
                </a:cubicBezTo>
                <a:cubicBezTo>
                  <a:pt x="178" y="248"/>
                  <a:pt x="240" y="210"/>
                  <a:pt x="240" y="189"/>
                </a:cubicBezTo>
                <a:cubicBezTo>
                  <a:pt x="240" y="52"/>
                  <a:pt x="240" y="52"/>
                  <a:pt x="240" y="52"/>
                </a:cubicBezTo>
                <a:cubicBezTo>
                  <a:pt x="240" y="27"/>
                  <a:pt x="141" y="0"/>
                  <a:pt x="67" y="0"/>
                </a:cubicBezTo>
                <a:cubicBezTo>
                  <a:pt x="39" y="0"/>
                  <a:pt x="0" y="171"/>
                  <a:pt x="0" y="199"/>
                </a:cubicBezTo>
                <a:cubicBezTo>
                  <a:pt x="0" y="226"/>
                  <a:pt x="84" y="226"/>
                  <a:pt x="87" y="233"/>
                </a:cubicBezTo>
                <a:close/>
                <a:moveTo>
                  <a:pt x="260" y="231"/>
                </a:moveTo>
                <a:cubicBezTo>
                  <a:pt x="273" y="231"/>
                  <a:pt x="320" y="223"/>
                  <a:pt x="320" y="168"/>
                </a:cubicBezTo>
                <a:cubicBezTo>
                  <a:pt x="320" y="71"/>
                  <a:pt x="320" y="71"/>
                  <a:pt x="320" y="71"/>
                </a:cubicBezTo>
                <a:cubicBezTo>
                  <a:pt x="320" y="17"/>
                  <a:pt x="273" y="11"/>
                  <a:pt x="260" y="11"/>
                </a:cubicBezTo>
                <a:cubicBezTo>
                  <a:pt x="247" y="11"/>
                  <a:pt x="280" y="22"/>
                  <a:pt x="280" y="56"/>
                </a:cubicBezTo>
                <a:cubicBezTo>
                  <a:pt x="280" y="184"/>
                  <a:pt x="280" y="184"/>
                  <a:pt x="280" y="184"/>
                </a:cubicBezTo>
                <a:cubicBezTo>
                  <a:pt x="280" y="219"/>
                  <a:pt x="247" y="231"/>
                  <a:pt x="260" y="231"/>
                </a:cubicBezTo>
                <a:close/>
              </a:path>
            </a:pathLst>
          </a:custGeom>
          <a:solidFill>
            <a:srgbClr val="F5A24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79" name="Freeform 151">
            <a:extLst>
              <a:ext uri="{FF2B5EF4-FFF2-40B4-BE49-F238E27FC236}">
                <a16:creationId xmlns:a16="http://schemas.microsoft.com/office/drawing/2014/main" id="{378DCBAB-44E4-6627-25F6-298B68ABE707}"/>
              </a:ext>
            </a:extLst>
          </p:cNvPr>
          <p:cNvSpPr>
            <a:spLocks noEditPoints="1"/>
          </p:cNvSpPr>
          <p:nvPr/>
        </p:nvSpPr>
        <p:spPr bwMode="auto">
          <a:xfrm>
            <a:off x="10516108" y="3288737"/>
            <a:ext cx="301320" cy="310012"/>
          </a:xfrm>
          <a:custGeom>
            <a:avLst/>
            <a:gdLst>
              <a:gd name="T0" fmla="*/ 320 w 357"/>
              <a:gd name="T1" fmla="*/ 129 h 371"/>
              <a:gd name="T2" fmla="*/ 212 w 357"/>
              <a:gd name="T3" fmla="*/ 10 h 371"/>
              <a:gd name="T4" fmla="*/ 23 w 357"/>
              <a:gd name="T5" fmla="*/ 201 h 371"/>
              <a:gd name="T6" fmla="*/ 7 w 357"/>
              <a:gd name="T7" fmla="*/ 257 h 371"/>
              <a:gd name="T8" fmla="*/ 59 w 357"/>
              <a:gd name="T9" fmla="*/ 285 h 371"/>
              <a:gd name="T10" fmla="*/ 74 w 357"/>
              <a:gd name="T11" fmla="*/ 280 h 371"/>
              <a:gd name="T12" fmla="*/ 106 w 357"/>
              <a:gd name="T13" fmla="*/ 299 h 371"/>
              <a:gd name="T14" fmla="*/ 129 w 357"/>
              <a:gd name="T15" fmla="*/ 352 h 371"/>
              <a:gd name="T16" fmla="*/ 151 w 357"/>
              <a:gd name="T17" fmla="*/ 368 h 371"/>
              <a:gd name="T18" fmla="*/ 192 w 357"/>
              <a:gd name="T19" fmla="*/ 353 h 371"/>
              <a:gd name="T20" fmla="*/ 201 w 357"/>
              <a:gd name="T21" fmla="*/ 334 h 371"/>
              <a:gd name="T22" fmla="*/ 181 w 357"/>
              <a:gd name="T23" fmla="*/ 317 h 371"/>
              <a:gd name="T24" fmla="*/ 162 w 357"/>
              <a:gd name="T25" fmla="*/ 274 h 371"/>
              <a:gd name="T26" fmla="*/ 182 w 357"/>
              <a:gd name="T27" fmla="*/ 252 h 371"/>
              <a:gd name="T28" fmla="*/ 331 w 357"/>
              <a:gd name="T29" fmla="*/ 288 h 371"/>
              <a:gd name="T30" fmla="*/ 320 w 357"/>
              <a:gd name="T31" fmla="*/ 129 h 371"/>
              <a:gd name="T32" fmla="*/ 309 w 357"/>
              <a:gd name="T33" fmla="*/ 249 h 371"/>
              <a:gd name="T34" fmla="*/ 240 w 357"/>
              <a:gd name="T35" fmla="*/ 164 h 371"/>
              <a:gd name="T36" fmla="*/ 225 w 357"/>
              <a:gd name="T37" fmla="*/ 52 h 371"/>
              <a:gd name="T38" fmla="*/ 292 w 357"/>
              <a:gd name="T39" fmla="*/ 143 h 371"/>
              <a:gd name="T40" fmla="*/ 309 w 357"/>
              <a:gd name="T41" fmla="*/ 249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7" h="371">
                <a:moveTo>
                  <a:pt x="320" y="129"/>
                </a:moveTo>
                <a:cubicBezTo>
                  <a:pt x="289" y="56"/>
                  <a:pt x="238" y="0"/>
                  <a:pt x="212" y="10"/>
                </a:cubicBezTo>
                <a:cubicBezTo>
                  <a:pt x="168" y="28"/>
                  <a:pt x="238" y="113"/>
                  <a:pt x="23" y="201"/>
                </a:cubicBezTo>
                <a:cubicBezTo>
                  <a:pt x="4" y="208"/>
                  <a:pt x="0" y="239"/>
                  <a:pt x="7" y="257"/>
                </a:cubicBezTo>
                <a:cubicBezTo>
                  <a:pt x="15" y="275"/>
                  <a:pt x="41" y="293"/>
                  <a:pt x="59" y="285"/>
                </a:cubicBezTo>
                <a:cubicBezTo>
                  <a:pt x="62" y="284"/>
                  <a:pt x="74" y="280"/>
                  <a:pt x="74" y="280"/>
                </a:cubicBezTo>
                <a:cubicBezTo>
                  <a:pt x="87" y="298"/>
                  <a:pt x="101" y="287"/>
                  <a:pt x="106" y="299"/>
                </a:cubicBezTo>
                <a:cubicBezTo>
                  <a:pt x="112" y="312"/>
                  <a:pt x="125" y="342"/>
                  <a:pt x="129" y="352"/>
                </a:cubicBezTo>
                <a:cubicBezTo>
                  <a:pt x="134" y="362"/>
                  <a:pt x="144" y="371"/>
                  <a:pt x="151" y="368"/>
                </a:cubicBezTo>
                <a:cubicBezTo>
                  <a:pt x="158" y="366"/>
                  <a:pt x="182" y="356"/>
                  <a:pt x="192" y="353"/>
                </a:cubicBezTo>
                <a:cubicBezTo>
                  <a:pt x="201" y="349"/>
                  <a:pt x="203" y="341"/>
                  <a:pt x="201" y="334"/>
                </a:cubicBezTo>
                <a:cubicBezTo>
                  <a:pt x="197" y="327"/>
                  <a:pt x="185" y="325"/>
                  <a:pt x="181" y="317"/>
                </a:cubicBezTo>
                <a:cubicBezTo>
                  <a:pt x="178" y="309"/>
                  <a:pt x="166" y="282"/>
                  <a:pt x="162" y="274"/>
                </a:cubicBezTo>
                <a:cubicBezTo>
                  <a:pt x="158" y="262"/>
                  <a:pt x="168" y="253"/>
                  <a:pt x="182" y="252"/>
                </a:cubicBezTo>
                <a:cubicBezTo>
                  <a:pt x="280" y="241"/>
                  <a:pt x="298" y="302"/>
                  <a:pt x="331" y="288"/>
                </a:cubicBezTo>
                <a:cubicBezTo>
                  <a:pt x="357" y="278"/>
                  <a:pt x="352" y="203"/>
                  <a:pt x="320" y="129"/>
                </a:cubicBezTo>
                <a:close/>
                <a:moveTo>
                  <a:pt x="309" y="249"/>
                </a:moveTo>
                <a:cubicBezTo>
                  <a:pt x="303" y="251"/>
                  <a:pt x="265" y="221"/>
                  <a:pt x="240" y="164"/>
                </a:cubicBezTo>
                <a:cubicBezTo>
                  <a:pt x="216" y="106"/>
                  <a:pt x="219" y="54"/>
                  <a:pt x="225" y="52"/>
                </a:cubicBezTo>
                <a:cubicBezTo>
                  <a:pt x="230" y="49"/>
                  <a:pt x="268" y="86"/>
                  <a:pt x="292" y="143"/>
                </a:cubicBezTo>
                <a:cubicBezTo>
                  <a:pt x="317" y="201"/>
                  <a:pt x="315" y="247"/>
                  <a:pt x="309" y="249"/>
                </a:cubicBezTo>
                <a:close/>
              </a:path>
            </a:pathLst>
          </a:custGeom>
          <a:solidFill>
            <a:srgbClr val="E5430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80" name="Freeform 132">
            <a:extLst>
              <a:ext uri="{FF2B5EF4-FFF2-40B4-BE49-F238E27FC236}">
                <a16:creationId xmlns:a16="http://schemas.microsoft.com/office/drawing/2014/main" id="{F7B2C7E4-E1E1-171E-5F49-A7271F46E4F4}"/>
              </a:ext>
            </a:extLst>
          </p:cNvPr>
          <p:cNvSpPr>
            <a:spLocks noEditPoints="1"/>
          </p:cNvSpPr>
          <p:nvPr/>
        </p:nvSpPr>
        <p:spPr bwMode="auto">
          <a:xfrm>
            <a:off x="7737644" y="3346136"/>
            <a:ext cx="336089" cy="283938"/>
          </a:xfrm>
          <a:custGeom>
            <a:avLst/>
            <a:gdLst>
              <a:gd name="T0" fmla="*/ 182 w 400"/>
              <a:gd name="T1" fmla="*/ 180 h 340"/>
              <a:gd name="T2" fmla="*/ 218 w 400"/>
              <a:gd name="T3" fmla="*/ 180 h 340"/>
              <a:gd name="T4" fmla="*/ 218 w 400"/>
              <a:gd name="T5" fmla="*/ 220 h 340"/>
              <a:gd name="T6" fmla="*/ 400 w 400"/>
              <a:gd name="T7" fmla="*/ 220 h 340"/>
              <a:gd name="T8" fmla="*/ 396 w 400"/>
              <a:gd name="T9" fmla="*/ 103 h 340"/>
              <a:gd name="T10" fmla="*/ 356 w 400"/>
              <a:gd name="T11" fmla="*/ 60 h 340"/>
              <a:gd name="T12" fmla="*/ 292 w 400"/>
              <a:gd name="T13" fmla="*/ 60 h 340"/>
              <a:gd name="T14" fmla="*/ 268 w 400"/>
              <a:gd name="T15" fmla="*/ 15 h 340"/>
              <a:gd name="T16" fmla="*/ 244 w 400"/>
              <a:gd name="T17" fmla="*/ 0 h 340"/>
              <a:gd name="T18" fmla="*/ 155 w 400"/>
              <a:gd name="T19" fmla="*/ 0 h 340"/>
              <a:gd name="T20" fmla="*/ 132 w 400"/>
              <a:gd name="T21" fmla="*/ 15 h 340"/>
              <a:gd name="T22" fmla="*/ 108 w 400"/>
              <a:gd name="T23" fmla="*/ 60 h 340"/>
              <a:gd name="T24" fmla="*/ 44 w 400"/>
              <a:gd name="T25" fmla="*/ 60 h 340"/>
              <a:gd name="T26" fmla="*/ 4 w 400"/>
              <a:gd name="T27" fmla="*/ 103 h 340"/>
              <a:gd name="T28" fmla="*/ 0 w 400"/>
              <a:gd name="T29" fmla="*/ 220 h 340"/>
              <a:gd name="T30" fmla="*/ 182 w 400"/>
              <a:gd name="T31" fmla="*/ 220 h 340"/>
              <a:gd name="T32" fmla="*/ 182 w 400"/>
              <a:gd name="T33" fmla="*/ 180 h 340"/>
              <a:gd name="T34" fmla="*/ 153 w 400"/>
              <a:gd name="T35" fmla="*/ 38 h 340"/>
              <a:gd name="T36" fmla="*/ 169 w 400"/>
              <a:gd name="T37" fmla="*/ 28 h 340"/>
              <a:gd name="T38" fmla="*/ 230 w 400"/>
              <a:gd name="T39" fmla="*/ 28 h 340"/>
              <a:gd name="T40" fmla="*/ 247 w 400"/>
              <a:gd name="T41" fmla="*/ 38 h 340"/>
              <a:gd name="T42" fmla="*/ 258 w 400"/>
              <a:gd name="T43" fmla="*/ 60 h 340"/>
              <a:gd name="T44" fmla="*/ 141 w 400"/>
              <a:gd name="T45" fmla="*/ 60 h 340"/>
              <a:gd name="T46" fmla="*/ 153 w 400"/>
              <a:gd name="T47" fmla="*/ 38 h 340"/>
              <a:gd name="T48" fmla="*/ 218 w 400"/>
              <a:gd name="T49" fmla="*/ 280 h 340"/>
              <a:gd name="T50" fmla="*/ 182 w 400"/>
              <a:gd name="T51" fmla="*/ 280 h 340"/>
              <a:gd name="T52" fmla="*/ 182 w 400"/>
              <a:gd name="T53" fmla="*/ 240 h 340"/>
              <a:gd name="T54" fmla="*/ 10 w 400"/>
              <a:gd name="T55" fmla="*/ 240 h 340"/>
              <a:gd name="T56" fmla="*/ 14 w 400"/>
              <a:gd name="T57" fmla="*/ 306 h 340"/>
              <a:gd name="T58" fmla="*/ 50 w 400"/>
              <a:gd name="T59" fmla="*/ 340 h 340"/>
              <a:gd name="T60" fmla="*/ 350 w 400"/>
              <a:gd name="T61" fmla="*/ 340 h 340"/>
              <a:gd name="T62" fmla="*/ 386 w 400"/>
              <a:gd name="T63" fmla="*/ 306 h 340"/>
              <a:gd name="T64" fmla="*/ 390 w 400"/>
              <a:gd name="T65" fmla="*/ 240 h 340"/>
              <a:gd name="T66" fmla="*/ 218 w 400"/>
              <a:gd name="T67" fmla="*/ 240 h 340"/>
              <a:gd name="T68" fmla="*/ 218 w 400"/>
              <a:gd name="T69" fmla="*/ 28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0" h="340">
                <a:moveTo>
                  <a:pt x="182" y="180"/>
                </a:moveTo>
                <a:cubicBezTo>
                  <a:pt x="218" y="180"/>
                  <a:pt x="218" y="180"/>
                  <a:pt x="218" y="180"/>
                </a:cubicBezTo>
                <a:cubicBezTo>
                  <a:pt x="218" y="220"/>
                  <a:pt x="218" y="220"/>
                  <a:pt x="218" y="220"/>
                </a:cubicBezTo>
                <a:cubicBezTo>
                  <a:pt x="400" y="220"/>
                  <a:pt x="400" y="220"/>
                  <a:pt x="400" y="220"/>
                </a:cubicBezTo>
                <a:cubicBezTo>
                  <a:pt x="400" y="220"/>
                  <a:pt x="397" y="131"/>
                  <a:pt x="396" y="103"/>
                </a:cubicBezTo>
                <a:cubicBezTo>
                  <a:pt x="395" y="76"/>
                  <a:pt x="385" y="60"/>
                  <a:pt x="356" y="60"/>
                </a:cubicBezTo>
                <a:cubicBezTo>
                  <a:pt x="292" y="60"/>
                  <a:pt x="292" y="60"/>
                  <a:pt x="292" y="60"/>
                </a:cubicBezTo>
                <a:cubicBezTo>
                  <a:pt x="282" y="41"/>
                  <a:pt x="271" y="21"/>
                  <a:pt x="268" y="15"/>
                </a:cubicBezTo>
                <a:cubicBezTo>
                  <a:pt x="261" y="2"/>
                  <a:pt x="259" y="0"/>
                  <a:pt x="244" y="0"/>
                </a:cubicBezTo>
                <a:cubicBezTo>
                  <a:pt x="155" y="0"/>
                  <a:pt x="155" y="0"/>
                  <a:pt x="155" y="0"/>
                </a:cubicBezTo>
                <a:cubicBezTo>
                  <a:pt x="141" y="0"/>
                  <a:pt x="138" y="2"/>
                  <a:pt x="132" y="15"/>
                </a:cubicBezTo>
                <a:cubicBezTo>
                  <a:pt x="129" y="21"/>
                  <a:pt x="118" y="41"/>
                  <a:pt x="108" y="60"/>
                </a:cubicBezTo>
                <a:cubicBezTo>
                  <a:pt x="44" y="60"/>
                  <a:pt x="44" y="60"/>
                  <a:pt x="44" y="60"/>
                </a:cubicBezTo>
                <a:cubicBezTo>
                  <a:pt x="14" y="60"/>
                  <a:pt x="5" y="76"/>
                  <a:pt x="4" y="103"/>
                </a:cubicBezTo>
                <a:cubicBezTo>
                  <a:pt x="3" y="129"/>
                  <a:pt x="0" y="220"/>
                  <a:pt x="0" y="220"/>
                </a:cubicBezTo>
                <a:cubicBezTo>
                  <a:pt x="182" y="220"/>
                  <a:pt x="182" y="220"/>
                  <a:pt x="182" y="220"/>
                </a:cubicBezTo>
                <a:lnTo>
                  <a:pt x="182" y="180"/>
                </a:lnTo>
                <a:close/>
                <a:moveTo>
                  <a:pt x="153" y="38"/>
                </a:moveTo>
                <a:cubicBezTo>
                  <a:pt x="157" y="30"/>
                  <a:pt x="159" y="28"/>
                  <a:pt x="169" y="28"/>
                </a:cubicBezTo>
                <a:cubicBezTo>
                  <a:pt x="230" y="28"/>
                  <a:pt x="230" y="28"/>
                  <a:pt x="230" y="28"/>
                </a:cubicBezTo>
                <a:cubicBezTo>
                  <a:pt x="241" y="28"/>
                  <a:pt x="242" y="30"/>
                  <a:pt x="247" y="38"/>
                </a:cubicBezTo>
                <a:cubicBezTo>
                  <a:pt x="248" y="41"/>
                  <a:pt x="253" y="50"/>
                  <a:pt x="258" y="60"/>
                </a:cubicBezTo>
                <a:cubicBezTo>
                  <a:pt x="141" y="60"/>
                  <a:pt x="141" y="60"/>
                  <a:pt x="141" y="60"/>
                </a:cubicBezTo>
                <a:cubicBezTo>
                  <a:pt x="146" y="50"/>
                  <a:pt x="151" y="41"/>
                  <a:pt x="153" y="38"/>
                </a:cubicBezTo>
                <a:close/>
                <a:moveTo>
                  <a:pt x="218" y="280"/>
                </a:moveTo>
                <a:cubicBezTo>
                  <a:pt x="182" y="280"/>
                  <a:pt x="182" y="280"/>
                  <a:pt x="182" y="280"/>
                </a:cubicBezTo>
                <a:cubicBezTo>
                  <a:pt x="182" y="240"/>
                  <a:pt x="182" y="240"/>
                  <a:pt x="182" y="240"/>
                </a:cubicBezTo>
                <a:cubicBezTo>
                  <a:pt x="10" y="240"/>
                  <a:pt x="10" y="240"/>
                  <a:pt x="10" y="240"/>
                </a:cubicBezTo>
                <a:cubicBezTo>
                  <a:pt x="10" y="240"/>
                  <a:pt x="12" y="276"/>
                  <a:pt x="14" y="306"/>
                </a:cubicBezTo>
                <a:cubicBezTo>
                  <a:pt x="14" y="319"/>
                  <a:pt x="18" y="340"/>
                  <a:pt x="50" y="340"/>
                </a:cubicBezTo>
                <a:cubicBezTo>
                  <a:pt x="350" y="340"/>
                  <a:pt x="350" y="340"/>
                  <a:pt x="350" y="340"/>
                </a:cubicBezTo>
                <a:cubicBezTo>
                  <a:pt x="381" y="340"/>
                  <a:pt x="385" y="319"/>
                  <a:pt x="386" y="306"/>
                </a:cubicBezTo>
                <a:cubicBezTo>
                  <a:pt x="388" y="275"/>
                  <a:pt x="390" y="240"/>
                  <a:pt x="390" y="240"/>
                </a:cubicBezTo>
                <a:cubicBezTo>
                  <a:pt x="218" y="240"/>
                  <a:pt x="218" y="240"/>
                  <a:pt x="218" y="240"/>
                </a:cubicBezTo>
                <a:lnTo>
                  <a:pt x="218" y="280"/>
                </a:ln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81" name="Freeform 136">
            <a:extLst>
              <a:ext uri="{FF2B5EF4-FFF2-40B4-BE49-F238E27FC236}">
                <a16:creationId xmlns:a16="http://schemas.microsoft.com/office/drawing/2014/main" id="{52551B76-AB8E-FA93-53B2-7062FDBDA1DD}"/>
              </a:ext>
            </a:extLst>
          </p:cNvPr>
          <p:cNvSpPr>
            <a:spLocks noEditPoints="1"/>
          </p:cNvSpPr>
          <p:nvPr/>
        </p:nvSpPr>
        <p:spPr bwMode="auto">
          <a:xfrm>
            <a:off x="8438055" y="3379411"/>
            <a:ext cx="341883" cy="257863"/>
          </a:xfrm>
          <a:custGeom>
            <a:avLst/>
            <a:gdLst>
              <a:gd name="T0" fmla="*/ 69 w 406"/>
              <a:gd name="T1" fmla="*/ 199 h 306"/>
              <a:gd name="T2" fmla="*/ 129 w 406"/>
              <a:gd name="T3" fmla="*/ 270 h 306"/>
              <a:gd name="T4" fmla="*/ 203 w 406"/>
              <a:gd name="T5" fmla="*/ 306 h 306"/>
              <a:gd name="T6" fmla="*/ 275 w 406"/>
              <a:gd name="T7" fmla="*/ 272 h 306"/>
              <a:gd name="T8" fmla="*/ 313 w 406"/>
              <a:gd name="T9" fmla="*/ 212 h 306"/>
              <a:gd name="T10" fmla="*/ 203 w 406"/>
              <a:gd name="T11" fmla="*/ 266 h 306"/>
              <a:gd name="T12" fmla="*/ 69 w 406"/>
              <a:gd name="T13" fmla="*/ 199 h 306"/>
              <a:gd name="T14" fmla="*/ 393 w 406"/>
              <a:gd name="T15" fmla="*/ 101 h 306"/>
              <a:gd name="T16" fmla="*/ 226 w 406"/>
              <a:gd name="T17" fmla="*/ 7 h 306"/>
              <a:gd name="T18" fmla="*/ 179 w 406"/>
              <a:gd name="T19" fmla="*/ 7 h 306"/>
              <a:gd name="T20" fmla="*/ 13 w 406"/>
              <a:gd name="T21" fmla="*/ 101 h 306"/>
              <a:gd name="T22" fmla="*/ 13 w 406"/>
              <a:gd name="T23" fmla="*/ 127 h 306"/>
              <a:gd name="T24" fmla="*/ 179 w 406"/>
              <a:gd name="T25" fmla="*/ 220 h 306"/>
              <a:gd name="T26" fmla="*/ 226 w 406"/>
              <a:gd name="T27" fmla="*/ 220 h 306"/>
              <a:gd name="T28" fmla="*/ 334 w 406"/>
              <a:gd name="T29" fmla="*/ 160 h 306"/>
              <a:gd name="T30" fmla="*/ 217 w 406"/>
              <a:gd name="T31" fmla="*/ 133 h 306"/>
              <a:gd name="T32" fmla="*/ 203 w 406"/>
              <a:gd name="T33" fmla="*/ 135 h 306"/>
              <a:gd name="T34" fmla="*/ 165 w 406"/>
              <a:gd name="T35" fmla="*/ 112 h 306"/>
              <a:gd name="T36" fmla="*/ 203 w 406"/>
              <a:gd name="T37" fmla="*/ 89 h 306"/>
              <a:gd name="T38" fmla="*/ 238 w 406"/>
              <a:gd name="T39" fmla="*/ 104 h 306"/>
              <a:gd name="T40" fmla="*/ 362 w 406"/>
              <a:gd name="T41" fmla="*/ 145 h 306"/>
              <a:gd name="T42" fmla="*/ 393 w 406"/>
              <a:gd name="T43" fmla="*/ 127 h 306"/>
              <a:gd name="T44" fmla="*/ 393 w 406"/>
              <a:gd name="T45" fmla="*/ 101 h 306"/>
              <a:gd name="T46" fmla="*/ 342 w 406"/>
              <a:gd name="T47" fmla="*/ 277 h 306"/>
              <a:gd name="T48" fmla="*/ 370 w 406"/>
              <a:gd name="T49" fmla="*/ 275 h 306"/>
              <a:gd name="T50" fmla="*/ 362 w 406"/>
              <a:gd name="T51" fmla="*/ 145 h 306"/>
              <a:gd name="T52" fmla="*/ 334 w 406"/>
              <a:gd name="T53" fmla="*/ 160 h 306"/>
              <a:gd name="T54" fmla="*/ 342 w 406"/>
              <a:gd name="T55" fmla="*/ 277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306">
                <a:moveTo>
                  <a:pt x="69" y="199"/>
                </a:moveTo>
                <a:cubicBezTo>
                  <a:pt x="78" y="236"/>
                  <a:pt x="90" y="253"/>
                  <a:pt x="129" y="270"/>
                </a:cubicBezTo>
                <a:cubicBezTo>
                  <a:pt x="169" y="287"/>
                  <a:pt x="187" y="306"/>
                  <a:pt x="203" y="306"/>
                </a:cubicBezTo>
                <a:cubicBezTo>
                  <a:pt x="218" y="306"/>
                  <a:pt x="236" y="289"/>
                  <a:pt x="275" y="272"/>
                </a:cubicBezTo>
                <a:cubicBezTo>
                  <a:pt x="314" y="255"/>
                  <a:pt x="304" y="250"/>
                  <a:pt x="313" y="212"/>
                </a:cubicBezTo>
                <a:cubicBezTo>
                  <a:pt x="203" y="266"/>
                  <a:pt x="203" y="266"/>
                  <a:pt x="203" y="266"/>
                </a:cubicBezTo>
                <a:lnTo>
                  <a:pt x="69" y="199"/>
                </a:lnTo>
                <a:close/>
                <a:moveTo>
                  <a:pt x="393" y="101"/>
                </a:moveTo>
                <a:cubicBezTo>
                  <a:pt x="226" y="7"/>
                  <a:pt x="226" y="7"/>
                  <a:pt x="226" y="7"/>
                </a:cubicBezTo>
                <a:cubicBezTo>
                  <a:pt x="213" y="0"/>
                  <a:pt x="192" y="0"/>
                  <a:pt x="179" y="7"/>
                </a:cubicBezTo>
                <a:cubicBezTo>
                  <a:pt x="13" y="101"/>
                  <a:pt x="13" y="101"/>
                  <a:pt x="13" y="101"/>
                </a:cubicBezTo>
                <a:cubicBezTo>
                  <a:pt x="0" y="108"/>
                  <a:pt x="0" y="120"/>
                  <a:pt x="13" y="127"/>
                </a:cubicBezTo>
                <a:cubicBezTo>
                  <a:pt x="179" y="220"/>
                  <a:pt x="179" y="220"/>
                  <a:pt x="179" y="220"/>
                </a:cubicBezTo>
                <a:cubicBezTo>
                  <a:pt x="192" y="228"/>
                  <a:pt x="213" y="228"/>
                  <a:pt x="226" y="220"/>
                </a:cubicBezTo>
                <a:cubicBezTo>
                  <a:pt x="334" y="160"/>
                  <a:pt x="334" y="160"/>
                  <a:pt x="334" y="160"/>
                </a:cubicBezTo>
                <a:cubicBezTo>
                  <a:pt x="217" y="133"/>
                  <a:pt x="217" y="133"/>
                  <a:pt x="217" y="133"/>
                </a:cubicBezTo>
                <a:cubicBezTo>
                  <a:pt x="213" y="134"/>
                  <a:pt x="208" y="135"/>
                  <a:pt x="203" y="135"/>
                </a:cubicBezTo>
                <a:cubicBezTo>
                  <a:pt x="182" y="135"/>
                  <a:pt x="165" y="124"/>
                  <a:pt x="165" y="112"/>
                </a:cubicBezTo>
                <a:cubicBezTo>
                  <a:pt x="165" y="99"/>
                  <a:pt x="182" y="89"/>
                  <a:pt x="203" y="89"/>
                </a:cubicBezTo>
                <a:cubicBezTo>
                  <a:pt x="219" y="89"/>
                  <a:pt x="233" y="95"/>
                  <a:pt x="238" y="104"/>
                </a:cubicBezTo>
                <a:cubicBezTo>
                  <a:pt x="362" y="145"/>
                  <a:pt x="362" y="145"/>
                  <a:pt x="362" y="145"/>
                </a:cubicBezTo>
                <a:cubicBezTo>
                  <a:pt x="393" y="127"/>
                  <a:pt x="393" y="127"/>
                  <a:pt x="393" y="127"/>
                </a:cubicBezTo>
                <a:cubicBezTo>
                  <a:pt x="406" y="120"/>
                  <a:pt x="406" y="108"/>
                  <a:pt x="393" y="101"/>
                </a:cubicBezTo>
                <a:close/>
                <a:moveTo>
                  <a:pt x="342" y="277"/>
                </a:moveTo>
                <a:cubicBezTo>
                  <a:pt x="341" y="285"/>
                  <a:pt x="368" y="298"/>
                  <a:pt x="370" y="275"/>
                </a:cubicBezTo>
                <a:cubicBezTo>
                  <a:pt x="382" y="174"/>
                  <a:pt x="362" y="145"/>
                  <a:pt x="362" y="145"/>
                </a:cubicBezTo>
                <a:cubicBezTo>
                  <a:pt x="334" y="160"/>
                  <a:pt x="334" y="160"/>
                  <a:pt x="334" y="160"/>
                </a:cubicBezTo>
                <a:cubicBezTo>
                  <a:pt x="334" y="160"/>
                  <a:pt x="358" y="183"/>
                  <a:pt x="342" y="277"/>
                </a:cubicBez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82" name="Freeform 218">
            <a:extLst>
              <a:ext uri="{FF2B5EF4-FFF2-40B4-BE49-F238E27FC236}">
                <a16:creationId xmlns:a16="http://schemas.microsoft.com/office/drawing/2014/main" id="{4C36B5BE-8B4C-FFC4-0550-7469F2044E0D}"/>
              </a:ext>
            </a:extLst>
          </p:cNvPr>
          <p:cNvSpPr>
            <a:spLocks noEditPoints="1"/>
          </p:cNvSpPr>
          <p:nvPr/>
        </p:nvSpPr>
        <p:spPr bwMode="auto">
          <a:xfrm>
            <a:off x="9144260" y="3386373"/>
            <a:ext cx="330293" cy="307115"/>
          </a:xfrm>
          <a:custGeom>
            <a:avLst/>
            <a:gdLst>
              <a:gd name="T0" fmla="*/ 198 w 395"/>
              <a:gd name="T1" fmla="*/ 221 h 363"/>
              <a:gd name="T2" fmla="*/ 288 w 395"/>
              <a:gd name="T3" fmla="*/ 184 h 363"/>
              <a:gd name="T4" fmla="*/ 266 w 395"/>
              <a:gd name="T5" fmla="*/ 121 h 363"/>
              <a:gd name="T6" fmla="*/ 198 w 395"/>
              <a:gd name="T7" fmla="*/ 147 h 363"/>
              <a:gd name="T8" fmla="*/ 130 w 395"/>
              <a:gd name="T9" fmla="*/ 121 h 363"/>
              <a:gd name="T10" fmla="*/ 108 w 395"/>
              <a:gd name="T11" fmla="*/ 184 h 363"/>
              <a:gd name="T12" fmla="*/ 198 w 395"/>
              <a:gd name="T13" fmla="*/ 221 h 363"/>
              <a:gd name="T14" fmla="*/ 198 w 395"/>
              <a:gd name="T15" fmla="*/ 87 h 363"/>
              <a:gd name="T16" fmla="*/ 247 w 395"/>
              <a:gd name="T17" fmla="*/ 70 h 363"/>
              <a:gd name="T18" fmla="*/ 227 w 395"/>
              <a:gd name="T19" fmla="*/ 13 h 363"/>
              <a:gd name="T20" fmla="*/ 198 w 395"/>
              <a:gd name="T21" fmla="*/ 0 h 363"/>
              <a:gd name="T22" fmla="*/ 169 w 395"/>
              <a:gd name="T23" fmla="*/ 13 h 363"/>
              <a:gd name="T24" fmla="*/ 148 w 395"/>
              <a:gd name="T25" fmla="*/ 70 h 363"/>
              <a:gd name="T26" fmla="*/ 198 w 395"/>
              <a:gd name="T27" fmla="*/ 87 h 363"/>
              <a:gd name="T28" fmla="*/ 373 w 395"/>
              <a:gd name="T29" fmla="*/ 241 h 363"/>
              <a:gd name="T30" fmla="*/ 298 w 395"/>
              <a:gd name="T31" fmla="*/ 211 h 363"/>
              <a:gd name="T32" fmla="*/ 307 w 395"/>
              <a:gd name="T33" fmla="*/ 235 h 363"/>
              <a:gd name="T34" fmla="*/ 198 w 395"/>
              <a:gd name="T35" fmla="*/ 281 h 363"/>
              <a:gd name="T36" fmla="*/ 89 w 395"/>
              <a:gd name="T37" fmla="*/ 235 h 363"/>
              <a:gd name="T38" fmla="*/ 97 w 395"/>
              <a:gd name="T39" fmla="*/ 211 h 363"/>
              <a:gd name="T40" fmla="*/ 22 w 395"/>
              <a:gd name="T41" fmla="*/ 241 h 363"/>
              <a:gd name="T42" fmla="*/ 20 w 395"/>
              <a:gd name="T43" fmla="*/ 276 h 363"/>
              <a:gd name="T44" fmla="*/ 161 w 395"/>
              <a:gd name="T45" fmla="*/ 352 h 363"/>
              <a:gd name="T46" fmla="*/ 234 w 395"/>
              <a:gd name="T47" fmla="*/ 352 h 363"/>
              <a:gd name="T48" fmla="*/ 375 w 395"/>
              <a:gd name="T49" fmla="*/ 276 h 363"/>
              <a:gd name="T50" fmla="*/ 373 w 395"/>
              <a:gd name="T51" fmla="*/ 241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5" h="363">
                <a:moveTo>
                  <a:pt x="198" y="221"/>
                </a:moveTo>
                <a:cubicBezTo>
                  <a:pt x="246" y="221"/>
                  <a:pt x="286" y="205"/>
                  <a:pt x="288" y="184"/>
                </a:cubicBezTo>
                <a:cubicBezTo>
                  <a:pt x="281" y="164"/>
                  <a:pt x="273" y="142"/>
                  <a:pt x="266" y="121"/>
                </a:cubicBezTo>
                <a:cubicBezTo>
                  <a:pt x="260" y="136"/>
                  <a:pt x="231" y="147"/>
                  <a:pt x="198" y="147"/>
                </a:cubicBezTo>
                <a:cubicBezTo>
                  <a:pt x="164" y="147"/>
                  <a:pt x="135" y="136"/>
                  <a:pt x="130" y="121"/>
                </a:cubicBezTo>
                <a:cubicBezTo>
                  <a:pt x="122" y="142"/>
                  <a:pt x="115" y="164"/>
                  <a:pt x="108" y="184"/>
                </a:cubicBezTo>
                <a:cubicBezTo>
                  <a:pt x="110" y="205"/>
                  <a:pt x="150" y="221"/>
                  <a:pt x="198" y="221"/>
                </a:cubicBezTo>
                <a:close/>
                <a:moveTo>
                  <a:pt x="198" y="87"/>
                </a:moveTo>
                <a:cubicBezTo>
                  <a:pt x="220" y="87"/>
                  <a:pt x="241" y="80"/>
                  <a:pt x="247" y="70"/>
                </a:cubicBezTo>
                <a:cubicBezTo>
                  <a:pt x="239" y="46"/>
                  <a:pt x="232" y="26"/>
                  <a:pt x="227" y="13"/>
                </a:cubicBezTo>
                <a:cubicBezTo>
                  <a:pt x="224" y="4"/>
                  <a:pt x="210" y="0"/>
                  <a:pt x="198" y="0"/>
                </a:cubicBezTo>
                <a:cubicBezTo>
                  <a:pt x="185" y="0"/>
                  <a:pt x="172" y="4"/>
                  <a:pt x="169" y="13"/>
                </a:cubicBezTo>
                <a:cubicBezTo>
                  <a:pt x="164" y="26"/>
                  <a:pt x="157" y="46"/>
                  <a:pt x="148" y="70"/>
                </a:cubicBezTo>
                <a:cubicBezTo>
                  <a:pt x="154" y="80"/>
                  <a:pt x="175" y="87"/>
                  <a:pt x="198" y="87"/>
                </a:cubicBezTo>
                <a:close/>
                <a:moveTo>
                  <a:pt x="373" y="241"/>
                </a:moveTo>
                <a:cubicBezTo>
                  <a:pt x="298" y="211"/>
                  <a:pt x="298" y="211"/>
                  <a:pt x="298" y="211"/>
                </a:cubicBezTo>
                <a:cubicBezTo>
                  <a:pt x="307" y="235"/>
                  <a:pt x="307" y="235"/>
                  <a:pt x="307" y="235"/>
                </a:cubicBezTo>
                <a:cubicBezTo>
                  <a:pt x="306" y="261"/>
                  <a:pt x="257" y="281"/>
                  <a:pt x="198" y="281"/>
                </a:cubicBezTo>
                <a:cubicBezTo>
                  <a:pt x="139" y="281"/>
                  <a:pt x="89" y="261"/>
                  <a:pt x="89" y="235"/>
                </a:cubicBezTo>
                <a:cubicBezTo>
                  <a:pt x="97" y="211"/>
                  <a:pt x="97" y="211"/>
                  <a:pt x="97" y="211"/>
                </a:cubicBezTo>
                <a:cubicBezTo>
                  <a:pt x="22" y="241"/>
                  <a:pt x="22" y="241"/>
                  <a:pt x="22" y="241"/>
                </a:cubicBezTo>
                <a:cubicBezTo>
                  <a:pt x="1" y="250"/>
                  <a:pt x="0" y="265"/>
                  <a:pt x="20" y="276"/>
                </a:cubicBezTo>
                <a:cubicBezTo>
                  <a:pt x="161" y="352"/>
                  <a:pt x="161" y="352"/>
                  <a:pt x="161" y="352"/>
                </a:cubicBezTo>
                <a:cubicBezTo>
                  <a:pt x="181" y="363"/>
                  <a:pt x="214" y="363"/>
                  <a:pt x="234" y="352"/>
                </a:cubicBezTo>
                <a:cubicBezTo>
                  <a:pt x="375" y="276"/>
                  <a:pt x="375" y="276"/>
                  <a:pt x="375" y="276"/>
                </a:cubicBezTo>
                <a:cubicBezTo>
                  <a:pt x="395" y="265"/>
                  <a:pt x="394" y="250"/>
                  <a:pt x="373" y="241"/>
                </a:cubicBez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83" name="Freeform 22">
            <a:extLst>
              <a:ext uri="{FF2B5EF4-FFF2-40B4-BE49-F238E27FC236}">
                <a16:creationId xmlns:a16="http://schemas.microsoft.com/office/drawing/2014/main" id="{28BE3C36-13B4-0B8A-7422-B9F548F117BF}"/>
              </a:ext>
            </a:extLst>
          </p:cNvPr>
          <p:cNvSpPr>
            <a:spLocks noEditPoints="1"/>
          </p:cNvSpPr>
          <p:nvPr/>
        </p:nvSpPr>
        <p:spPr bwMode="auto">
          <a:xfrm>
            <a:off x="9838875" y="3380577"/>
            <a:ext cx="312911" cy="312911"/>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204 w 371"/>
              <a:gd name="T11" fmla="*/ 62 h 370"/>
              <a:gd name="T12" fmla="*/ 228 w 371"/>
              <a:gd name="T13" fmla="*/ 85 h 370"/>
              <a:gd name="T14" fmla="*/ 194 w 371"/>
              <a:gd name="T15" fmla="*/ 115 h 370"/>
              <a:gd name="T16" fmla="*/ 169 w 371"/>
              <a:gd name="T17" fmla="*/ 92 h 370"/>
              <a:gd name="T18" fmla="*/ 204 w 371"/>
              <a:gd name="T19" fmla="*/ 62 h 370"/>
              <a:gd name="T20" fmla="*/ 156 w 371"/>
              <a:gd name="T21" fmla="*/ 300 h 370"/>
              <a:gd name="T22" fmla="*/ 143 w 371"/>
              <a:gd name="T23" fmla="*/ 258 h 370"/>
              <a:gd name="T24" fmla="*/ 157 w 371"/>
              <a:gd name="T25" fmla="*/ 198 h 370"/>
              <a:gd name="T26" fmla="*/ 157 w 371"/>
              <a:gd name="T27" fmla="*/ 184 h 370"/>
              <a:gd name="T28" fmla="*/ 127 w 371"/>
              <a:gd name="T29" fmla="*/ 197 h 370"/>
              <a:gd name="T30" fmla="*/ 121 w 371"/>
              <a:gd name="T31" fmla="*/ 187 h 370"/>
              <a:gd name="T32" fmla="*/ 203 w 371"/>
              <a:gd name="T33" fmla="*/ 146 h 370"/>
              <a:gd name="T34" fmla="*/ 211 w 371"/>
              <a:gd name="T35" fmla="*/ 184 h 370"/>
              <a:gd name="T36" fmla="*/ 195 w 371"/>
              <a:gd name="T37" fmla="*/ 248 h 370"/>
              <a:gd name="T38" fmla="*/ 196 w 371"/>
              <a:gd name="T39" fmla="*/ 263 h 370"/>
              <a:gd name="T40" fmla="*/ 225 w 371"/>
              <a:gd name="T41" fmla="*/ 248 h 370"/>
              <a:gd name="T42" fmla="*/ 232 w 371"/>
              <a:gd name="T43" fmla="*/ 258 h 370"/>
              <a:gd name="T44" fmla="*/ 156 w 371"/>
              <a:gd name="T45" fmla="*/ 30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204" y="62"/>
                </a:moveTo>
                <a:cubicBezTo>
                  <a:pt x="222" y="62"/>
                  <a:pt x="228" y="73"/>
                  <a:pt x="228" y="85"/>
                </a:cubicBezTo>
                <a:cubicBezTo>
                  <a:pt x="228" y="101"/>
                  <a:pt x="216" y="115"/>
                  <a:pt x="194" y="115"/>
                </a:cubicBezTo>
                <a:cubicBezTo>
                  <a:pt x="177" y="115"/>
                  <a:pt x="168" y="106"/>
                  <a:pt x="169" y="92"/>
                </a:cubicBezTo>
                <a:cubicBezTo>
                  <a:pt x="169" y="79"/>
                  <a:pt x="179" y="62"/>
                  <a:pt x="204" y="62"/>
                </a:cubicBezTo>
                <a:close/>
                <a:moveTo>
                  <a:pt x="156" y="300"/>
                </a:moveTo>
                <a:cubicBezTo>
                  <a:pt x="143" y="300"/>
                  <a:pt x="134" y="292"/>
                  <a:pt x="143" y="258"/>
                </a:cubicBezTo>
                <a:cubicBezTo>
                  <a:pt x="157" y="198"/>
                  <a:pt x="157" y="198"/>
                  <a:pt x="157" y="198"/>
                </a:cubicBezTo>
                <a:cubicBezTo>
                  <a:pt x="160" y="188"/>
                  <a:pt x="160" y="184"/>
                  <a:pt x="157" y="184"/>
                </a:cubicBezTo>
                <a:cubicBezTo>
                  <a:pt x="153" y="184"/>
                  <a:pt x="137" y="191"/>
                  <a:pt x="127" y="197"/>
                </a:cubicBezTo>
                <a:cubicBezTo>
                  <a:pt x="121" y="187"/>
                  <a:pt x="121" y="187"/>
                  <a:pt x="121" y="187"/>
                </a:cubicBezTo>
                <a:cubicBezTo>
                  <a:pt x="152" y="161"/>
                  <a:pt x="187" y="146"/>
                  <a:pt x="203" y="146"/>
                </a:cubicBezTo>
                <a:cubicBezTo>
                  <a:pt x="216" y="146"/>
                  <a:pt x="218" y="161"/>
                  <a:pt x="211" y="184"/>
                </a:cubicBezTo>
                <a:cubicBezTo>
                  <a:pt x="195" y="248"/>
                  <a:pt x="195" y="248"/>
                  <a:pt x="195" y="248"/>
                </a:cubicBezTo>
                <a:cubicBezTo>
                  <a:pt x="192" y="259"/>
                  <a:pt x="193" y="263"/>
                  <a:pt x="196" y="263"/>
                </a:cubicBezTo>
                <a:cubicBezTo>
                  <a:pt x="200" y="263"/>
                  <a:pt x="212" y="258"/>
                  <a:pt x="225" y="248"/>
                </a:cubicBezTo>
                <a:cubicBezTo>
                  <a:pt x="232" y="258"/>
                  <a:pt x="232" y="258"/>
                  <a:pt x="232" y="258"/>
                </a:cubicBezTo>
                <a:cubicBezTo>
                  <a:pt x="202" y="288"/>
                  <a:pt x="169" y="300"/>
                  <a:pt x="156" y="300"/>
                </a:cubicBezTo>
                <a:close/>
              </a:path>
            </a:pathLst>
          </a:custGeom>
          <a:solidFill>
            <a:srgbClr val="F5A24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84" name="Freeform 76">
            <a:extLst>
              <a:ext uri="{FF2B5EF4-FFF2-40B4-BE49-F238E27FC236}">
                <a16:creationId xmlns:a16="http://schemas.microsoft.com/office/drawing/2014/main" id="{1CE17B41-F3DB-86B8-62B1-DCC8E01A70C0}"/>
              </a:ext>
            </a:extLst>
          </p:cNvPr>
          <p:cNvSpPr>
            <a:spLocks noEditPoints="1"/>
          </p:cNvSpPr>
          <p:nvPr/>
        </p:nvSpPr>
        <p:spPr bwMode="auto">
          <a:xfrm>
            <a:off x="7089385" y="3343312"/>
            <a:ext cx="283937" cy="283938"/>
          </a:xfrm>
          <a:custGeom>
            <a:avLst/>
            <a:gdLst>
              <a:gd name="T0" fmla="*/ 303 w 336"/>
              <a:gd name="T1" fmla="*/ 168 h 336"/>
              <a:gd name="T2" fmla="*/ 336 w 336"/>
              <a:gd name="T3" fmla="*/ 119 h 336"/>
              <a:gd name="T4" fmla="*/ 322 w 336"/>
              <a:gd name="T5" fmla="*/ 86 h 336"/>
              <a:gd name="T6" fmla="*/ 268 w 336"/>
              <a:gd name="T7" fmla="*/ 68 h 336"/>
              <a:gd name="T8" fmla="*/ 254 w 336"/>
              <a:gd name="T9" fmla="*/ 14 h 336"/>
              <a:gd name="T10" fmla="*/ 221 w 336"/>
              <a:gd name="T11" fmla="*/ 0 h 336"/>
              <a:gd name="T12" fmla="*/ 168 w 336"/>
              <a:gd name="T13" fmla="*/ 32 h 336"/>
              <a:gd name="T14" fmla="*/ 115 w 336"/>
              <a:gd name="T15" fmla="*/ 0 h 336"/>
              <a:gd name="T16" fmla="*/ 81 w 336"/>
              <a:gd name="T17" fmla="*/ 14 h 336"/>
              <a:gd name="T18" fmla="*/ 68 w 336"/>
              <a:gd name="T19" fmla="*/ 68 h 336"/>
              <a:gd name="T20" fmla="*/ 14 w 336"/>
              <a:gd name="T21" fmla="*/ 86 h 336"/>
              <a:gd name="T22" fmla="*/ 0 w 336"/>
              <a:gd name="T23" fmla="*/ 119 h 336"/>
              <a:gd name="T24" fmla="*/ 32 w 336"/>
              <a:gd name="T25" fmla="*/ 168 h 336"/>
              <a:gd name="T26" fmla="*/ 0 w 336"/>
              <a:gd name="T27" fmla="*/ 221 h 336"/>
              <a:gd name="T28" fmla="*/ 14 w 336"/>
              <a:gd name="T29" fmla="*/ 254 h 336"/>
              <a:gd name="T30" fmla="*/ 68 w 336"/>
              <a:gd name="T31" fmla="*/ 268 h 336"/>
              <a:gd name="T32" fmla="*/ 81 w 336"/>
              <a:gd name="T33" fmla="*/ 322 h 336"/>
              <a:gd name="T34" fmla="*/ 115 w 336"/>
              <a:gd name="T35" fmla="*/ 336 h 336"/>
              <a:gd name="T36" fmla="*/ 168 w 336"/>
              <a:gd name="T37" fmla="*/ 304 h 336"/>
              <a:gd name="T38" fmla="*/ 221 w 336"/>
              <a:gd name="T39" fmla="*/ 336 h 336"/>
              <a:gd name="T40" fmla="*/ 254 w 336"/>
              <a:gd name="T41" fmla="*/ 322 h 336"/>
              <a:gd name="T42" fmla="*/ 268 w 336"/>
              <a:gd name="T43" fmla="*/ 268 h 336"/>
              <a:gd name="T44" fmla="*/ 322 w 336"/>
              <a:gd name="T45" fmla="*/ 250 h 336"/>
              <a:gd name="T46" fmla="*/ 336 w 336"/>
              <a:gd name="T47" fmla="*/ 217 h 336"/>
              <a:gd name="T48" fmla="*/ 303 w 336"/>
              <a:gd name="T49" fmla="*/ 168 h 336"/>
              <a:gd name="T50" fmla="*/ 168 w 336"/>
              <a:gd name="T51" fmla="*/ 241 h 336"/>
              <a:gd name="T52" fmla="*/ 95 w 336"/>
              <a:gd name="T53" fmla="*/ 168 h 336"/>
              <a:gd name="T54" fmla="*/ 168 w 336"/>
              <a:gd name="T55" fmla="*/ 95 h 336"/>
              <a:gd name="T56" fmla="*/ 241 w 336"/>
              <a:gd name="T57" fmla="*/ 168 h 336"/>
              <a:gd name="T58" fmla="*/ 168 w 336"/>
              <a:gd name="T59" fmla="*/ 241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6" h="336">
                <a:moveTo>
                  <a:pt x="303" y="168"/>
                </a:moveTo>
                <a:cubicBezTo>
                  <a:pt x="303" y="147"/>
                  <a:pt x="316" y="130"/>
                  <a:pt x="336" y="119"/>
                </a:cubicBezTo>
                <a:cubicBezTo>
                  <a:pt x="332" y="107"/>
                  <a:pt x="328" y="96"/>
                  <a:pt x="322" y="86"/>
                </a:cubicBezTo>
                <a:cubicBezTo>
                  <a:pt x="300" y="91"/>
                  <a:pt x="283" y="83"/>
                  <a:pt x="268" y="68"/>
                </a:cubicBezTo>
                <a:cubicBezTo>
                  <a:pt x="253" y="53"/>
                  <a:pt x="248" y="36"/>
                  <a:pt x="254" y="14"/>
                </a:cubicBezTo>
                <a:cubicBezTo>
                  <a:pt x="244" y="8"/>
                  <a:pt x="232" y="3"/>
                  <a:pt x="221" y="0"/>
                </a:cubicBezTo>
                <a:cubicBezTo>
                  <a:pt x="209" y="19"/>
                  <a:pt x="189" y="32"/>
                  <a:pt x="168" y="32"/>
                </a:cubicBezTo>
                <a:cubicBezTo>
                  <a:pt x="147" y="32"/>
                  <a:pt x="126" y="19"/>
                  <a:pt x="115" y="0"/>
                </a:cubicBezTo>
                <a:cubicBezTo>
                  <a:pt x="103" y="3"/>
                  <a:pt x="92" y="8"/>
                  <a:pt x="81" y="14"/>
                </a:cubicBezTo>
                <a:cubicBezTo>
                  <a:pt x="87" y="36"/>
                  <a:pt x="83" y="53"/>
                  <a:pt x="68" y="68"/>
                </a:cubicBezTo>
                <a:cubicBezTo>
                  <a:pt x="53" y="83"/>
                  <a:pt x="35" y="91"/>
                  <a:pt x="14" y="86"/>
                </a:cubicBezTo>
                <a:cubicBezTo>
                  <a:pt x="8" y="96"/>
                  <a:pt x="3" y="107"/>
                  <a:pt x="0" y="119"/>
                </a:cubicBezTo>
                <a:cubicBezTo>
                  <a:pt x="19" y="130"/>
                  <a:pt x="32" y="147"/>
                  <a:pt x="32" y="168"/>
                </a:cubicBezTo>
                <a:cubicBezTo>
                  <a:pt x="32" y="189"/>
                  <a:pt x="19" y="209"/>
                  <a:pt x="0" y="221"/>
                </a:cubicBezTo>
                <a:cubicBezTo>
                  <a:pt x="3" y="232"/>
                  <a:pt x="8" y="244"/>
                  <a:pt x="14" y="254"/>
                </a:cubicBezTo>
                <a:cubicBezTo>
                  <a:pt x="35" y="248"/>
                  <a:pt x="53" y="253"/>
                  <a:pt x="68" y="268"/>
                </a:cubicBezTo>
                <a:cubicBezTo>
                  <a:pt x="83" y="283"/>
                  <a:pt x="87" y="300"/>
                  <a:pt x="81" y="322"/>
                </a:cubicBezTo>
                <a:cubicBezTo>
                  <a:pt x="92" y="328"/>
                  <a:pt x="103" y="332"/>
                  <a:pt x="115" y="336"/>
                </a:cubicBezTo>
                <a:cubicBezTo>
                  <a:pt x="126" y="316"/>
                  <a:pt x="147" y="304"/>
                  <a:pt x="168" y="304"/>
                </a:cubicBezTo>
                <a:cubicBezTo>
                  <a:pt x="189" y="304"/>
                  <a:pt x="209" y="316"/>
                  <a:pt x="221" y="336"/>
                </a:cubicBezTo>
                <a:cubicBezTo>
                  <a:pt x="232" y="332"/>
                  <a:pt x="244" y="328"/>
                  <a:pt x="254" y="322"/>
                </a:cubicBezTo>
                <a:cubicBezTo>
                  <a:pt x="248" y="300"/>
                  <a:pt x="253" y="283"/>
                  <a:pt x="268" y="268"/>
                </a:cubicBezTo>
                <a:cubicBezTo>
                  <a:pt x="283" y="253"/>
                  <a:pt x="300" y="244"/>
                  <a:pt x="322" y="250"/>
                </a:cubicBezTo>
                <a:cubicBezTo>
                  <a:pt x="328" y="240"/>
                  <a:pt x="332" y="228"/>
                  <a:pt x="336" y="217"/>
                </a:cubicBezTo>
                <a:cubicBezTo>
                  <a:pt x="316" y="205"/>
                  <a:pt x="303" y="189"/>
                  <a:pt x="303" y="168"/>
                </a:cubicBezTo>
                <a:close/>
                <a:moveTo>
                  <a:pt x="168" y="241"/>
                </a:moveTo>
                <a:cubicBezTo>
                  <a:pt x="127" y="241"/>
                  <a:pt x="95" y="208"/>
                  <a:pt x="95" y="168"/>
                </a:cubicBezTo>
                <a:cubicBezTo>
                  <a:pt x="95" y="128"/>
                  <a:pt x="127" y="95"/>
                  <a:pt x="168" y="95"/>
                </a:cubicBezTo>
                <a:cubicBezTo>
                  <a:pt x="208" y="95"/>
                  <a:pt x="241" y="128"/>
                  <a:pt x="241" y="168"/>
                </a:cubicBezTo>
                <a:cubicBezTo>
                  <a:pt x="241" y="208"/>
                  <a:pt x="208" y="241"/>
                  <a:pt x="168" y="241"/>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grpSp>
        <p:nvGrpSpPr>
          <p:cNvPr id="285" name="Group 1297">
            <a:extLst>
              <a:ext uri="{FF2B5EF4-FFF2-40B4-BE49-F238E27FC236}">
                <a16:creationId xmlns:a16="http://schemas.microsoft.com/office/drawing/2014/main" id="{5926119D-2EAE-0F7E-34E5-43D9B63A9161}"/>
              </a:ext>
            </a:extLst>
          </p:cNvPr>
          <p:cNvGrpSpPr/>
          <p:nvPr/>
        </p:nvGrpSpPr>
        <p:grpSpPr>
          <a:xfrm>
            <a:off x="1030672" y="4130054"/>
            <a:ext cx="309839" cy="318246"/>
            <a:chOff x="2044700" y="2119313"/>
            <a:chExt cx="409575" cy="420688"/>
          </a:xfrm>
          <a:solidFill>
            <a:srgbClr val="F5A243"/>
          </a:solidFill>
        </p:grpSpPr>
        <p:sp>
          <p:nvSpPr>
            <p:cNvPr id="286" name="Freeform 221">
              <a:extLst>
                <a:ext uri="{FF2B5EF4-FFF2-40B4-BE49-F238E27FC236}">
                  <a16:creationId xmlns:a16="http://schemas.microsoft.com/office/drawing/2014/main" id="{B219CD57-E954-2B0E-0D3B-BE31AC37FA7E}"/>
                </a:ext>
              </a:extLst>
            </p:cNvPr>
            <p:cNvSpPr>
              <a:spLocks noEditPoints="1"/>
            </p:cNvSpPr>
            <p:nvPr/>
          </p:nvSpPr>
          <p:spPr bwMode="auto">
            <a:xfrm>
              <a:off x="2044700" y="2268538"/>
              <a:ext cx="409575" cy="271463"/>
            </a:xfrm>
            <a:custGeom>
              <a:avLst/>
              <a:gdLst>
                <a:gd name="T0" fmla="*/ 0 w 533"/>
                <a:gd name="T1" fmla="*/ 0 h 355"/>
                <a:gd name="T2" fmla="*/ 0 w 533"/>
                <a:gd name="T3" fmla="*/ 2 h 355"/>
                <a:gd name="T4" fmla="*/ 0 w 533"/>
                <a:gd name="T5" fmla="*/ 333 h 355"/>
                <a:gd name="T6" fmla="*/ 0 w 533"/>
                <a:gd name="T7" fmla="*/ 333 h 355"/>
                <a:gd name="T8" fmla="*/ 21 w 533"/>
                <a:gd name="T9" fmla="*/ 355 h 355"/>
                <a:gd name="T10" fmla="*/ 512 w 533"/>
                <a:gd name="T11" fmla="*/ 355 h 355"/>
                <a:gd name="T12" fmla="*/ 533 w 533"/>
                <a:gd name="T13" fmla="*/ 333 h 355"/>
                <a:gd name="T14" fmla="*/ 533 w 533"/>
                <a:gd name="T15" fmla="*/ 2 h 355"/>
                <a:gd name="T16" fmla="*/ 532 w 533"/>
                <a:gd name="T17" fmla="*/ 0 h 355"/>
                <a:gd name="T18" fmla="*/ 0 w 533"/>
                <a:gd name="T19" fmla="*/ 0 h 355"/>
                <a:gd name="T20" fmla="*/ 492 w 533"/>
                <a:gd name="T21" fmla="*/ 307 h 355"/>
                <a:gd name="T22" fmla="*/ 484 w 533"/>
                <a:gd name="T23" fmla="*/ 316 h 355"/>
                <a:gd name="T24" fmla="*/ 47 w 533"/>
                <a:gd name="T25" fmla="*/ 316 h 355"/>
                <a:gd name="T26" fmla="*/ 39 w 533"/>
                <a:gd name="T27" fmla="*/ 307 h 355"/>
                <a:gd name="T28" fmla="*/ 39 w 533"/>
                <a:gd name="T29" fmla="*/ 31 h 355"/>
                <a:gd name="T30" fmla="*/ 492 w 533"/>
                <a:gd name="T31" fmla="*/ 31 h 355"/>
                <a:gd name="T32" fmla="*/ 492 w 533"/>
                <a:gd name="T33" fmla="*/ 307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3" h="355">
                  <a:moveTo>
                    <a:pt x="0" y="0"/>
                  </a:moveTo>
                  <a:cubicBezTo>
                    <a:pt x="0" y="0"/>
                    <a:pt x="0" y="1"/>
                    <a:pt x="0" y="2"/>
                  </a:cubicBezTo>
                  <a:cubicBezTo>
                    <a:pt x="0" y="333"/>
                    <a:pt x="0" y="333"/>
                    <a:pt x="0" y="333"/>
                  </a:cubicBezTo>
                  <a:cubicBezTo>
                    <a:pt x="0" y="333"/>
                    <a:pt x="0" y="333"/>
                    <a:pt x="0" y="333"/>
                  </a:cubicBezTo>
                  <a:cubicBezTo>
                    <a:pt x="0" y="345"/>
                    <a:pt x="9" y="355"/>
                    <a:pt x="21" y="355"/>
                  </a:cubicBezTo>
                  <a:cubicBezTo>
                    <a:pt x="512" y="355"/>
                    <a:pt x="512" y="355"/>
                    <a:pt x="512" y="355"/>
                  </a:cubicBezTo>
                  <a:cubicBezTo>
                    <a:pt x="523" y="355"/>
                    <a:pt x="533" y="345"/>
                    <a:pt x="533" y="333"/>
                  </a:cubicBezTo>
                  <a:cubicBezTo>
                    <a:pt x="533" y="2"/>
                    <a:pt x="533" y="2"/>
                    <a:pt x="533" y="2"/>
                  </a:cubicBezTo>
                  <a:cubicBezTo>
                    <a:pt x="533" y="1"/>
                    <a:pt x="533" y="0"/>
                    <a:pt x="532" y="0"/>
                  </a:cubicBezTo>
                  <a:lnTo>
                    <a:pt x="0" y="0"/>
                  </a:lnTo>
                  <a:close/>
                  <a:moveTo>
                    <a:pt x="492" y="307"/>
                  </a:moveTo>
                  <a:cubicBezTo>
                    <a:pt x="492" y="312"/>
                    <a:pt x="489" y="316"/>
                    <a:pt x="484" y="316"/>
                  </a:cubicBezTo>
                  <a:cubicBezTo>
                    <a:pt x="47" y="316"/>
                    <a:pt x="47" y="316"/>
                    <a:pt x="47" y="316"/>
                  </a:cubicBezTo>
                  <a:cubicBezTo>
                    <a:pt x="43" y="316"/>
                    <a:pt x="39" y="312"/>
                    <a:pt x="39" y="307"/>
                  </a:cubicBezTo>
                  <a:cubicBezTo>
                    <a:pt x="39" y="31"/>
                    <a:pt x="39" y="31"/>
                    <a:pt x="39" y="31"/>
                  </a:cubicBezTo>
                  <a:cubicBezTo>
                    <a:pt x="492" y="31"/>
                    <a:pt x="492" y="31"/>
                    <a:pt x="492" y="31"/>
                  </a:cubicBezTo>
                  <a:lnTo>
                    <a:pt x="492" y="30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87" name="Freeform 222">
              <a:extLst>
                <a:ext uri="{FF2B5EF4-FFF2-40B4-BE49-F238E27FC236}">
                  <a16:creationId xmlns:a16="http://schemas.microsoft.com/office/drawing/2014/main" id="{6599307C-166A-0783-D45F-A7175DCF6D59}"/>
                </a:ext>
              </a:extLst>
            </p:cNvPr>
            <p:cNvSpPr>
              <a:spLocks/>
            </p:cNvSpPr>
            <p:nvPr/>
          </p:nvSpPr>
          <p:spPr bwMode="auto">
            <a:xfrm>
              <a:off x="2044700" y="2154238"/>
              <a:ext cx="409575" cy="87313"/>
            </a:xfrm>
            <a:custGeom>
              <a:avLst/>
              <a:gdLst>
                <a:gd name="T0" fmla="*/ 533 w 533"/>
                <a:gd name="T1" fmla="*/ 21 h 112"/>
                <a:gd name="T2" fmla="*/ 533 w 533"/>
                <a:gd name="T3" fmla="*/ 112 h 112"/>
                <a:gd name="T4" fmla="*/ 0 w 533"/>
                <a:gd name="T5" fmla="*/ 112 h 112"/>
                <a:gd name="T6" fmla="*/ 0 w 533"/>
                <a:gd name="T7" fmla="*/ 21 h 112"/>
                <a:gd name="T8" fmla="*/ 21 w 533"/>
                <a:gd name="T9" fmla="*/ 0 h 112"/>
                <a:gd name="T10" fmla="*/ 83 w 533"/>
                <a:gd name="T11" fmla="*/ 0 h 112"/>
                <a:gd name="T12" fmla="*/ 83 w 533"/>
                <a:gd name="T13" fmla="*/ 41 h 112"/>
                <a:gd name="T14" fmla="*/ 108 w 533"/>
                <a:gd name="T15" fmla="*/ 65 h 112"/>
                <a:gd name="T16" fmla="*/ 136 w 533"/>
                <a:gd name="T17" fmla="*/ 65 h 112"/>
                <a:gd name="T18" fmla="*/ 161 w 533"/>
                <a:gd name="T19" fmla="*/ 41 h 112"/>
                <a:gd name="T20" fmla="*/ 161 w 533"/>
                <a:gd name="T21" fmla="*/ 0 h 112"/>
                <a:gd name="T22" fmla="*/ 373 w 533"/>
                <a:gd name="T23" fmla="*/ 0 h 112"/>
                <a:gd name="T24" fmla="*/ 373 w 533"/>
                <a:gd name="T25" fmla="*/ 41 h 112"/>
                <a:gd name="T26" fmla="*/ 398 w 533"/>
                <a:gd name="T27" fmla="*/ 65 h 112"/>
                <a:gd name="T28" fmla="*/ 426 w 533"/>
                <a:gd name="T29" fmla="*/ 65 h 112"/>
                <a:gd name="T30" fmla="*/ 450 w 533"/>
                <a:gd name="T31" fmla="*/ 41 h 112"/>
                <a:gd name="T32" fmla="*/ 450 w 533"/>
                <a:gd name="T33" fmla="*/ 0 h 112"/>
                <a:gd name="T34" fmla="*/ 512 w 533"/>
                <a:gd name="T35" fmla="*/ 0 h 112"/>
                <a:gd name="T36" fmla="*/ 533 w 533"/>
                <a:gd name="T37" fmla="*/ 2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3" h="112">
                  <a:moveTo>
                    <a:pt x="533" y="21"/>
                  </a:moveTo>
                  <a:cubicBezTo>
                    <a:pt x="533" y="112"/>
                    <a:pt x="533" y="112"/>
                    <a:pt x="533" y="112"/>
                  </a:cubicBezTo>
                  <a:cubicBezTo>
                    <a:pt x="0" y="112"/>
                    <a:pt x="0" y="112"/>
                    <a:pt x="0" y="112"/>
                  </a:cubicBezTo>
                  <a:cubicBezTo>
                    <a:pt x="0" y="21"/>
                    <a:pt x="0" y="21"/>
                    <a:pt x="0" y="21"/>
                  </a:cubicBezTo>
                  <a:cubicBezTo>
                    <a:pt x="0" y="9"/>
                    <a:pt x="9" y="0"/>
                    <a:pt x="21" y="0"/>
                  </a:cubicBezTo>
                  <a:cubicBezTo>
                    <a:pt x="83" y="0"/>
                    <a:pt x="83" y="0"/>
                    <a:pt x="83" y="0"/>
                  </a:cubicBezTo>
                  <a:cubicBezTo>
                    <a:pt x="83" y="41"/>
                    <a:pt x="83" y="41"/>
                    <a:pt x="83" y="41"/>
                  </a:cubicBezTo>
                  <a:cubicBezTo>
                    <a:pt x="83" y="54"/>
                    <a:pt x="95" y="65"/>
                    <a:pt x="108" y="65"/>
                  </a:cubicBezTo>
                  <a:cubicBezTo>
                    <a:pt x="136" y="65"/>
                    <a:pt x="136" y="65"/>
                    <a:pt x="136" y="65"/>
                  </a:cubicBezTo>
                  <a:cubicBezTo>
                    <a:pt x="150" y="65"/>
                    <a:pt x="161" y="54"/>
                    <a:pt x="161" y="41"/>
                  </a:cubicBezTo>
                  <a:cubicBezTo>
                    <a:pt x="161" y="0"/>
                    <a:pt x="161" y="0"/>
                    <a:pt x="161" y="0"/>
                  </a:cubicBezTo>
                  <a:cubicBezTo>
                    <a:pt x="373" y="0"/>
                    <a:pt x="373" y="0"/>
                    <a:pt x="373" y="0"/>
                  </a:cubicBezTo>
                  <a:cubicBezTo>
                    <a:pt x="373" y="41"/>
                    <a:pt x="373" y="41"/>
                    <a:pt x="373" y="41"/>
                  </a:cubicBezTo>
                  <a:cubicBezTo>
                    <a:pt x="373" y="54"/>
                    <a:pt x="384" y="65"/>
                    <a:pt x="398" y="65"/>
                  </a:cubicBezTo>
                  <a:cubicBezTo>
                    <a:pt x="426" y="65"/>
                    <a:pt x="426" y="65"/>
                    <a:pt x="426" y="65"/>
                  </a:cubicBezTo>
                  <a:cubicBezTo>
                    <a:pt x="439" y="65"/>
                    <a:pt x="450" y="54"/>
                    <a:pt x="450" y="41"/>
                  </a:cubicBezTo>
                  <a:cubicBezTo>
                    <a:pt x="450" y="0"/>
                    <a:pt x="450" y="0"/>
                    <a:pt x="450" y="0"/>
                  </a:cubicBezTo>
                  <a:cubicBezTo>
                    <a:pt x="512" y="0"/>
                    <a:pt x="512" y="0"/>
                    <a:pt x="512" y="0"/>
                  </a:cubicBezTo>
                  <a:cubicBezTo>
                    <a:pt x="523" y="0"/>
                    <a:pt x="533" y="9"/>
                    <a:pt x="533"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90" name="Freeform 225">
              <a:extLst>
                <a:ext uri="{FF2B5EF4-FFF2-40B4-BE49-F238E27FC236}">
                  <a16:creationId xmlns:a16="http://schemas.microsoft.com/office/drawing/2014/main" id="{8A1042AD-B355-03DF-0C06-509F2C18BE44}"/>
                </a:ext>
              </a:extLst>
            </p:cNvPr>
            <p:cNvSpPr>
              <a:spLocks/>
            </p:cNvSpPr>
            <p:nvPr/>
          </p:nvSpPr>
          <p:spPr bwMode="auto">
            <a:xfrm>
              <a:off x="2124075" y="2119313"/>
              <a:ext cx="30163" cy="71438"/>
            </a:xfrm>
            <a:custGeom>
              <a:avLst/>
              <a:gdLst>
                <a:gd name="T0" fmla="*/ 0 w 39"/>
                <a:gd name="T1" fmla="*/ 80 h 92"/>
                <a:gd name="T2" fmla="*/ 0 w 39"/>
                <a:gd name="T3" fmla="*/ 13 h 92"/>
                <a:gd name="T4" fmla="*/ 12 w 39"/>
                <a:gd name="T5" fmla="*/ 0 h 92"/>
                <a:gd name="T6" fmla="*/ 26 w 39"/>
                <a:gd name="T7" fmla="*/ 0 h 92"/>
                <a:gd name="T8" fmla="*/ 39 w 39"/>
                <a:gd name="T9" fmla="*/ 13 h 92"/>
                <a:gd name="T10" fmla="*/ 39 w 39"/>
                <a:gd name="T11" fmla="*/ 80 h 92"/>
                <a:gd name="T12" fmla="*/ 26 w 39"/>
                <a:gd name="T13" fmla="*/ 92 h 92"/>
                <a:gd name="T14" fmla="*/ 12 w 39"/>
                <a:gd name="T15" fmla="*/ 92 h 92"/>
                <a:gd name="T16" fmla="*/ 0 w 39"/>
                <a:gd name="T17"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92">
                  <a:moveTo>
                    <a:pt x="0" y="80"/>
                  </a:moveTo>
                  <a:cubicBezTo>
                    <a:pt x="0" y="13"/>
                    <a:pt x="0" y="13"/>
                    <a:pt x="0" y="13"/>
                  </a:cubicBezTo>
                  <a:cubicBezTo>
                    <a:pt x="0" y="6"/>
                    <a:pt x="5" y="0"/>
                    <a:pt x="12" y="0"/>
                  </a:cubicBezTo>
                  <a:cubicBezTo>
                    <a:pt x="26" y="0"/>
                    <a:pt x="26" y="0"/>
                    <a:pt x="26" y="0"/>
                  </a:cubicBezTo>
                  <a:cubicBezTo>
                    <a:pt x="33" y="0"/>
                    <a:pt x="39" y="6"/>
                    <a:pt x="39" y="13"/>
                  </a:cubicBezTo>
                  <a:cubicBezTo>
                    <a:pt x="39" y="80"/>
                    <a:pt x="39" y="80"/>
                    <a:pt x="39" y="80"/>
                  </a:cubicBezTo>
                  <a:cubicBezTo>
                    <a:pt x="39" y="87"/>
                    <a:pt x="33" y="92"/>
                    <a:pt x="26" y="92"/>
                  </a:cubicBezTo>
                  <a:cubicBezTo>
                    <a:pt x="12" y="92"/>
                    <a:pt x="12" y="92"/>
                    <a:pt x="12" y="92"/>
                  </a:cubicBezTo>
                  <a:cubicBezTo>
                    <a:pt x="5" y="92"/>
                    <a:pt x="0" y="87"/>
                    <a:pt x="0" y="8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91" name="Freeform 226">
              <a:extLst>
                <a:ext uri="{FF2B5EF4-FFF2-40B4-BE49-F238E27FC236}">
                  <a16:creationId xmlns:a16="http://schemas.microsoft.com/office/drawing/2014/main" id="{BEDB7184-32F9-8575-B036-6376A36AF9FB}"/>
                </a:ext>
              </a:extLst>
            </p:cNvPr>
            <p:cNvSpPr>
              <a:spLocks/>
            </p:cNvSpPr>
            <p:nvPr/>
          </p:nvSpPr>
          <p:spPr bwMode="auto">
            <a:xfrm>
              <a:off x="2346325" y="2119313"/>
              <a:ext cx="30163" cy="71438"/>
            </a:xfrm>
            <a:custGeom>
              <a:avLst/>
              <a:gdLst>
                <a:gd name="T0" fmla="*/ 0 w 39"/>
                <a:gd name="T1" fmla="*/ 80 h 92"/>
                <a:gd name="T2" fmla="*/ 0 w 39"/>
                <a:gd name="T3" fmla="*/ 13 h 92"/>
                <a:gd name="T4" fmla="*/ 13 w 39"/>
                <a:gd name="T5" fmla="*/ 0 h 92"/>
                <a:gd name="T6" fmla="*/ 27 w 39"/>
                <a:gd name="T7" fmla="*/ 0 h 92"/>
                <a:gd name="T8" fmla="*/ 39 w 39"/>
                <a:gd name="T9" fmla="*/ 13 h 92"/>
                <a:gd name="T10" fmla="*/ 39 w 39"/>
                <a:gd name="T11" fmla="*/ 80 h 92"/>
                <a:gd name="T12" fmla="*/ 27 w 39"/>
                <a:gd name="T13" fmla="*/ 92 h 92"/>
                <a:gd name="T14" fmla="*/ 13 w 39"/>
                <a:gd name="T15" fmla="*/ 92 h 92"/>
                <a:gd name="T16" fmla="*/ 0 w 39"/>
                <a:gd name="T17"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92">
                  <a:moveTo>
                    <a:pt x="0" y="80"/>
                  </a:moveTo>
                  <a:cubicBezTo>
                    <a:pt x="0" y="13"/>
                    <a:pt x="0" y="13"/>
                    <a:pt x="0" y="13"/>
                  </a:cubicBezTo>
                  <a:cubicBezTo>
                    <a:pt x="0" y="6"/>
                    <a:pt x="6" y="0"/>
                    <a:pt x="13" y="0"/>
                  </a:cubicBezTo>
                  <a:cubicBezTo>
                    <a:pt x="27" y="0"/>
                    <a:pt x="27" y="0"/>
                    <a:pt x="27" y="0"/>
                  </a:cubicBezTo>
                  <a:cubicBezTo>
                    <a:pt x="34" y="0"/>
                    <a:pt x="39" y="6"/>
                    <a:pt x="39" y="13"/>
                  </a:cubicBezTo>
                  <a:cubicBezTo>
                    <a:pt x="39" y="80"/>
                    <a:pt x="39" y="80"/>
                    <a:pt x="39" y="80"/>
                  </a:cubicBezTo>
                  <a:cubicBezTo>
                    <a:pt x="39" y="87"/>
                    <a:pt x="34" y="92"/>
                    <a:pt x="27" y="92"/>
                  </a:cubicBezTo>
                  <a:cubicBezTo>
                    <a:pt x="13" y="92"/>
                    <a:pt x="13" y="92"/>
                    <a:pt x="13" y="92"/>
                  </a:cubicBezTo>
                  <a:cubicBezTo>
                    <a:pt x="6" y="92"/>
                    <a:pt x="0" y="87"/>
                    <a:pt x="0" y="8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grpSp>
      <p:grpSp>
        <p:nvGrpSpPr>
          <p:cNvPr id="292" name="Group 1492">
            <a:extLst>
              <a:ext uri="{FF2B5EF4-FFF2-40B4-BE49-F238E27FC236}">
                <a16:creationId xmlns:a16="http://schemas.microsoft.com/office/drawing/2014/main" id="{E3F29514-9D10-3358-5CA2-94348DF70F05}"/>
              </a:ext>
            </a:extLst>
          </p:cNvPr>
          <p:cNvGrpSpPr/>
          <p:nvPr/>
        </p:nvGrpSpPr>
        <p:grpSpPr>
          <a:xfrm>
            <a:off x="1551470" y="4073553"/>
            <a:ext cx="352160" cy="445110"/>
            <a:chOff x="1971676" y="3683000"/>
            <a:chExt cx="427038" cy="539751"/>
          </a:xfrm>
          <a:solidFill>
            <a:srgbClr val="F5A243"/>
          </a:solidFill>
        </p:grpSpPr>
        <p:sp>
          <p:nvSpPr>
            <p:cNvPr id="293" name="Freeform 29">
              <a:extLst>
                <a:ext uri="{FF2B5EF4-FFF2-40B4-BE49-F238E27FC236}">
                  <a16:creationId xmlns:a16="http://schemas.microsoft.com/office/drawing/2014/main" id="{9ADBB1F9-A91E-C146-B384-953FE86B0E3E}"/>
                </a:ext>
              </a:extLst>
            </p:cNvPr>
            <p:cNvSpPr>
              <a:spLocks/>
            </p:cNvSpPr>
            <p:nvPr/>
          </p:nvSpPr>
          <p:spPr bwMode="auto">
            <a:xfrm>
              <a:off x="1971676" y="3751263"/>
              <a:ext cx="427038" cy="471488"/>
            </a:xfrm>
            <a:custGeom>
              <a:avLst/>
              <a:gdLst>
                <a:gd name="T0" fmla="*/ 195 w 202"/>
                <a:gd name="T1" fmla="*/ 0 h 223"/>
                <a:gd name="T2" fmla="*/ 160 w 202"/>
                <a:gd name="T3" fmla="*/ 0 h 223"/>
                <a:gd name="T4" fmla="*/ 158 w 202"/>
                <a:gd name="T5" fmla="*/ 1 h 223"/>
                <a:gd name="T6" fmla="*/ 157 w 202"/>
                <a:gd name="T7" fmla="*/ 13 h 223"/>
                <a:gd name="T8" fmla="*/ 158 w 202"/>
                <a:gd name="T9" fmla="*/ 14 h 223"/>
                <a:gd name="T10" fmla="*/ 181 w 202"/>
                <a:gd name="T11" fmla="*/ 14 h 223"/>
                <a:gd name="T12" fmla="*/ 188 w 202"/>
                <a:gd name="T13" fmla="*/ 21 h 223"/>
                <a:gd name="T14" fmla="*/ 188 w 202"/>
                <a:gd name="T15" fmla="*/ 202 h 223"/>
                <a:gd name="T16" fmla="*/ 181 w 202"/>
                <a:gd name="T17" fmla="*/ 209 h 223"/>
                <a:gd name="T18" fmla="*/ 21 w 202"/>
                <a:gd name="T19" fmla="*/ 209 h 223"/>
                <a:gd name="T20" fmla="*/ 14 w 202"/>
                <a:gd name="T21" fmla="*/ 202 h 223"/>
                <a:gd name="T22" fmla="*/ 14 w 202"/>
                <a:gd name="T23" fmla="*/ 21 h 223"/>
                <a:gd name="T24" fmla="*/ 21 w 202"/>
                <a:gd name="T25" fmla="*/ 14 h 223"/>
                <a:gd name="T26" fmla="*/ 45 w 202"/>
                <a:gd name="T27" fmla="*/ 14 h 223"/>
                <a:gd name="T28" fmla="*/ 46 w 202"/>
                <a:gd name="T29" fmla="*/ 13 h 223"/>
                <a:gd name="T30" fmla="*/ 44 w 202"/>
                <a:gd name="T31" fmla="*/ 1 h 223"/>
                <a:gd name="T32" fmla="*/ 43 w 202"/>
                <a:gd name="T33" fmla="*/ 0 h 223"/>
                <a:gd name="T34" fmla="*/ 7 w 202"/>
                <a:gd name="T35" fmla="*/ 0 h 223"/>
                <a:gd name="T36" fmla="*/ 0 w 202"/>
                <a:gd name="T37" fmla="*/ 7 h 223"/>
                <a:gd name="T38" fmla="*/ 0 w 202"/>
                <a:gd name="T39" fmla="*/ 216 h 223"/>
                <a:gd name="T40" fmla="*/ 7 w 202"/>
                <a:gd name="T41" fmla="*/ 223 h 223"/>
                <a:gd name="T42" fmla="*/ 195 w 202"/>
                <a:gd name="T43" fmla="*/ 223 h 223"/>
                <a:gd name="T44" fmla="*/ 202 w 202"/>
                <a:gd name="T45" fmla="*/ 216 h 223"/>
                <a:gd name="T46" fmla="*/ 202 w 202"/>
                <a:gd name="T47" fmla="*/ 7 h 223"/>
                <a:gd name="T48" fmla="*/ 195 w 202"/>
                <a:gd name="T4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2" h="223">
                  <a:moveTo>
                    <a:pt x="195" y="0"/>
                  </a:moveTo>
                  <a:cubicBezTo>
                    <a:pt x="195" y="0"/>
                    <a:pt x="171" y="0"/>
                    <a:pt x="160" y="0"/>
                  </a:cubicBezTo>
                  <a:cubicBezTo>
                    <a:pt x="158" y="0"/>
                    <a:pt x="158" y="1"/>
                    <a:pt x="158" y="1"/>
                  </a:cubicBezTo>
                  <a:cubicBezTo>
                    <a:pt x="157" y="13"/>
                    <a:pt x="157" y="13"/>
                    <a:pt x="157" y="13"/>
                  </a:cubicBezTo>
                  <a:cubicBezTo>
                    <a:pt x="157" y="13"/>
                    <a:pt x="156" y="14"/>
                    <a:pt x="158" y="14"/>
                  </a:cubicBezTo>
                  <a:cubicBezTo>
                    <a:pt x="166" y="14"/>
                    <a:pt x="181" y="14"/>
                    <a:pt x="181" y="14"/>
                  </a:cubicBezTo>
                  <a:cubicBezTo>
                    <a:pt x="185" y="14"/>
                    <a:pt x="188" y="17"/>
                    <a:pt x="188" y="21"/>
                  </a:cubicBezTo>
                  <a:cubicBezTo>
                    <a:pt x="188" y="202"/>
                    <a:pt x="188" y="202"/>
                    <a:pt x="188" y="202"/>
                  </a:cubicBezTo>
                  <a:cubicBezTo>
                    <a:pt x="188" y="206"/>
                    <a:pt x="185" y="209"/>
                    <a:pt x="181" y="209"/>
                  </a:cubicBezTo>
                  <a:cubicBezTo>
                    <a:pt x="21" y="209"/>
                    <a:pt x="21" y="209"/>
                    <a:pt x="21" y="209"/>
                  </a:cubicBezTo>
                  <a:cubicBezTo>
                    <a:pt x="17" y="209"/>
                    <a:pt x="14" y="206"/>
                    <a:pt x="14" y="202"/>
                  </a:cubicBezTo>
                  <a:cubicBezTo>
                    <a:pt x="14" y="21"/>
                    <a:pt x="14" y="21"/>
                    <a:pt x="14" y="21"/>
                  </a:cubicBezTo>
                  <a:cubicBezTo>
                    <a:pt x="14" y="17"/>
                    <a:pt x="17" y="14"/>
                    <a:pt x="21" y="14"/>
                  </a:cubicBezTo>
                  <a:cubicBezTo>
                    <a:pt x="21" y="14"/>
                    <a:pt x="37" y="14"/>
                    <a:pt x="45" y="14"/>
                  </a:cubicBezTo>
                  <a:cubicBezTo>
                    <a:pt x="46" y="14"/>
                    <a:pt x="46" y="13"/>
                    <a:pt x="46" y="13"/>
                  </a:cubicBezTo>
                  <a:cubicBezTo>
                    <a:pt x="44" y="1"/>
                    <a:pt x="44" y="1"/>
                    <a:pt x="44" y="1"/>
                  </a:cubicBezTo>
                  <a:cubicBezTo>
                    <a:pt x="44" y="1"/>
                    <a:pt x="44" y="0"/>
                    <a:pt x="43" y="0"/>
                  </a:cubicBezTo>
                  <a:cubicBezTo>
                    <a:pt x="32" y="0"/>
                    <a:pt x="7" y="0"/>
                    <a:pt x="7" y="0"/>
                  </a:cubicBezTo>
                  <a:cubicBezTo>
                    <a:pt x="3" y="0"/>
                    <a:pt x="0" y="3"/>
                    <a:pt x="0" y="7"/>
                  </a:cubicBezTo>
                  <a:cubicBezTo>
                    <a:pt x="0" y="216"/>
                    <a:pt x="0" y="216"/>
                    <a:pt x="0" y="216"/>
                  </a:cubicBezTo>
                  <a:cubicBezTo>
                    <a:pt x="0" y="220"/>
                    <a:pt x="3" y="223"/>
                    <a:pt x="7" y="223"/>
                  </a:cubicBezTo>
                  <a:cubicBezTo>
                    <a:pt x="195" y="223"/>
                    <a:pt x="195" y="223"/>
                    <a:pt x="195" y="223"/>
                  </a:cubicBezTo>
                  <a:cubicBezTo>
                    <a:pt x="199" y="223"/>
                    <a:pt x="202" y="220"/>
                    <a:pt x="202" y="216"/>
                  </a:cubicBezTo>
                  <a:cubicBezTo>
                    <a:pt x="202" y="7"/>
                    <a:pt x="202" y="7"/>
                    <a:pt x="202" y="7"/>
                  </a:cubicBezTo>
                  <a:cubicBezTo>
                    <a:pt x="202" y="3"/>
                    <a:pt x="199" y="0"/>
                    <a:pt x="195"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94" name="Freeform 30">
              <a:extLst>
                <a:ext uri="{FF2B5EF4-FFF2-40B4-BE49-F238E27FC236}">
                  <a16:creationId xmlns:a16="http://schemas.microsoft.com/office/drawing/2014/main" id="{22936DEF-C1AE-8E6C-5394-7425DFF21B18}"/>
                </a:ext>
              </a:extLst>
            </p:cNvPr>
            <p:cNvSpPr>
              <a:spLocks noEditPoints="1"/>
            </p:cNvSpPr>
            <p:nvPr/>
          </p:nvSpPr>
          <p:spPr bwMode="auto">
            <a:xfrm>
              <a:off x="2093913" y="3683000"/>
              <a:ext cx="182563" cy="115888"/>
            </a:xfrm>
            <a:custGeom>
              <a:avLst/>
              <a:gdLst>
                <a:gd name="T0" fmla="*/ 82 w 86"/>
                <a:gd name="T1" fmla="*/ 21 h 55"/>
                <a:gd name="T2" fmla="*/ 68 w 86"/>
                <a:gd name="T3" fmla="*/ 21 h 55"/>
                <a:gd name="T4" fmla="*/ 67 w 86"/>
                <a:gd name="T5" fmla="*/ 19 h 55"/>
                <a:gd name="T6" fmla="*/ 43 w 86"/>
                <a:gd name="T7" fmla="*/ 0 h 55"/>
                <a:gd name="T8" fmla="*/ 20 w 86"/>
                <a:gd name="T9" fmla="*/ 18 h 55"/>
                <a:gd name="T10" fmla="*/ 18 w 86"/>
                <a:gd name="T11" fmla="*/ 21 h 55"/>
                <a:gd name="T12" fmla="*/ 4 w 86"/>
                <a:gd name="T13" fmla="*/ 21 h 55"/>
                <a:gd name="T14" fmla="*/ 0 w 86"/>
                <a:gd name="T15" fmla="*/ 25 h 55"/>
                <a:gd name="T16" fmla="*/ 4 w 86"/>
                <a:gd name="T17" fmla="*/ 51 h 55"/>
                <a:gd name="T18" fmla="*/ 9 w 86"/>
                <a:gd name="T19" fmla="*/ 55 h 55"/>
                <a:gd name="T20" fmla="*/ 77 w 86"/>
                <a:gd name="T21" fmla="*/ 55 h 55"/>
                <a:gd name="T22" fmla="*/ 82 w 86"/>
                <a:gd name="T23" fmla="*/ 51 h 55"/>
                <a:gd name="T24" fmla="*/ 86 w 86"/>
                <a:gd name="T25" fmla="*/ 25 h 55"/>
                <a:gd name="T26" fmla="*/ 82 w 86"/>
                <a:gd name="T27" fmla="*/ 21 h 55"/>
                <a:gd name="T28" fmla="*/ 43 w 86"/>
                <a:gd name="T29" fmla="*/ 27 h 55"/>
                <a:gd name="T30" fmla="*/ 36 w 86"/>
                <a:gd name="T31" fmla="*/ 19 h 55"/>
                <a:gd name="T32" fmla="*/ 43 w 86"/>
                <a:gd name="T33" fmla="*/ 12 h 55"/>
                <a:gd name="T34" fmla="*/ 50 w 86"/>
                <a:gd name="T35" fmla="*/ 19 h 55"/>
                <a:gd name="T36" fmla="*/ 43 w 86"/>
                <a:gd name="T37"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 h="55">
                  <a:moveTo>
                    <a:pt x="82" y="21"/>
                  </a:moveTo>
                  <a:cubicBezTo>
                    <a:pt x="68" y="21"/>
                    <a:pt x="68" y="21"/>
                    <a:pt x="68" y="21"/>
                  </a:cubicBezTo>
                  <a:cubicBezTo>
                    <a:pt x="67" y="21"/>
                    <a:pt x="67" y="19"/>
                    <a:pt x="67" y="19"/>
                  </a:cubicBezTo>
                  <a:cubicBezTo>
                    <a:pt x="64" y="8"/>
                    <a:pt x="55" y="0"/>
                    <a:pt x="43" y="0"/>
                  </a:cubicBezTo>
                  <a:cubicBezTo>
                    <a:pt x="32" y="0"/>
                    <a:pt x="22" y="8"/>
                    <a:pt x="20" y="18"/>
                  </a:cubicBezTo>
                  <a:cubicBezTo>
                    <a:pt x="19" y="19"/>
                    <a:pt x="20" y="21"/>
                    <a:pt x="18" y="21"/>
                  </a:cubicBezTo>
                  <a:cubicBezTo>
                    <a:pt x="4" y="21"/>
                    <a:pt x="4" y="21"/>
                    <a:pt x="4" y="21"/>
                  </a:cubicBezTo>
                  <a:cubicBezTo>
                    <a:pt x="2" y="21"/>
                    <a:pt x="0" y="23"/>
                    <a:pt x="0" y="25"/>
                  </a:cubicBezTo>
                  <a:cubicBezTo>
                    <a:pt x="4" y="51"/>
                    <a:pt x="4" y="51"/>
                    <a:pt x="4" y="51"/>
                  </a:cubicBezTo>
                  <a:cubicBezTo>
                    <a:pt x="4" y="54"/>
                    <a:pt x="6" y="55"/>
                    <a:pt x="9" y="55"/>
                  </a:cubicBezTo>
                  <a:cubicBezTo>
                    <a:pt x="77" y="55"/>
                    <a:pt x="77" y="55"/>
                    <a:pt x="77" y="55"/>
                  </a:cubicBezTo>
                  <a:cubicBezTo>
                    <a:pt x="80" y="55"/>
                    <a:pt x="82" y="54"/>
                    <a:pt x="82" y="51"/>
                  </a:cubicBezTo>
                  <a:cubicBezTo>
                    <a:pt x="86" y="25"/>
                    <a:pt x="86" y="25"/>
                    <a:pt x="86" y="25"/>
                  </a:cubicBezTo>
                  <a:cubicBezTo>
                    <a:pt x="86" y="23"/>
                    <a:pt x="85" y="21"/>
                    <a:pt x="82" y="21"/>
                  </a:cubicBezTo>
                  <a:close/>
                  <a:moveTo>
                    <a:pt x="43" y="27"/>
                  </a:moveTo>
                  <a:cubicBezTo>
                    <a:pt x="39" y="27"/>
                    <a:pt x="36" y="23"/>
                    <a:pt x="36" y="19"/>
                  </a:cubicBezTo>
                  <a:cubicBezTo>
                    <a:pt x="36" y="15"/>
                    <a:pt x="39" y="12"/>
                    <a:pt x="43" y="12"/>
                  </a:cubicBezTo>
                  <a:cubicBezTo>
                    <a:pt x="47" y="12"/>
                    <a:pt x="50" y="15"/>
                    <a:pt x="50" y="19"/>
                  </a:cubicBezTo>
                  <a:cubicBezTo>
                    <a:pt x="50" y="23"/>
                    <a:pt x="47" y="27"/>
                    <a:pt x="43" y="2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95" name="Freeform 31">
              <a:extLst>
                <a:ext uri="{FF2B5EF4-FFF2-40B4-BE49-F238E27FC236}">
                  <a16:creationId xmlns:a16="http://schemas.microsoft.com/office/drawing/2014/main" id="{00EE915D-1468-AC49-4733-AAF739F1DE2C}"/>
                </a:ext>
              </a:extLst>
            </p:cNvPr>
            <p:cNvSpPr>
              <a:spLocks/>
            </p:cNvSpPr>
            <p:nvPr/>
          </p:nvSpPr>
          <p:spPr bwMode="auto">
            <a:xfrm>
              <a:off x="2044701" y="3867150"/>
              <a:ext cx="174625" cy="23813"/>
            </a:xfrm>
            <a:custGeom>
              <a:avLst/>
              <a:gdLst>
                <a:gd name="T0" fmla="*/ 82 w 82"/>
                <a:gd name="T1" fmla="*/ 8 h 11"/>
                <a:gd name="T2" fmla="*/ 79 w 82"/>
                <a:gd name="T3" fmla="*/ 11 h 11"/>
                <a:gd name="T4" fmla="*/ 3 w 82"/>
                <a:gd name="T5" fmla="*/ 11 h 11"/>
                <a:gd name="T6" fmla="*/ 0 w 82"/>
                <a:gd name="T7" fmla="*/ 8 h 11"/>
                <a:gd name="T8" fmla="*/ 0 w 82"/>
                <a:gd name="T9" fmla="*/ 2 h 11"/>
                <a:gd name="T10" fmla="*/ 3 w 82"/>
                <a:gd name="T11" fmla="*/ 0 h 11"/>
                <a:gd name="T12" fmla="*/ 79 w 82"/>
                <a:gd name="T13" fmla="*/ 0 h 11"/>
                <a:gd name="T14" fmla="*/ 82 w 82"/>
                <a:gd name="T15" fmla="*/ 2 h 11"/>
                <a:gd name="T16" fmla="*/ 82 w 82"/>
                <a:gd name="T17"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11">
                  <a:moveTo>
                    <a:pt x="82" y="8"/>
                  </a:moveTo>
                  <a:cubicBezTo>
                    <a:pt x="82" y="10"/>
                    <a:pt x="81" y="11"/>
                    <a:pt x="79" y="11"/>
                  </a:cubicBezTo>
                  <a:cubicBezTo>
                    <a:pt x="3" y="11"/>
                    <a:pt x="3" y="11"/>
                    <a:pt x="3" y="11"/>
                  </a:cubicBezTo>
                  <a:cubicBezTo>
                    <a:pt x="1" y="11"/>
                    <a:pt x="0" y="10"/>
                    <a:pt x="0" y="8"/>
                  </a:cubicBezTo>
                  <a:cubicBezTo>
                    <a:pt x="0" y="2"/>
                    <a:pt x="0" y="2"/>
                    <a:pt x="0" y="2"/>
                  </a:cubicBezTo>
                  <a:cubicBezTo>
                    <a:pt x="0" y="1"/>
                    <a:pt x="1" y="0"/>
                    <a:pt x="3" y="0"/>
                  </a:cubicBezTo>
                  <a:cubicBezTo>
                    <a:pt x="79" y="0"/>
                    <a:pt x="79" y="0"/>
                    <a:pt x="79" y="0"/>
                  </a:cubicBezTo>
                  <a:cubicBezTo>
                    <a:pt x="81" y="0"/>
                    <a:pt x="82" y="1"/>
                    <a:pt x="82" y="2"/>
                  </a:cubicBezTo>
                  <a:cubicBezTo>
                    <a:pt x="82" y="8"/>
                    <a:pt x="82" y="8"/>
                    <a:pt x="82"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96" name="Freeform 32">
              <a:extLst>
                <a:ext uri="{FF2B5EF4-FFF2-40B4-BE49-F238E27FC236}">
                  <a16:creationId xmlns:a16="http://schemas.microsoft.com/office/drawing/2014/main" id="{FA50DFBB-778C-6795-B1C1-C5DBC92A1192}"/>
                </a:ext>
              </a:extLst>
            </p:cNvPr>
            <p:cNvSpPr>
              <a:spLocks/>
            </p:cNvSpPr>
            <p:nvPr/>
          </p:nvSpPr>
          <p:spPr bwMode="auto">
            <a:xfrm>
              <a:off x="2263776" y="3849688"/>
              <a:ext cx="71438" cy="55563"/>
            </a:xfrm>
            <a:custGeom>
              <a:avLst/>
              <a:gdLst>
                <a:gd name="T0" fmla="*/ 16 w 34"/>
                <a:gd name="T1" fmla="*/ 25 h 26"/>
                <a:gd name="T2" fmla="*/ 12 w 34"/>
                <a:gd name="T3" fmla="*/ 25 h 26"/>
                <a:gd name="T4" fmla="*/ 1 w 34"/>
                <a:gd name="T5" fmla="*/ 14 h 26"/>
                <a:gd name="T6" fmla="*/ 1 w 34"/>
                <a:gd name="T7" fmla="*/ 10 h 26"/>
                <a:gd name="T8" fmla="*/ 4 w 34"/>
                <a:gd name="T9" fmla="*/ 7 h 26"/>
                <a:gd name="T10" fmla="*/ 8 w 34"/>
                <a:gd name="T11" fmla="*/ 7 h 26"/>
                <a:gd name="T12" fmla="*/ 12 w 34"/>
                <a:gd name="T13" fmla="*/ 11 h 26"/>
                <a:gd name="T14" fmla="*/ 16 w 34"/>
                <a:gd name="T15" fmla="*/ 11 h 26"/>
                <a:gd name="T16" fmla="*/ 26 w 34"/>
                <a:gd name="T17" fmla="*/ 2 h 26"/>
                <a:gd name="T18" fmla="*/ 30 w 34"/>
                <a:gd name="T19" fmla="*/ 2 h 26"/>
                <a:gd name="T20" fmla="*/ 33 w 34"/>
                <a:gd name="T21" fmla="*/ 4 h 26"/>
                <a:gd name="T22" fmla="*/ 33 w 34"/>
                <a:gd name="T23" fmla="*/ 9 h 26"/>
                <a:gd name="T24" fmla="*/ 16 w 34"/>
                <a:gd name="T2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26">
                  <a:moveTo>
                    <a:pt x="16" y="25"/>
                  </a:moveTo>
                  <a:cubicBezTo>
                    <a:pt x="15" y="26"/>
                    <a:pt x="13" y="26"/>
                    <a:pt x="12" y="25"/>
                  </a:cubicBezTo>
                  <a:cubicBezTo>
                    <a:pt x="1" y="14"/>
                    <a:pt x="1" y="14"/>
                    <a:pt x="1" y="14"/>
                  </a:cubicBezTo>
                  <a:cubicBezTo>
                    <a:pt x="0" y="13"/>
                    <a:pt x="0" y="11"/>
                    <a:pt x="1" y="10"/>
                  </a:cubicBezTo>
                  <a:cubicBezTo>
                    <a:pt x="4" y="7"/>
                    <a:pt x="4" y="7"/>
                    <a:pt x="4" y="7"/>
                  </a:cubicBezTo>
                  <a:cubicBezTo>
                    <a:pt x="5" y="6"/>
                    <a:pt x="7" y="6"/>
                    <a:pt x="8" y="7"/>
                  </a:cubicBezTo>
                  <a:cubicBezTo>
                    <a:pt x="12" y="11"/>
                    <a:pt x="12" y="11"/>
                    <a:pt x="12" y="11"/>
                  </a:cubicBezTo>
                  <a:cubicBezTo>
                    <a:pt x="13" y="12"/>
                    <a:pt x="15" y="12"/>
                    <a:pt x="16" y="11"/>
                  </a:cubicBezTo>
                  <a:cubicBezTo>
                    <a:pt x="26" y="2"/>
                    <a:pt x="26" y="2"/>
                    <a:pt x="26" y="2"/>
                  </a:cubicBezTo>
                  <a:cubicBezTo>
                    <a:pt x="27" y="0"/>
                    <a:pt x="29" y="0"/>
                    <a:pt x="30" y="2"/>
                  </a:cubicBezTo>
                  <a:cubicBezTo>
                    <a:pt x="33" y="4"/>
                    <a:pt x="33" y="4"/>
                    <a:pt x="33" y="4"/>
                  </a:cubicBezTo>
                  <a:cubicBezTo>
                    <a:pt x="34" y="6"/>
                    <a:pt x="34" y="8"/>
                    <a:pt x="33" y="9"/>
                  </a:cubicBezTo>
                  <a:lnTo>
                    <a:pt x="16"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97" name="Freeform 33">
              <a:extLst>
                <a:ext uri="{FF2B5EF4-FFF2-40B4-BE49-F238E27FC236}">
                  <a16:creationId xmlns:a16="http://schemas.microsoft.com/office/drawing/2014/main" id="{560EC99C-5478-F08C-3AEE-0E9B6C055DD0}"/>
                </a:ext>
              </a:extLst>
            </p:cNvPr>
            <p:cNvSpPr>
              <a:spLocks/>
            </p:cNvSpPr>
            <p:nvPr/>
          </p:nvSpPr>
          <p:spPr bwMode="auto">
            <a:xfrm>
              <a:off x="2044701" y="3949700"/>
              <a:ext cx="174625" cy="25400"/>
            </a:xfrm>
            <a:custGeom>
              <a:avLst/>
              <a:gdLst>
                <a:gd name="T0" fmla="*/ 82 w 82"/>
                <a:gd name="T1" fmla="*/ 9 h 12"/>
                <a:gd name="T2" fmla="*/ 79 w 82"/>
                <a:gd name="T3" fmla="*/ 12 h 12"/>
                <a:gd name="T4" fmla="*/ 3 w 82"/>
                <a:gd name="T5" fmla="*/ 12 h 12"/>
                <a:gd name="T6" fmla="*/ 0 w 82"/>
                <a:gd name="T7" fmla="*/ 9 h 12"/>
                <a:gd name="T8" fmla="*/ 0 w 82"/>
                <a:gd name="T9" fmla="*/ 3 h 12"/>
                <a:gd name="T10" fmla="*/ 3 w 82"/>
                <a:gd name="T11" fmla="*/ 0 h 12"/>
                <a:gd name="T12" fmla="*/ 79 w 82"/>
                <a:gd name="T13" fmla="*/ 0 h 12"/>
                <a:gd name="T14" fmla="*/ 82 w 82"/>
                <a:gd name="T15" fmla="*/ 3 h 12"/>
                <a:gd name="T16" fmla="*/ 82 w 82"/>
                <a:gd name="T17"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12">
                  <a:moveTo>
                    <a:pt x="82" y="9"/>
                  </a:moveTo>
                  <a:cubicBezTo>
                    <a:pt x="82" y="10"/>
                    <a:pt x="81" y="12"/>
                    <a:pt x="79" y="12"/>
                  </a:cubicBezTo>
                  <a:cubicBezTo>
                    <a:pt x="3" y="12"/>
                    <a:pt x="3" y="12"/>
                    <a:pt x="3" y="12"/>
                  </a:cubicBezTo>
                  <a:cubicBezTo>
                    <a:pt x="1" y="12"/>
                    <a:pt x="0" y="10"/>
                    <a:pt x="0" y="9"/>
                  </a:cubicBezTo>
                  <a:cubicBezTo>
                    <a:pt x="0" y="3"/>
                    <a:pt x="0" y="3"/>
                    <a:pt x="0" y="3"/>
                  </a:cubicBezTo>
                  <a:cubicBezTo>
                    <a:pt x="0" y="1"/>
                    <a:pt x="1" y="0"/>
                    <a:pt x="3" y="0"/>
                  </a:cubicBezTo>
                  <a:cubicBezTo>
                    <a:pt x="79" y="0"/>
                    <a:pt x="79" y="0"/>
                    <a:pt x="79" y="0"/>
                  </a:cubicBezTo>
                  <a:cubicBezTo>
                    <a:pt x="81" y="0"/>
                    <a:pt x="82" y="1"/>
                    <a:pt x="82" y="3"/>
                  </a:cubicBezTo>
                  <a:cubicBezTo>
                    <a:pt x="82" y="9"/>
                    <a:pt x="82" y="9"/>
                    <a:pt x="82"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98" name="Freeform 34">
              <a:extLst>
                <a:ext uri="{FF2B5EF4-FFF2-40B4-BE49-F238E27FC236}">
                  <a16:creationId xmlns:a16="http://schemas.microsoft.com/office/drawing/2014/main" id="{890FBAD2-C625-E50E-6FA1-7101EA588A26}"/>
                </a:ext>
              </a:extLst>
            </p:cNvPr>
            <p:cNvSpPr>
              <a:spLocks/>
            </p:cNvSpPr>
            <p:nvPr/>
          </p:nvSpPr>
          <p:spPr bwMode="auto">
            <a:xfrm>
              <a:off x="2263776" y="3935413"/>
              <a:ext cx="71438" cy="55563"/>
            </a:xfrm>
            <a:custGeom>
              <a:avLst/>
              <a:gdLst>
                <a:gd name="T0" fmla="*/ 16 w 34"/>
                <a:gd name="T1" fmla="*/ 25 h 26"/>
                <a:gd name="T2" fmla="*/ 12 w 34"/>
                <a:gd name="T3" fmla="*/ 25 h 26"/>
                <a:gd name="T4" fmla="*/ 1 w 34"/>
                <a:gd name="T5" fmla="*/ 14 h 26"/>
                <a:gd name="T6" fmla="*/ 1 w 34"/>
                <a:gd name="T7" fmla="*/ 9 h 26"/>
                <a:gd name="T8" fmla="*/ 4 w 34"/>
                <a:gd name="T9" fmla="*/ 6 h 26"/>
                <a:gd name="T10" fmla="*/ 8 w 34"/>
                <a:gd name="T11" fmla="*/ 6 h 26"/>
                <a:gd name="T12" fmla="*/ 12 w 34"/>
                <a:gd name="T13" fmla="*/ 10 h 26"/>
                <a:gd name="T14" fmla="*/ 16 w 34"/>
                <a:gd name="T15" fmla="*/ 10 h 26"/>
                <a:gd name="T16" fmla="*/ 26 w 34"/>
                <a:gd name="T17" fmla="*/ 1 h 26"/>
                <a:gd name="T18" fmla="*/ 30 w 34"/>
                <a:gd name="T19" fmla="*/ 1 h 26"/>
                <a:gd name="T20" fmla="*/ 33 w 34"/>
                <a:gd name="T21" fmla="*/ 4 h 26"/>
                <a:gd name="T22" fmla="*/ 33 w 34"/>
                <a:gd name="T23" fmla="*/ 8 h 26"/>
                <a:gd name="T24" fmla="*/ 16 w 34"/>
                <a:gd name="T2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26">
                  <a:moveTo>
                    <a:pt x="16" y="25"/>
                  </a:moveTo>
                  <a:cubicBezTo>
                    <a:pt x="15" y="26"/>
                    <a:pt x="13" y="26"/>
                    <a:pt x="12" y="25"/>
                  </a:cubicBezTo>
                  <a:cubicBezTo>
                    <a:pt x="1" y="14"/>
                    <a:pt x="1" y="14"/>
                    <a:pt x="1" y="14"/>
                  </a:cubicBezTo>
                  <a:cubicBezTo>
                    <a:pt x="0" y="12"/>
                    <a:pt x="0" y="11"/>
                    <a:pt x="1" y="9"/>
                  </a:cubicBezTo>
                  <a:cubicBezTo>
                    <a:pt x="4" y="6"/>
                    <a:pt x="4" y="6"/>
                    <a:pt x="4" y="6"/>
                  </a:cubicBezTo>
                  <a:cubicBezTo>
                    <a:pt x="5" y="5"/>
                    <a:pt x="7" y="5"/>
                    <a:pt x="8" y="6"/>
                  </a:cubicBezTo>
                  <a:cubicBezTo>
                    <a:pt x="12" y="10"/>
                    <a:pt x="12" y="10"/>
                    <a:pt x="12" y="10"/>
                  </a:cubicBezTo>
                  <a:cubicBezTo>
                    <a:pt x="13" y="12"/>
                    <a:pt x="15" y="12"/>
                    <a:pt x="16" y="10"/>
                  </a:cubicBezTo>
                  <a:cubicBezTo>
                    <a:pt x="26" y="1"/>
                    <a:pt x="26" y="1"/>
                    <a:pt x="26" y="1"/>
                  </a:cubicBezTo>
                  <a:cubicBezTo>
                    <a:pt x="27" y="0"/>
                    <a:pt x="29" y="0"/>
                    <a:pt x="30" y="1"/>
                  </a:cubicBezTo>
                  <a:cubicBezTo>
                    <a:pt x="33" y="4"/>
                    <a:pt x="33" y="4"/>
                    <a:pt x="33" y="4"/>
                  </a:cubicBezTo>
                  <a:cubicBezTo>
                    <a:pt x="34" y="5"/>
                    <a:pt x="34" y="7"/>
                    <a:pt x="33" y="8"/>
                  </a:cubicBezTo>
                  <a:lnTo>
                    <a:pt x="16"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299" name="Freeform 35">
              <a:extLst>
                <a:ext uri="{FF2B5EF4-FFF2-40B4-BE49-F238E27FC236}">
                  <a16:creationId xmlns:a16="http://schemas.microsoft.com/office/drawing/2014/main" id="{62C6F39B-7B8F-F92A-83B9-29AEAA8446BE}"/>
                </a:ext>
              </a:extLst>
            </p:cNvPr>
            <p:cNvSpPr>
              <a:spLocks/>
            </p:cNvSpPr>
            <p:nvPr/>
          </p:nvSpPr>
          <p:spPr bwMode="auto">
            <a:xfrm>
              <a:off x="2044701" y="4035425"/>
              <a:ext cx="125413" cy="22225"/>
            </a:xfrm>
            <a:custGeom>
              <a:avLst/>
              <a:gdLst>
                <a:gd name="T0" fmla="*/ 59 w 59"/>
                <a:gd name="T1" fmla="*/ 8 h 11"/>
                <a:gd name="T2" fmla="*/ 56 w 59"/>
                <a:gd name="T3" fmla="*/ 11 h 11"/>
                <a:gd name="T4" fmla="*/ 3 w 59"/>
                <a:gd name="T5" fmla="*/ 11 h 11"/>
                <a:gd name="T6" fmla="*/ 0 w 59"/>
                <a:gd name="T7" fmla="*/ 8 h 11"/>
                <a:gd name="T8" fmla="*/ 0 w 59"/>
                <a:gd name="T9" fmla="*/ 2 h 11"/>
                <a:gd name="T10" fmla="*/ 3 w 59"/>
                <a:gd name="T11" fmla="*/ 0 h 11"/>
                <a:gd name="T12" fmla="*/ 56 w 59"/>
                <a:gd name="T13" fmla="*/ 0 h 11"/>
                <a:gd name="T14" fmla="*/ 59 w 59"/>
                <a:gd name="T15" fmla="*/ 2 h 11"/>
                <a:gd name="T16" fmla="*/ 59 w 59"/>
                <a:gd name="T17"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1">
                  <a:moveTo>
                    <a:pt x="59" y="8"/>
                  </a:moveTo>
                  <a:cubicBezTo>
                    <a:pt x="59" y="10"/>
                    <a:pt x="58" y="11"/>
                    <a:pt x="56" y="11"/>
                  </a:cubicBezTo>
                  <a:cubicBezTo>
                    <a:pt x="3" y="11"/>
                    <a:pt x="3" y="11"/>
                    <a:pt x="3" y="11"/>
                  </a:cubicBezTo>
                  <a:cubicBezTo>
                    <a:pt x="1" y="11"/>
                    <a:pt x="0" y="10"/>
                    <a:pt x="0" y="8"/>
                  </a:cubicBezTo>
                  <a:cubicBezTo>
                    <a:pt x="0" y="2"/>
                    <a:pt x="0" y="2"/>
                    <a:pt x="0" y="2"/>
                  </a:cubicBezTo>
                  <a:cubicBezTo>
                    <a:pt x="0" y="1"/>
                    <a:pt x="1" y="0"/>
                    <a:pt x="3" y="0"/>
                  </a:cubicBezTo>
                  <a:cubicBezTo>
                    <a:pt x="56" y="0"/>
                    <a:pt x="56" y="0"/>
                    <a:pt x="56" y="0"/>
                  </a:cubicBezTo>
                  <a:cubicBezTo>
                    <a:pt x="58" y="0"/>
                    <a:pt x="59" y="1"/>
                    <a:pt x="59" y="2"/>
                  </a:cubicBezTo>
                  <a:cubicBezTo>
                    <a:pt x="59" y="8"/>
                    <a:pt x="59" y="8"/>
                    <a:pt x="59"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sp>
          <p:nvSpPr>
            <p:cNvPr id="300" name="Freeform 36">
              <a:extLst>
                <a:ext uri="{FF2B5EF4-FFF2-40B4-BE49-F238E27FC236}">
                  <a16:creationId xmlns:a16="http://schemas.microsoft.com/office/drawing/2014/main" id="{B14EEA4E-950E-75A3-91D8-1E06B3281B22}"/>
                </a:ext>
              </a:extLst>
            </p:cNvPr>
            <p:cNvSpPr>
              <a:spLocks/>
            </p:cNvSpPr>
            <p:nvPr/>
          </p:nvSpPr>
          <p:spPr bwMode="auto">
            <a:xfrm>
              <a:off x="2263776" y="4017963"/>
              <a:ext cx="71438" cy="55563"/>
            </a:xfrm>
            <a:custGeom>
              <a:avLst/>
              <a:gdLst>
                <a:gd name="T0" fmla="*/ 16 w 34"/>
                <a:gd name="T1" fmla="*/ 25 h 26"/>
                <a:gd name="T2" fmla="*/ 12 w 34"/>
                <a:gd name="T3" fmla="*/ 25 h 26"/>
                <a:gd name="T4" fmla="*/ 1 w 34"/>
                <a:gd name="T5" fmla="*/ 14 h 26"/>
                <a:gd name="T6" fmla="*/ 1 w 34"/>
                <a:gd name="T7" fmla="*/ 10 h 26"/>
                <a:gd name="T8" fmla="*/ 4 w 34"/>
                <a:gd name="T9" fmla="*/ 7 h 26"/>
                <a:gd name="T10" fmla="*/ 8 w 34"/>
                <a:gd name="T11" fmla="*/ 7 h 26"/>
                <a:gd name="T12" fmla="*/ 12 w 34"/>
                <a:gd name="T13" fmla="*/ 11 h 26"/>
                <a:gd name="T14" fmla="*/ 16 w 34"/>
                <a:gd name="T15" fmla="*/ 11 h 26"/>
                <a:gd name="T16" fmla="*/ 26 w 34"/>
                <a:gd name="T17" fmla="*/ 2 h 26"/>
                <a:gd name="T18" fmla="*/ 30 w 34"/>
                <a:gd name="T19" fmla="*/ 2 h 26"/>
                <a:gd name="T20" fmla="*/ 33 w 34"/>
                <a:gd name="T21" fmla="*/ 4 h 26"/>
                <a:gd name="T22" fmla="*/ 33 w 34"/>
                <a:gd name="T23" fmla="*/ 9 h 26"/>
                <a:gd name="T24" fmla="*/ 16 w 34"/>
                <a:gd name="T2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26">
                  <a:moveTo>
                    <a:pt x="16" y="25"/>
                  </a:moveTo>
                  <a:cubicBezTo>
                    <a:pt x="15" y="26"/>
                    <a:pt x="13" y="26"/>
                    <a:pt x="12" y="25"/>
                  </a:cubicBezTo>
                  <a:cubicBezTo>
                    <a:pt x="1" y="14"/>
                    <a:pt x="1" y="14"/>
                    <a:pt x="1" y="14"/>
                  </a:cubicBezTo>
                  <a:cubicBezTo>
                    <a:pt x="0" y="13"/>
                    <a:pt x="0" y="11"/>
                    <a:pt x="1" y="10"/>
                  </a:cubicBezTo>
                  <a:cubicBezTo>
                    <a:pt x="4" y="7"/>
                    <a:pt x="4" y="7"/>
                    <a:pt x="4" y="7"/>
                  </a:cubicBezTo>
                  <a:cubicBezTo>
                    <a:pt x="5" y="6"/>
                    <a:pt x="7" y="6"/>
                    <a:pt x="8" y="7"/>
                  </a:cubicBezTo>
                  <a:cubicBezTo>
                    <a:pt x="12" y="11"/>
                    <a:pt x="12" y="11"/>
                    <a:pt x="12" y="11"/>
                  </a:cubicBezTo>
                  <a:cubicBezTo>
                    <a:pt x="13" y="12"/>
                    <a:pt x="15" y="12"/>
                    <a:pt x="16" y="11"/>
                  </a:cubicBezTo>
                  <a:cubicBezTo>
                    <a:pt x="26" y="2"/>
                    <a:pt x="26" y="2"/>
                    <a:pt x="26" y="2"/>
                  </a:cubicBezTo>
                  <a:cubicBezTo>
                    <a:pt x="27" y="0"/>
                    <a:pt x="29" y="0"/>
                    <a:pt x="30" y="2"/>
                  </a:cubicBezTo>
                  <a:cubicBezTo>
                    <a:pt x="33" y="4"/>
                    <a:pt x="33" y="4"/>
                    <a:pt x="33" y="4"/>
                  </a:cubicBezTo>
                  <a:cubicBezTo>
                    <a:pt x="34" y="6"/>
                    <a:pt x="34" y="7"/>
                    <a:pt x="33" y="9"/>
                  </a:cubicBezTo>
                  <a:lnTo>
                    <a:pt x="16"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AU" sz="3599"/>
            </a:p>
          </p:txBody>
        </p:sp>
      </p:grpSp>
      <p:sp>
        <p:nvSpPr>
          <p:cNvPr id="301" name="Shape 2893">
            <a:extLst>
              <a:ext uri="{FF2B5EF4-FFF2-40B4-BE49-F238E27FC236}">
                <a16:creationId xmlns:a16="http://schemas.microsoft.com/office/drawing/2014/main" id="{61B6F8CE-9F1D-787F-0B4F-4542ABEEF660}"/>
              </a:ext>
            </a:extLst>
          </p:cNvPr>
          <p:cNvSpPr/>
          <p:nvPr/>
        </p:nvSpPr>
        <p:spPr>
          <a:xfrm>
            <a:off x="1079019" y="4869543"/>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2907" y="14380"/>
                </a:moveTo>
                <a:cubicBezTo>
                  <a:pt x="12819" y="14469"/>
                  <a:pt x="12764" y="14592"/>
                  <a:pt x="12764" y="14727"/>
                </a:cubicBezTo>
                <a:cubicBezTo>
                  <a:pt x="12764" y="14999"/>
                  <a:pt x="12984" y="15218"/>
                  <a:pt x="13255" y="15218"/>
                </a:cubicBezTo>
                <a:cubicBezTo>
                  <a:pt x="13390" y="15218"/>
                  <a:pt x="13513" y="15164"/>
                  <a:pt x="13602" y="15074"/>
                </a:cubicBezTo>
                <a:lnTo>
                  <a:pt x="17529" y="11147"/>
                </a:lnTo>
                <a:cubicBezTo>
                  <a:pt x="17618" y="11058"/>
                  <a:pt x="17673" y="10936"/>
                  <a:pt x="17673" y="10800"/>
                </a:cubicBezTo>
                <a:cubicBezTo>
                  <a:pt x="17673" y="10665"/>
                  <a:pt x="17618" y="10542"/>
                  <a:pt x="17529" y="10453"/>
                </a:cubicBezTo>
                <a:lnTo>
                  <a:pt x="13602" y="6526"/>
                </a:lnTo>
                <a:cubicBezTo>
                  <a:pt x="13513" y="6437"/>
                  <a:pt x="13390" y="6382"/>
                  <a:pt x="13255" y="6382"/>
                </a:cubicBezTo>
                <a:cubicBezTo>
                  <a:pt x="12984" y="6382"/>
                  <a:pt x="12764" y="6601"/>
                  <a:pt x="12764" y="6873"/>
                </a:cubicBezTo>
                <a:cubicBezTo>
                  <a:pt x="12764" y="7008"/>
                  <a:pt x="12819" y="7131"/>
                  <a:pt x="12907" y="7220"/>
                </a:cubicBezTo>
                <a:lnTo>
                  <a:pt x="15997" y="10309"/>
                </a:lnTo>
                <a:lnTo>
                  <a:pt x="491" y="10309"/>
                </a:lnTo>
                <a:cubicBezTo>
                  <a:pt x="220" y="10309"/>
                  <a:pt x="0" y="10529"/>
                  <a:pt x="0" y="10800"/>
                </a:cubicBezTo>
                <a:cubicBezTo>
                  <a:pt x="0" y="11071"/>
                  <a:pt x="220" y="11291"/>
                  <a:pt x="491" y="11291"/>
                </a:cubicBezTo>
                <a:lnTo>
                  <a:pt x="15997" y="11291"/>
                </a:lnTo>
                <a:cubicBezTo>
                  <a:pt x="15997" y="11291"/>
                  <a:pt x="12907" y="14380"/>
                  <a:pt x="12907" y="14380"/>
                </a:cubicBezTo>
                <a:close/>
                <a:moveTo>
                  <a:pt x="21109" y="0"/>
                </a:moveTo>
                <a:lnTo>
                  <a:pt x="3436" y="0"/>
                </a:lnTo>
                <a:cubicBezTo>
                  <a:pt x="3166" y="0"/>
                  <a:pt x="2945" y="220"/>
                  <a:pt x="2945" y="491"/>
                </a:cubicBezTo>
                <a:lnTo>
                  <a:pt x="2945" y="7855"/>
                </a:lnTo>
                <a:cubicBezTo>
                  <a:pt x="2945" y="8126"/>
                  <a:pt x="3166" y="8345"/>
                  <a:pt x="3436" y="8345"/>
                </a:cubicBezTo>
                <a:cubicBezTo>
                  <a:pt x="3707" y="8345"/>
                  <a:pt x="3927" y="8126"/>
                  <a:pt x="3927" y="7855"/>
                </a:cubicBezTo>
                <a:lnTo>
                  <a:pt x="3927" y="982"/>
                </a:lnTo>
                <a:lnTo>
                  <a:pt x="20618" y="982"/>
                </a:lnTo>
                <a:lnTo>
                  <a:pt x="20618" y="20618"/>
                </a:lnTo>
                <a:lnTo>
                  <a:pt x="3927" y="20618"/>
                </a:lnTo>
                <a:lnTo>
                  <a:pt x="3927" y="13745"/>
                </a:lnTo>
                <a:cubicBezTo>
                  <a:pt x="3927" y="13475"/>
                  <a:pt x="3707" y="13255"/>
                  <a:pt x="3436" y="13255"/>
                </a:cubicBezTo>
                <a:cubicBezTo>
                  <a:pt x="3166" y="13255"/>
                  <a:pt x="2945" y="13475"/>
                  <a:pt x="2945" y="13745"/>
                </a:cubicBezTo>
                <a:lnTo>
                  <a:pt x="2945" y="21109"/>
                </a:lnTo>
                <a:cubicBezTo>
                  <a:pt x="2945" y="21380"/>
                  <a:pt x="3166" y="21600"/>
                  <a:pt x="3436" y="21600"/>
                </a:cubicBezTo>
                <a:lnTo>
                  <a:pt x="21109" y="21600"/>
                </a:lnTo>
                <a:cubicBezTo>
                  <a:pt x="21380" y="21600"/>
                  <a:pt x="21600" y="21380"/>
                  <a:pt x="21600" y="21109"/>
                </a:cubicBezTo>
                <a:lnTo>
                  <a:pt x="21600" y="491"/>
                </a:lnTo>
                <a:cubicBezTo>
                  <a:pt x="21600" y="220"/>
                  <a:pt x="21380" y="0"/>
                  <a:pt x="21109" y="0"/>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02" name="Shape 2894">
            <a:extLst>
              <a:ext uri="{FF2B5EF4-FFF2-40B4-BE49-F238E27FC236}">
                <a16:creationId xmlns:a16="http://schemas.microsoft.com/office/drawing/2014/main" id="{E8C0953F-0AA2-0796-9AB8-9732231EE046}"/>
              </a:ext>
            </a:extLst>
          </p:cNvPr>
          <p:cNvSpPr/>
          <p:nvPr/>
        </p:nvSpPr>
        <p:spPr>
          <a:xfrm>
            <a:off x="1612280" y="4869543"/>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1109" y="10309"/>
                </a:moveTo>
                <a:lnTo>
                  <a:pt x="5604" y="10309"/>
                </a:lnTo>
                <a:lnTo>
                  <a:pt x="8693" y="7220"/>
                </a:lnTo>
                <a:cubicBezTo>
                  <a:pt x="8781" y="7131"/>
                  <a:pt x="8836" y="7008"/>
                  <a:pt x="8836" y="6873"/>
                </a:cubicBezTo>
                <a:cubicBezTo>
                  <a:pt x="8836" y="6601"/>
                  <a:pt x="8616" y="6382"/>
                  <a:pt x="8345" y="6382"/>
                </a:cubicBezTo>
                <a:cubicBezTo>
                  <a:pt x="8210" y="6382"/>
                  <a:pt x="8087" y="6437"/>
                  <a:pt x="7998" y="6526"/>
                </a:cubicBezTo>
                <a:lnTo>
                  <a:pt x="4071" y="10453"/>
                </a:lnTo>
                <a:cubicBezTo>
                  <a:pt x="3982" y="10542"/>
                  <a:pt x="3927" y="10665"/>
                  <a:pt x="3927" y="10800"/>
                </a:cubicBezTo>
                <a:cubicBezTo>
                  <a:pt x="3927" y="10936"/>
                  <a:pt x="3982" y="11058"/>
                  <a:pt x="4071" y="11147"/>
                </a:cubicBezTo>
                <a:lnTo>
                  <a:pt x="7998" y="15074"/>
                </a:lnTo>
                <a:cubicBezTo>
                  <a:pt x="8087" y="15164"/>
                  <a:pt x="8210" y="15218"/>
                  <a:pt x="8345" y="15218"/>
                </a:cubicBezTo>
                <a:cubicBezTo>
                  <a:pt x="8616" y="15218"/>
                  <a:pt x="8836" y="14999"/>
                  <a:pt x="8836" y="14727"/>
                </a:cubicBezTo>
                <a:cubicBezTo>
                  <a:pt x="8836" y="14592"/>
                  <a:pt x="8781" y="14469"/>
                  <a:pt x="8693" y="14380"/>
                </a:cubicBezTo>
                <a:lnTo>
                  <a:pt x="5604" y="11291"/>
                </a:lnTo>
                <a:lnTo>
                  <a:pt x="21109" y="11291"/>
                </a:lnTo>
                <a:cubicBezTo>
                  <a:pt x="21380" y="11291"/>
                  <a:pt x="21600" y="11071"/>
                  <a:pt x="21600" y="10800"/>
                </a:cubicBezTo>
                <a:cubicBezTo>
                  <a:pt x="21600" y="10529"/>
                  <a:pt x="21380" y="10309"/>
                  <a:pt x="21109" y="10309"/>
                </a:cubicBezTo>
                <a:moveTo>
                  <a:pt x="18164" y="13255"/>
                </a:moveTo>
                <a:cubicBezTo>
                  <a:pt x="17893" y="13255"/>
                  <a:pt x="17673" y="13475"/>
                  <a:pt x="17673" y="13745"/>
                </a:cubicBezTo>
                <a:lnTo>
                  <a:pt x="17673" y="20618"/>
                </a:lnTo>
                <a:lnTo>
                  <a:pt x="982" y="20618"/>
                </a:lnTo>
                <a:lnTo>
                  <a:pt x="982" y="982"/>
                </a:lnTo>
                <a:lnTo>
                  <a:pt x="17673" y="982"/>
                </a:lnTo>
                <a:lnTo>
                  <a:pt x="17673" y="7855"/>
                </a:lnTo>
                <a:cubicBezTo>
                  <a:pt x="17673" y="8126"/>
                  <a:pt x="17893" y="8345"/>
                  <a:pt x="18164" y="8345"/>
                </a:cubicBezTo>
                <a:cubicBezTo>
                  <a:pt x="18434" y="8345"/>
                  <a:pt x="18655" y="8126"/>
                  <a:pt x="18655" y="7855"/>
                </a:cubicBezTo>
                <a:lnTo>
                  <a:pt x="18655" y="491"/>
                </a:lnTo>
                <a:cubicBezTo>
                  <a:pt x="18655" y="220"/>
                  <a:pt x="18434" y="0"/>
                  <a:pt x="18164" y="0"/>
                </a:cubicBezTo>
                <a:lnTo>
                  <a:pt x="491" y="0"/>
                </a:lnTo>
                <a:cubicBezTo>
                  <a:pt x="220" y="0"/>
                  <a:pt x="0" y="220"/>
                  <a:pt x="0" y="491"/>
                </a:cubicBezTo>
                <a:lnTo>
                  <a:pt x="0" y="21109"/>
                </a:lnTo>
                <a:cubicBezTo>
                  <a:pt x="0" y="21380"/>
                  <a:pt x="220" y="21600"/>
                  <a:pt x="491" y="21600"/>
                </a:cubicBezTo>
                <a:lnTo>
                  <a:pt x="18164" y="21600"/>
                </a:lnTo>
                <a:cubicBezTo>
                  <a:pt x="18434" y="21600"/>
                  <a:pt x="18655" y="21380"/>
                  <a:pt x="18655" y="21109"/>
                </a:cubicBezTo>
                <a:lnTo>
                  <a:pt x="18655" y="13745"/>
                </a:lnTo>
                <a:cubicBezTo>
                  <a:pt x="18655" y="13475"/>
                  <a:pt x="18434" y="13255"/>
                  <a:pt x="18164" y="13255"/>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03" name="Shape 2895">
            <a:extLst>
              <a:ext uri="{FF2B5EF4-FFF2-40B4-BE49-F238E27FC236}">
                <a16:creationId xmlns:a16="http://schemas.microsoft.com/office/drawing/2014/main" id="{D84220F2-B2B7-9C95-52E8-519C04E2AF06}"/>
              </a:ext>
            </a:extLst>
          </p:cNvPr>
          <p:cNvSpPr/>
          <p:nvPr/>
        </p:nvSpPr>
        <p:spPr>
          <a:xfrm>
            <a:off x="2215373" y="4869543"/>
            <a:ext cx="139664"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15709"/>
                </a:moveTo>
                <a:cubicBezTo>
                  <a:pt x="20347" y="15709"/>
                  <a:pt x="20102" y="15764"/>
                  <a:pt x="19924" y="15853"/>
                </a:cubicBezTo>
                <a:lnTo>
                  <a:pt x="11782" y="19924"/>
                </a:lnTo>
                <a:lnTo>
                  <a:pt x="11782" y="491"/>
                </a:lnTo>
                <a:cubicBezTo>
                  <a:pt x="11782" y="220"/>
                  <a:pt x="11342" y="0"/>
                  <a:pt x="10800" y="0"/>
                </a:cubicBezTo>
                <a:cubicBezTo>
                  <a:pt x="10258" y="0"/>
                  <a:pt x="9818" y="220"/>
                  <a:pt x="9818" y="491"/>
                </a:cubicBezTo>
                <a:lnTo>
                  <a:pt x="9818" y="19924"/>
                </a:lnTo>
                <a:lnTo>
                  <a:pt x="1676" y="15853"/>
                </a:lnTo>
                <a:cubicBezTo>
                  <a:pt x="1498" y="15764"/>
                  <a:pt x="1253" y="15709"/>
                  <a:pt x="982" y="15709"/>
                </a:cubicBezTo>
                <a:cubicBezTo>
                  <a:pt x="440" y="15709"/>
                  <a:pt x="0" y="15929"/>
                  <a:pt x="0" y="16200"/>
                </a:cubicBezTo>
                <a:cubicBezTo>
                  <a:pt x="0" y="16336"/>
                  <a:pt x="110" y="16458"/>
                  <a:pt x="288" y="16547"/>
                </a:cubicBezTo>
                <a:lnTo>
                  <a:pt x="10106" y="21456"/>
                </a:lnTo>
                <a:cubicBezTo>
                  <a:pt x="10284" y="21545"/>
                  <a:pt x="10529" y="21600"/>
                  <a:pt x="10800" y="21600"/>
                </a:cubicBezTo>
                <a:cubicBezTo>
                  <a:pt x="11071" y="21600"/>
                  <a:pt x="11316" y="21545"/>
                  <a:pt x="11494" y="21456"/>
                </a:cubicBezTo>
                <a:lnTo>
                  <a:pt x="21312" y="16547"/>
                </a:lnTo>
                <a:cubicBezTo>
                  <a:pt x="21490" y="16458"/>
                  <a:pt x="21600" y="16336"/>
                  <a:pt x="21600" y="16200"/>
                </a:cubicBezTo>
                <a:cubicBezTo>
                  <a:pt x="21600" y="15929"/>
                  <a:pt x="21160" y="15709"/>
                  <a:pt x="20618" y="15709"/>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04" name="Shape 2896">
            <a:extLst>
              <a:ext uri="{FF2B5EF4-FFF2-40B4-BE49-F238E27FC236}">
                <a16:creationId xmlns:a16="http://schemas.microsoft.com/office/drawing/2014/main" id="{55ED21AB-159F-2569-9772-7EDDF50031F1}"/>
              </a:ext>
            </a:extLst>
          </p:cNvPr>
          <p:cNvSpPr/>
          <p:nvPr/>
        </p:nvSpPr>
        <p:spPr>
          <a:xfrm>
            <a:off x="2748634" y="4869543"/>
            <a:ext cx="139664" cy="279328"/>
          </a:xfrm>
          <a:custGeom>
            <a:avLst/>
            <a:gdLst/>
            <a:ahLst/>
            <a:cxnLst>
              <a:cxn ang="0">
                <a:pos x="wd2" y="hd2"/>
              </a:cxn>
              <a:cxn ang="5400000">
                <a:pos x="wd2" y="hd2"/>
              </a:cxn>
              <a:cxn ang="10800000">
                <a:pos x="wd2" y="hd2"/>
              </a:cxn>
              <a:cxn ang="16200000">
                <a:pos x="wd2" y="hd2"/>
              </a:cxn>
            </a:cxnLst>
            <a:rect l="0" t="0" r="r" b="b"/>
            <a:pathLst>
              <a:path w="21600" h="21600" extrusionOk="0">
                <a:moveTo>
                  <a:pt x="21312" y="5053"/>
                </a:moveTo>
                <a:lnTo>
                  <a:pt x="11494" y="144"/>
                </a:lnTo>
                <a:cubicBezTo>
                  <a:pt x="11316" y="55"/>
                  <a:pt x="11071" y="0"/>
                  <a:pt x="10800" y="0"/>
                </a:cubicBezTo>
                <a:cubicBezTo>
                  <a:pt x="10529" y="0"/>
                  <a:pt x="10284" y="55"/>
                  <a:pt x="10106" y="144"/>
                </a:cubicBezTo>
                <a:lnTo>
                  <a:pt x="288" y="5053"/>
                </a:lnTo>
                <a:cubicBezTo>
                  <a:pt x="110" y="5142"/>
                  <a:pt x="0" y="5264"/>
                  <a:pt x="0" y="5400"/>
                </a:cubicBezTo>
                <a:cubicBezTo>
                  <a:pt x="0" y="5671"/>
                  <a:pt x="440" y="5891"/>
                  <a:pt x="982" y="5891"/>
                </a:cubicBezTo>
                <a:cubicBezTo>
                  <a:pt x="1253" y="5891"/>
                  <a:pt x="1498" y="5836"/>
                  <a:pt x="1676" y="5747"/>
                </a:cubicBezTo>
                <a:lnTo>
                  <a:pt x="9818" y="1676"/>
                </a:lnTo>
                <a:lnTo>
                  <a:pt x="9818" y="21109"/>
                </a:lnTo>
                <a:cubicBezTo>
                  <a:pt x="9818" y="21380"/>
                  <a:pt x="10258" y="21600"/>
                  <a:pt x="10800" y="21600"/>
                </a:cubicBezTo>
                <a:cubicBezTo>
                  <a:pt x="11342" y="21600"/>
                  <a:pt x="11782" y="21380"/>
                  <a:pt x="11782" y="21109"/>
                </a:cubicBezTo>
                <a:lnTo>
                  <a:pt x="11782" y="1676"/>
                </a:lnTo>
                <a:lnTo>
                  <a:pt x="19924" y="5747"/>
                </a:lnTo>
                <a:cubicBezTo>
                  <a:pt x="20102" y="5836"/>
                  <a:pt x="20347" y="5891"/>
                  <a:pt x="20618" y="5891"/>
                </a:cubicBezTo>
                <a:cubicBezTo>
                  <a:pt x="21160" y="5891"/>
                  <a:pt x="21600" y="5671"/>
                  <a:pt x="21600" y="5400"/>
                </a:cubicBezTo>
                <a:cubicBezTo>
                  <a:pt x="21600" y="5264"/>
                  <a:pt x="21490" y="5142"/>
                  <a:pt x="21312" y="5053"/>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05" name="Shape 2897">
            <a:extLst>
              <a:ext uri="{FF2B5EF4-FFF2-40B4-BE49-F238E27FC236}">
                <a16:creationId xmlns:a16="http://schemas.microsoft.com/office/drawing/2014/main" id="{70E38C82-C994-6FFE-C365-2C1AE96654C7}"/>
              </a:ext>
            </a:extLst>
          </p:cNvPr>
          <p:cNvSpPr/>
          <p:nvPr/>
        </p:nvSpPr>
        <p:spPr>
          <a:xfrm>
            <a:off x="3212063" y="4939375"/>
            <a:ext cx="279328" cy="139664"/>
          </a:xfrm>
          <a:custGeom>
            <a:avLst/>
            <a:gdLst/>
            <a:ahLst/>
            <a:cxnLst>
              <a:cxn ang="0">
                <a:pos x="wd2" y="hd2"/>
              </a:cxn>
              <a:cxn ang="5400000">
                <a:pos x="wd2" y="hd2"/>
              </a:cxn>
              <a:cxn ang="10800000">
                <a:pos x="wd2" y="hd2"/>
              </a:cxn>
              <a:cxn ang="16200000">
                <a:pos x="wd2" y="hd2"/>
              </a:cxn>
            </a:cxnLst>
            <a:rect l="0" t="0" r="r" b="b"/>
            <a:pathLst>
              <a:path w="21600" h="21600" extrusionOk="0">
                <a:moveTo>
                  <a:pt x="21109" y="9818"/>
                </a:moveTo>
                <a:lnTo>
                  <a:pt x="1676" y="9818"/>
                </a:lnTo>
                <a:lnTo>
                  <a:pt x="5747" y="1676"/>
                </a:lnTo>
                <a:cubicBezTo>
                  <a:pt x="5836" y="1499"/>
                  <a:pt x="5891" y="1253"/>
                  <a:pt x="5891" y="982"/>
                </a:cubicBezTo>
                <a:cubicBezTo>
                  <a:pt x="5891" y="439"/>
                  <a:pt x="5671" y="0"/>
                  <a:pt x="5400" y="0"/>
                </a:cubicBezTo>
                <a:cubicBezTo>
                  <a:pt x="5265" y="0"/>
                  <a:pt x="5142" y="110"/>
                  <a:pt x="5053" y="288"/>
                </a:cubicBezTo>
                <a:lnTo>
                  <a:pt x="144" y="10106"/>
                </a:lnTo>
                <a:cubicBezTo>
                  <a:pt x="55" y="10284"/>
                  <a:pt x="0" y="10530"/>
                  <a:pt x="0" y="10800"/>
                </a:cubicBezTo>
                <a:cubicBezTo>
                  <a:pt x="0" y="11071"/>
                  <a:pt x="55" y="11317"/>
                  <a:pt x="144" y="11494"/>
                </a:cubicBezTo>
                <a:lnTo>
                  <a:pt x="5053" y="21312"/>
                </a:lnTo>
                <a:cubicBezTo>
                  <a:pt x="5142" y="21491"/>
                  <a:pt x="5265" y="21600"/>
                  <a:pt x="5400" y="21600"/>
                </a:cubicBezTo>
                <a:cubicBezTo>
                  <a:pt x="5671" y="21600"/>
                  <a:pt x="5891" y="21161"/>
                  <a:pt x="5891" y="20618"/>
                </a:cubicBezTo>
                <a:cubicBezTo>
                  <a:pt x="5891" y="20348"/>
                  <a:pt x="5836" y="20102"/>
                  <a:pt x="5747" y="19924"/>
                </a:cubicBezTo>
                <a:lnTo>
                  <a:pt x="1676" y="11782"/>
                </a:lnTo>
                <a:lnTo>
                  <a:pt x="21109" y="11782"/>
                </a:lnTo>
                <a:cubicBezTo>
                  <a:pt x="21380" y="11782"/>
                  <a:pt x="21600" y="11343"/>
                  <a:pt x="21600" y="10800"/>
                </a:cubicBezTo>
                <a:cubicBezTo>
                  <a:pt x="21600" y="10257"/>
                  <a:pt x="21380" y="9818"/>
                  <a:pt x="21109" y="9818"/>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06" name="Shape 2898">
            <a:extLst>
              <a:ext uri="{FF2B5EF4-FFF2-40B4-BE49-F238E27FC236}">
                <a16:creationId xmlns:a16="http://schemas.microsoft.com/office/drawing/2014/main" id="{BA2A85BD-EDA9-B9F1-5FD8-5DD6805B34AE}"/>
              </a:ext>
            </a:extLst>
          </p:cNvPr>
          <p:cNvSpPr/>
          <p:nvPr/>
        </p:nvSpPr>
        <p:spPr>
          <a:xfrm>
            <a:off x="3745324" y="4939375"/>
            <a:ext cx="279328" cy="139664"/>
          </a:xfrm>
          <a:custGeom>
            <a:avLst/>
            <a:gdLst/>
            <a:ahLst/>
            <a:cxnLst>
              <a:cxn ang="0">
                <a:pos x="wd2" y="hd2"/>
              </a:cxn>
              <a:cxn ang="5400000">
                <a:pos x="wd2" y="hd2"/>
              </a:cxn>
              <a:cxn ang="10800000">
                <a:pos x="wd2" y="hd2"/>
              </a:cxn>
              <a:cxn ang="16200000">
                <a:pos x="wd2" y="hd2"/>
              </a:cxn>
            </a:cxnLst>
            <a:rect l="0" t="0" r="r" b="b"/>
            <a:pathLst>
              <a:path w="21600" h="21600" extrusionOk="0">
                <a:moveTo>
                  <a:pt x="21456" y="10106"/>
                </a:moveTo>
                <a:lnTo>
                  <a:pt x="16547" y="288"/>
                </a:lnTo>
                <a:cubicBezTo>
                  <a:pt x="16458" y="110"/>
                  <a:pt x="16336" y="0"/>
                  <a:pt x="16200" y="0"/>
                </a:cubicBezTo>
                <a:cubicBezTo>
                  <a:pt x="15929" y="0"/>
                  <a:pt x="15709" y="439"/>
                  <a:pt x="15709" y="982"/>
                </a:cubicBezTo>
                <a:cubicBezTo>
                  <a:pt x="15709" y="1253"/>
                  <a:pt x="15764" y="1499"/>
                  <a:pt x="15853" y="1676"/>
                </a:cubicBezTo>
                <a:lnTo>
                  <a:pt x="19924" y="9818"/>
                </a:lnTo>
                <a:lnTo>
                  <a:pt x="491" y="9818"/>
                </a:lnTo>
                <a:cubicBezTo>
                  <a:pt x="220" y="9818"/>
                  <a:pt x="0" y="10257"/>
                  <a:pt x="0" y="10800"/>
                </a:cubicBezTo>
                <a:cubicBezTo>
                  <a:pt x="0" y="11343"/>
                  <a:pt x="220" y="11782"/>
                  <a:pt x="491" y="11782"/>
                </a:cubicBezTo>
                <a:lnTo>
                  <a:pt x="19924" y="11782"/>
                </a:lnTo>
                <a:lnTo>
                  <a:pt x="15853" y="19924"/>
                </a:lnTo>
                <a:cubicBezTo>
                  <a:pt x="15764" y="20102"/>
                  <a:pt x="15709" y="20347"/>
                  <a:pt x="15709" y="20618"/>
                </a:cubicBezTo>
                <a:cubicBezTo>
                  <a:pt x="15709" y="21161"/>
                  <a:pt x="15929" y="21600"/>
                  <a:pt x="16200" y="21600"/>
                </a:cubicBezTo>
                <a:cubicBezTo>
                  <a:pt x="16336" y="21600"/>
                  <a:pt x="16458" y="21491"/>
                  <a:pt x="16547" y="21312"/>
                </a:cubicBezTo>
                <a:lnTo>
                  <a:pt x="21456" y="11494"/>
                </a:lnTo>
                <a:cubicBezTo>
                  <a:pt x="21545" y="11317"/>
                  <a:pt x="21600" y="11071"/>
                  <a:pt x="21600" y="10800"/>
                </a:cubicBezTo>
                <a:cubicBezTo>
                  <a:pt x="21600" y="10529"/>
                  <a:pt x="21545" y="10284"/>
                  <a:pt x="21456" y="10106"/>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07" name="Shape 2899">
            <a:extLst>
              <a:ext uri="{FF2B5EF4-FFF2-40B4-BE49-F238E27FC236}">
                <a16:creationId xmlns:a16="http://schemas.microsoft.com/office/drawing/2014/main" id="{1C4CDFD3-85D4-37A2-0FDD-BA9B8BA64C7E}"/>
              </a:ext>
            </a:extLst>
          </p:cNvPr>
          <p:cNvSpPr/>
          <p:nvPr/>
        </p:nvSpPr>
        <p:spPr>
          <a:xfrm>
            <a:off x="4291282" y="4945723"/>
            <a:ext cx="253935" cy="126968"/>
          </a:xfrm>
          <a:custGeom>
            <a:avLst/>
            <a:gdLst/>
            <a:ahLst/>
            <a:cxnLst>
              <a:cxn ang="0">
                <a:pos x="wd2" y="hd2"/>
              </a:cxn>
              <a:cxn ang="5400000">
                <a:pos x="wd2" y="hd2"/>
              </a:cxn>
              <a:cxn ang="10800000">
                <a:pos x="wd2" y="hd2"/>
              </a:cxn>
              <a:cxn ang="16200000">
                <a:pos x="wd2" y="hd2"/>
              </a:cxn>
            </a:cxnLst>
            <a:rect l="0" t="0" r="r" b="b"/>
            <a:pathLst>
              <a:path w="21600" h="21600" extrusionOk="0">
                <a:moveTo>
                  <a:pt x="21060" y="0"/>
                </a:moveTo>
                <a:cubicBezTo>
                  <a:pt x="20911" y="0"/>
                  <a:pt x="20776" y="121"/>
                  <a:pt x="20678" y="316"/>
                </a:cubicBezTo>
                <a:lnTo>
                  <a:pt x="10800" y="19033"/>
                </a:lnTo>
                <a:lnTo>
                  <a:pt x="922" y="316"/>
                </a:lnTo>
                <a:cubicBezTo>
                  <a:pt x="824" y="121"/>
                  <a:pt x="689" y="0"/>
                  <a:pt x="540" y="0"/>
                </a:cubicBezTo>
                <a:cubicBezTo>
                  <a:pt x="242" y="0"/>
                  <a:pt x="0" y="483"/>
                  <a:pt x="0" y="1080"/>
                </a:cubicBezTo>
                <a:cubicBezTo>
                  <a:pt x="0" y="1378"/>
                  <a:pt x="60" y="1648"/>
                  <a:pt x="158" y="1844"/>
                </a:cubicBezTo>
                <a:lnTo>
                  <a:pt x="10418" y="21284"/>
                </a:lnTo>
                <a:cubicBezTo>
                  <a:pt x="10516" y="21480"/>
                  <a:pt x="10651" y="21600"/>
                  <a:pt x="10800" y="21600"/>
                </a:cubicBezTo>
                <a:cubicBezTo>
                  <a:pt x="10949" y="21600"/>
                  <a:pt x="11084" y="21480"/>
                  <a:pt x="11182" y="21284"/>
                </a:cubicBezTo>
                <a:lnTo>
                  <a:pt x="21442" y="1844"/>
                </a:lnTo>
                <a:cubicBezTo>
                  <a:pt x="21540" y="1648"/>
                  <a:pt x="21600" y="1378"/>
                  <a:pt x="21600" y="1080"/>
                </a:cubicBezTo>
                <a:cubicBezTo>
                  <a:pt x="21600" y="483"/>
                  <a:pt x="21358" y="0"/>
                  <a:pt x="21060" y="0"/>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08" name="Shape 2900">
            <a:extLst>
              <a:ext uri="{FF2B5EF4-FFF2-40B4-BE49-F238E27FC236}">
                <a16:creationId xmlns:a16="http://schemas.microsoft.com/office/drawing/2014/main" id="{9DC41D28-ABA3-CFA2-9A8B-1918087DC195}"/>
              </a:ext>
            </a:extLst>
          </p:cNvPr>
          <p:cNvSpPr/>
          <p:nvPr/>
        </p:nvSpPr>
        <p:spPr>
          <a:xfrm>
            <a:off x="4824543" y="4945723"/>
            <a:ext cx="253935" cy="126968"/>
          </a:xfrm>
          <a:custGeom>
            <a:avLst/>
            <a:gdLst/>
            <a:ahLst/>
            <a:cxnLst>
              <a:cxn ang="0">
                <a:pos x="wd2" y="hd2"/>
              </a:cxn>
              <a:cxn ang="5400000">
                <a:pos x="wd2" y="hd2"/>
              </a:cxn>
              <a:cxn ang="10800000">
                <a:pos x="wd2" y="hd2"/>
              </a:cxn>
              <a:cxn ang="16200000">
                <a:pos x="wd2" y="hd2"/>
              </a:cxn>
            </a:cxnLst>
            <a:rect l="0" t="0" r="r" b="b"/>
            <a:pathLst>
              <a:path w="21600" h="21600" extrusionOk="0">
                <a:moveTo>
                  <a:pt x="21442" y="19756"/>
                </a:moveTo>
                <a:lnTo>
                  <a:pt x="11182" y="316"/>
                </a:lnTo>
                <a:cubicBezTo>
                  <a:pt x="11084" y="121"/>
                  <a:pt x="10949" y="0"/>
                  <a:pt x="10800" y="0"/>
                </a:cubicBezTo>
                <a:cubicBezTo>
                  <a:pt x="10651" y="0"/>
                  <a:pt x="10516" y="121"/>
                  <a:pt x="10418" y="316"/>
                </a:cubicBezTo>
                <a:lnTo>
                  <a:pt x="158" y="19756"/>
                </a:lnTo>
                <a:cubicBezTo>
                  <a:pt x="60" y="19953"/>
                  <a:pt x="0" y="20222"/>
                  <a:pt x="0" y="20520"/>
                </a:cubicBezTo>
                <a:cubicBezTo>
                  <a:pt x="0" y="21117"/>
                  <a:pt x="242" y="21600"/>
                  <a:pt x="540" y="21600"/>
                </a:cubicBezTo>
                <a:cubicBezTo>
                  <a:pt x="689" y="21600"/>
                  <a:pt x="824" y="21480"/>
                  <a:pt x="922" y="21284"/>
                </a:cubicBezTo>
                <a:lnTo>
                  <a:pt x="10800" y="2567"/>
                </a:lnTo>
                <a:lnTo>
                  <a:pt x="20678" y="21284"/>
                </a:lnTo>
                <a:cubicBezTo>
                  <a:pt x="20776" y="21480"/>
                  <a:pt x="20911" y="21600"/>
                  <a:pt x="21060" y="21600"/>
                </a:cubicBezTo>
                <a:cubicBezTo>
                  <a:pt x="21358" y="21600"/>
                  <a:pt x="21600" y="21117"/>
                  <a:pt x="21600" y="20520"/>
                </a:cubicBezTo>
                <a:cubicBezTo>
                  <a:pt x="21600" y="20222"/>
                  <a:pt x="21540" y="19953"/>
                  <a:pt x="21442" y="19756"/>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09" name="Shape 2901">
            <a:extLst>
              <a:ext uri="{FF2B5EF4-FFF2-40B4-BE49-F238E27FC236}">
                <a16:creationId xmlns:a16="http://schemas.microsoft.com/office/drawing/2014/main" id="{846531BB-2E14-6FF2-E14A-2F552238D6F6}"/>
              </a:ext>
            </a:extLst>
          </p:cNvPr>
          <p:cNvSpPr/>
          <p:nvPr/>
        </p:nvSpPr>
        <p:spPr>
          <a:xfrm>
            <a:off x="5421287" y="4882240"/>
            <a:ext cx="126968" cy="253935"/>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10" name="Shape 2902">
            <a:extLst>
              <a:ext uri="{FF2B5EF4-FFF2-40B4-BE49-F238E27FC236}">
                <a16:creationId xmlns:a16="http://schemas.microsoft.com/office/drawing/2014/main" id="{A8F967F3-23C8-7908-C851-4199E2448343}"/>
              </a:ext>
            </a:extLst>
          </p:cNvPr>
          <p:cNvSpPr/>
          <p:nvPr/>
        </p:nvSpPr>
        <p:spPr>
          <a:xfrm>
            <a:off x="5954548" y="4882240"/>
            <a:ext cx="126968" cy="253935"/>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11" name="Shape 2903">
            <a:extLst>
              <a:ext uri="{FF2B5EF4-FFF2-40B4-BE49-F238E27FC236}">
                <a16:creationId xmlns:a16="http://schemas.microsoft.com/office/drawing/2014/main" id="{627EB893-1C2A-47C5-7A18-8180FC0D7928}"/>
              </a:ext>
            </a:extLst>
          </p:cNvPr>
          <p:cNvSpPr/>
          <p:nvPr/>
        </p:nvSpPr>
        <p:spPr>
          <a:xfrm>
            <a:off x="1079019" y="5565642"/>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2" y="982"/>
                  <a:pt x="20618" y="5377"/>
                  <a:pt x="20618" y="10800"/>
                </a:cubicBezTo>
                <a:cubicBezTo>
                  <a:pt x="20618" y="16223"/>
                  <a:pt x="16222"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6200" y="8836"/>
                </a:moveTo>
                <a:cubicBezTo>
                  <a:pt x="16065" y="8836"/>
                  <a:pt x="15942" y="8891"/>
                  <a:pt x="15852" y="8980"/>
                </a:cubicBezTo>
                <a:lnTo>
                  <a:pt x="10800" y="13574"/>
                </a:lnTo>
                <a:lnTo>
                  <a:pt x="5747" y="8980"/>
                </a:lnTo>
                <a:cubicBezTo>
                  <a:pt x="5658" y="8891"/>
                  <a:pt x="5535" y="8836"/>
                  <a:pt x="5400" y="8836"/>
                </a:cubicBezTo>
                <a:cubicBezTo>
                  <a:pt x="5129" y="8836"/>
                  <a:pt x="4909" y="9056"/>
                  <a:pt x="4909" y="9327"/>
                </a:cubicBezTo>
                <a:cubicBezTo>
                  <a:pt x="4909" y="9463"/>
                  <a:pt x="4964" y="9586"/>
                  <a:pt x="5053" y="9674"/>
                </a:cubicBezTo>
                <a:lnTo>
                  <a:pt x="10453" y="14583"/>
                </a:lnTo>
                <a:cubicBezTo>
                  <a:pt x="10542" y="14673"/>
                  <a:pt x="10665" y="14727"/>
                  <a:pt x="10800" y="14727"/>
                </a:cubicBezTo>
                <a:cubicBezTo>
                  <a:pt x="10935" y="14727"/>
                  <a:pt x="11058" y="14673"/>
                  <a:pt x="11147" y="14583"/>
                </a:cubicBezTo>
                <a:lnTo>
                  <a:pt x="16547" y="9674"/>
                </a:lnTo>
                <a:cubicBezTo>
                  <a:pt x="16636" y="9586"/>
                  <a:pt x="16691" y="9463"/>
                  <a:pt x="16691" y="9327"/>
                </a:cubicBezTo>
                <a:cubicBezTo>
                  <a:pt x="16691" y="9056"/>
                  <a:pt x="16471" y="8836"/>
                  <a:pt x="16200" y="8836"/>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12" name="Shape 2904">
            <a:extLst>
              <a:ext uri="{FF2B5EF4-FFF2-40B4-BE49-F238E27FC236}">
                <a16:creationId xmlns:a16="http://schemas.microsoft.com/office/drawing/2014/main" id="{BDD5F04F-0512-6A12-7052-5F3692F535D3}"/>
              </a:ext>
            </a:extLst>
          </p:cNvPr>
          <p:cNvSpPr/>
          <p:nvPr/>
        </p:nvSpPr>
        <p:spPr>
          <a:xfrm>
            <a:off x="1612280" y="5565642"/>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1147" y="7017"/>
                </a:moveTo>
                <a:cubicBezTo>
                  <a:pt x="11058" y="6927"/>
                  <a:pt x="10935" y="6873"/>
                  <a:pt x="10800" y="6873"/>
                </a:cubicBezTo>
                <a:cubicBezTo>
                  <a:pt x="10665" y="6873"/>
                  <a:pt x="10542" y="6927"/>
                  <a:pt x="10453" y="7017"/>
                </a:cubicBezTo>
                <a:lnTo>
                  <a:pt x="5053" y="11926"/>
                </a:lnTo>
                <a:cubicBezTo>
                  <a:pt x="4964" y="12015"/>
                  <a:pt x="4909" y="12138"/>
                  <a:pt x="4909" y="12273"/>
                </a:cubicBezTo>
                <a:cubicBezTo>
                  <a:pt x="4909" y="12544"/>
                  <a:pt x="5129" y="12764"/>
                  <a:pt x="5400" y="12764"/>
                </a:cubicBezTo>
                <a:cubicBezTo>
                  <a:pt x="5535" y="12764"/>
                  <a:pt x="5658" y="12709"/>
                  <a:pt x="5747" y="12620"/>
                </a:cubicBezTo>
                <a:lnTo>
                  <a:pt x="10800" y="8026"/>
                </a:lnTo>
                <a:lnTo>
                  <a:pt x="15853" y="12620"/>
                </a:lnTo>
                <a:cubicBezTo>
                  <a:pt x="15942" y="12709"/>
                  <a:pt x="16065" y="12764"/>
                  <a:pt x="16200" y="12764"/>
                </a:cubicBezTo>
                <a:cubicBezTo>
                  <a:pt x="16471" y="12764"/>
                  <a:pt x="16691" y="12544"/>
                  <a:pt x="16691" y="12273"/>
                </a:cubicBezTo>
                <a:cubicBezTo>
                  <a:pt x="16691" y="12138"/>
                  <a:pt x="16636" y="12015"/>
                  <a:pt x="16547" y="11926"/>
                </a:cubicBezTo>
                <a:cubicBezTo>
                  <a:pt x="16547" y="11926"/>
                  <a:pt x="11147" y="7017"/>
                  <a:pt x="11147" y="7017"/>
                </a:cubicBezTo>
                <a:close/>
                <a:moveTo>
                  <a:pt x="10800" y="20618"/>
                </a:moveTo>
                <a:cubicBezTo>
                  <a:pt x="5377" y="20618"/>
                  <a:pt x="982" y="16223"/>
                  <a:pt x="982" y="10800"/>
                </a:cubicBezTo>
                <a:cubicBezTo>
                  <a:pt x="982" y="5377"/>
                  <a:pt x="5377" y="982"/>
                  <a:pt x="10800" y="982"/>
                </a:cubicBezTo>
                <a:cubicBezTo>
                  <a:pt x="16222" y="982"/>
                  <a:pt x="20618" y="5377"/>
                  <a:pt x="20618" y="10800"/>
                </a:cubicBezTo>
                <a:cubicBezTo>
                  <a:pt x="20618" y="16223"/>
                  <a:pt x="16222"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13" name="Shape 2905">
            <a:extLst>
              <a:ext uri="{FF2B5EF4-FFF2-40B4-BE49-F238E27FC236}">
                <a16:creationId xmlns:a16="http://schemas.microsoft.com/office/drawing/2014/main" id="{E68068F4-C71E-67F5-6E06-2DA2CDE5E422}"/>
              </a:ext>
            </a:extLst>
          </p:cNvPr>
          <p:cNvSpPr/>
          <p:nvPr/>
        </p:nvSpPr>
        <p:spPr>
          <a:xfrm>
            <a:off x="2145541" y="5565642"/>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2764" y="5400"/>
                </a:moveTo>
                <a:cubicBezTo>
                  <a:pt x="12764" y="5129"/>
                  <a:pt x="12544" y="4909"/>
                  <a:pt x="12273" y="4909"/>
                </a:cubicBezTo>
                <a:cubicBezTo>
                  <a:pt x="12137" y="4909"/>
                  <a:pt x="12015" y="4964"/>
                  <a:pt x="11926" y="5053"/>
                </a:cubicBezTo>
                <a:lnTo>
                  <a:pt x="7017" y="10453"/>
                </a:lnTo>
                <a:cubicBezTo>
                  <a:pt x="6928" y="10542"/>
                  <a:pt x="6873" y="10665"/>
                  <a:pt x="6873" y="10800"/>
                </a:cubicBezTo>
                <a:cubicBezTo>
                  <a:pt x="6873" y="10936"/>
                  <a:pt x="6928" y="11058"/>
                  <a:pt x="7017" y="11147"/>
                </a:cubicBezTo>
                <a:lnTo>
                  <a:pt x="11926" y="16547"/>
                </a:lnTo>
                <a:cubicBezTo>
                  <a:pt x="12015" y="16636"/>
                  <a:pt x="12137" y="16691"/>
                  <a:pt x="12273" y="16691"/>
                </a:cubicBezTo>
                <a:cubicBezTo>
                  <a:pt x="12544" y="16691"/>
                  <a:pt x="12764" y="16471"/>
                  <a:pt x="12764" y="16200"/>
                </a:cubicBezTo>
                <a:cubicBezTo>
                  <a:pt x="12764" y="16065"/>
                  <a:pt x="12709" y="15942"/>
                  <a:pt x="12620" y="15853"/>
                </a:cubicBezTo>
                <a:lnTo>
                  <a:pt x="8026" y="10800"/>
                </a:lnTo>
                <a:lnTo>
                  <a:pt x="12620" y="5747"/>
                </a:lnTo>
                <a:cubicBezTo>
                  <a:pt x="12709" y="5658"/>
                  <a:pt x="12764" y="5536"/>
                  <a:pt x="12764" y="5400"/>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14" name="Shape 2906">
            <a:extLst>
              <a:ext uri="{FF2B5EF4-FFF2-40B4-BE49-F238E27FC236}">
                <a16:creationId xmlns:a16="http://schemas.microsoft.com/office/drawing/2014/main" id="{A8538BCF-AC95-DCE4-F3F6-8354A61F78AF}"/>
              </a:ext>
            </a:extLst>
          </p:cNvPr>
          <p:cNvSpPr/>
          <p:nvPr/>
        </p:nvSpPr>
        <p:spPr>
          <a:xfrm>
            <a:off x="2678802" y="5565642"/>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15" name="Shape 2907">
            <a:extLst>
              <a:ext uri="{FF2B5EF4-FFF2-40B4-BE49-F238E27FC236}">
                <a16:creationId xmlns:a16="http://schemas.microsoft.com/office/drawing/2014/main" id="{BBF2C2C4-103E-77E2-383E-95D3039CD819}"/>
              </a:ext>
            </a:extLst>
          </p:cNvPr>
          <p:cNvSpPr/>
          <p:nvPr/>
        </p:nvSpPr>
        <p:spPr>
          <a:xfrm>
            <a:off x="3212063" y="5565642"/>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2973" y="235"/>
                </a:moveTo>
                <a:cubicBezTo>
                  <a:pt x="12909" y="205"/>
                  <a:pt x="12840" y="184"/>
                  <a:pt x="12764" y="184"/>
                </a:cubicBezTo>
                <a:cubicBezTo>
                  <a:pt x="12493" y="184"/>
                  <a:pt x="12273" y="404"/>
                  <a:pt x="12273" y="675"/>
                </a:cubicBezTo>
                <a:cubicBezTo>
                  <a:pt x="12273" y="946"/>
                  <a:pt x="12493" y="1166"/>
                  <a:pt x="12764" y="1166"/>
                </a:cubicBezTo>
                <a:lnTo>
                  <a:pt x="12764" y="1179"/>
                </a:lnTo>
                <a:cubicBezTo>
                  <a:pt x="17245" y="2089"/>
                  <a:pt x="20618" y="6050"/>
                  <a:pt x="20618" y="10800"/>
                </a:cubicBezTo>
                <a:cubicBezTo>
                  <a:pt x="20618" y="16223"/>
                  <a:pt x="16223" y="20618"/>
                  <a:pt x="10800" y="20618"/>
                </a:cubicBezTo>
                <a:cubicBezTo>
                  <a:pt x="5377" y="20618"/>
                  <a:pt x="982" y="16223"/>
                  <a:pt x="982" y="10800"/>
                </a:cubicBezTo>
                <a:cubicBezTo>
                  <a:pt x="982" y="6050"/>
                  <a:pt x="4355" y="2089"/>
                  <a:pt x="8836" y="1179"/>
                </a:cubicBezTo>
                <a:lnTo>
                  <a:pt x="8836" y="1166"/>
                </a:lnTo>
                <a:cubicBezTo>
                  <a:pt x="9107" y="1166"/>
                  <a:pt x="9327" y="946"/>
                  <a:pt x="9327" y="675"/>
                </a:cubicBezTo>
                <a:cubicBezTo>
                  <a:pt x="9327" y="404"/>
                  <a:pt x="9107" y="184"/>
                  <a:pt x="8836" y="184"/>
                </a:cubicBezTo>
                <a:cubicBezTo>
                  <a:pt x="8761" y="184"/>
                  <a:pt x="8691" y="205"/>
                  <a:pt x="8627" y="235"/>
                </a:cubicBezTo>
                <a:cubicBezTo>
                  <a:pt x="3706" y="1243"/>
                  <a:pt x="0" y="5582"/>
                  <a:pt x="0" y="10800"/>
                </a:cubicBezTo>
                <a:cubicBezTo>
                  <a:pt x="0" y="16765"/>
                  <a:pt x="4835" y="21600"/>
                  <a:pt x="10800" y="21600"/>
                </a:cubicBezTo>
                <a:cubicBezTo>
                  <a:pt x="16765" y="21600"/>
                  <a:pt x="21600" y="16765"/>
                  <a:pt x="21600" y="10800"/>
                </a:cubicBezTo>
                <a:cubicBezTo>
                  <a:pt x="21600" y="5582"/>
                  <a:pt x="17893" y="1243"/>
                  <a:pt x="12973" y="235"/>
                </a:cubicBezTo>
                <a:moveTo>
                  <a:pt x="6873" y="9818"/>
                </a:moveTo>
                <a:cubicBezTo>
                  <a:pt x="6602" y="9818"/>
                  <a:pt x="6382" y="10038"/>
                  <a:pt x="6382" y="10309"/>
                </a:cubicBezTo>
                <a:cubicBezTo>
                  <a:pt x="6382" y="10445"/>
                  <a:pt x="6437" y="10567"/>
                  <a:pt x="6526" y="10656"/>
                </a:cubicBezTo>
                <a:lnTo>
                  <a:pt x="10453" y="14583"/>
                </a:lnTo>
                <a:cubicBezTo>
                  <a:pt x="10542" y="14673"/>
                  <a:pt x="10664" y="14727"/>
                  <a:pt x="10800" y="14727"/>
                </a:cubicBezTo>
                <a:cubicBezTo>
                  <a:pt x="10936" y="14727"/>
                  <a:pt x="11059" y="14673"/>
                  <a:pt x="11147" y="14583"/>
                </a:cubicBezTo>
                <a:lnTo>
                  <a:pt x="15074" y="10656"/>
                </a:lnTo>
                <a:cubicBezTo>
                  <a:pt x="15163" y="10567"/>
                  <a:pt x="15218" y="10445"/>
                  <a:pt x="15218" y="10309"/>
                </a:cubicBezTo>
                <a:cubicBezTo>
                  <a:pt x="15218" y="10038"/>
                  <a:pt x="14998" y="9818"/>
                  <a:pt x="14727" y="9818"/>
                </a:cubicBezTo>
                <a:cubicBezTo>
                  <a:pt x="14592" y="9818"/>
                  <a:pt x="14469" y="9873"/>
                  <a:pt x="14380" y="9962"/>
                </a:cubicBezTo>
                <a:lnTo>
                  <a:pt x="11291" y="13051"/>
                </a:lnTo>
                <a:lnTo>
                  <a:pt x="11291" y="491"/>
                </a:lnTo>
                <a:cubicBezTo>
                  <a:pt x="11291" y="220"/>
                  <a:pt x="11071" y="0"/>
                  <a:pt x="10800" y="0"/>
                </a:cubicBezTo>
                <a:cubicBezTo>
                  <a:pt x="10529" y="0"/>
                  <a:pt x="10309" y="220"/>
                  <a:pt x="10309" y="491"/>
                </a:cubicBezTo>
                <a:lnTo>
                  <a:pt x="10309" y="13051"/>
                </a:lnTo>
                <a:lnTo>
                  <a:pt x="7220" y="9962"/>
                </a:lnTo>
                <a:cubicBezTo>
                  <a:pt x="7131" y="9873"/>
                  <a:pt x="7009" y="9818"/>
                  <a:pt x="6873" y="9818"/>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16" name="Shape 2908">
            <a:extLst>
              <a:ext uri="{FF2B5EF4-FFF2-40B4-BE49-F238E27FC236}">
                <a16:creationId xmlns:a16="http://schemas.microsoft.com/office/drawing/2014/main" id="{3E357588-9EB4-1FF0-2EDD-85D3B8F1A13C}"/>
              </a:ext>
            </a:extLst>
          </p:cNvPr>
          <p:cNvSpPr/>
          <p:nvPr/>
        </p:nvSpPr>
        <p:spPr>
          <a:xfrm>
            <a:off x="3745324" y="5629125"/>
            <a:ext cx="279328" cy="152361"/>
          </a:xfrm>
          <a:custGeom>
            <a:avLst/>
            <a:gdLst/>
            <a:ahLst/>
            <a:cxnLst>
              <a:cxn ang="0">
                <a:pos x="wd2" y="hd2"/>
              </a:cxn>
              <a:cxn ang="5400000">
                <a:pos x="wd2" y="hd2"/>
              </a:cxn>
              <a:cxn ang="10800000">
                <a:pos x="wd2" y="hd2"/>
              </a:cxn>
              <a:cxn ang="16200000">
                <a:pos x="wd2" y="hd2"/>
              </a:cxn>
            </a:cxnLst>
            <a:rect l="0" t="0" r="r" b="b"/>
            <a:pathLst>
              <a:path w="21600" h="21600" extrusionOk="0">
                <a:moveTo>
                  <a:pt x="10800" y="19397"/>
                </a:moveTo>
                <a:lnTo>
                  <a:pt x="1638" y="1800"/>
                </a:lnTo>
                <a:lnTo>
                  <a:pt x="19962" y="1800"/>
                </a:lnTo>
                <a:cubicBezTo>
                  <a:pt x="19962" y="1800"/>
                  <a:pt x="10800" y="19397"/>
                  <a:pt x="10800" y="19397"/>
                </a:cubicBezTo>
                <a:close/>
                <a:moveTo>
                  <a:pt x="21600" y="900"/>
                </a:moveTo>
                <a:cubicBezTo>
                  <a:pt x="21600" y="403"/>
                  <a:pt x="21380" y="0"/>
                  <a:pt x="21109" y="0"/>
                </a:cubicBezTo>
                <a:lnTo>
                  <a:pt x="491" y="0"/>
                </a:lnTo>
                <a:cubicBezTo>
                  <a:pt x="220" y="0"/>
                  <a:pt x="0" y="403"/>
                  <a:pt x="0" y="900"/>
                </a:cubicBezTo>
                <a:cubicBezTo>
                  <a:pt x="0" y="1141"/>
                  <a:pt x="53" y="1357"/>
                  <a:pt x="137" y="1519"/>
                </a:cubicBezTo>
                <a:lnTo>
                  <a:pt x="136" y="1521"/>
                </a:lnTo>
                <a:lnTo>
                  <a:pt x="10445" y="21321"/>
                </a:lnTo>
                <a:lnTo>
                  <a:pt x="10446" y="21319"/>
                </a:lnTo>
                <a:cubicBezTo>
                  <a:pt x="10536" y="21491"/>
                  <a:pt x="10660" y="21600"/>
                  <a:pt x="10800" y="21600"/>
                </a:cubicBezTo>
                <a:cubicBezTo>
                  <a:pt x="10940" y="21600"/>
                  <a:pt x="11064" y="21491"/>
                  <a:pt x="11154" y="21319"/>
                </a:cubicBezTo>
                <a:lnTo>
                  <a:pt x="11155" y="21321"/>
                </a:lnTo>
                <a:lnTo>
                  <a:pt x="21464" y="1521"/>
                </a:lnTo>
                <a:lnTo>
                  <a:pt x="21463" y="1519"/>
                </a:lnTo>
                <a:cubicBezTo>
                  <a:pt x="21547" y="1357"/>
                  <a:pt x="21600" y="1141"/>
                  <a:pt x="21600" y="900"/>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17" name="Shape 2909">
            <a:extLst>
              <a:ext uri="{FF2B5EF4-FFF2-40B4-BE49-F238E27FC236}">
                <a16:creationId xmlns:a16="http://schemas.microsoft.com/office/drawing/2014/main" id="{15D63520-049F-EA56-99BF-9E70A3F4D917}"/>
              </a:ext>
            </a:extLst>
          </p:cNvPr>
          <p:cNvSpPr/>
          <p:nvPr/>
        </p:nvSpPr>
        <p:spPr>
          <a:xfrm>
            <a:off x="4278585" y="5629125"/>
            <a:ext cx="279328" cy="152361"/>
          </a:xfrm>
          <a:custGeom>
            <a:avLst/>
            <a:gdLst/>
            <a:ahLst/>
            <a:cxnLst>
              <a:cxn ang="0">
                <a:pos x="wd2" y="hd2"/>
              </a:cxn>
              <a:cxn ang="5400000">
                <a:pos x="wd2" y="hd2"/>
              </a:cxn>
              <a:cxn ang="10800000">
                <a:pos x="wd2" y="hd2"/>
              </a:cxn>
              <a:cxn ang="16200000">
                <a:pos x="wd2" y="hd2"/>
              </a:cxn>
            </a:cxnLst>
            <a:rect l="0" t="0" r="r" b="b"/>
            <a:pathLst>
              <a:path w="21600" h="21600" extrusionOk="0">
                <a:moveTo>
                  <a:pt x="1638" y="19800"/>
                </a:moveTo>
                <a:lnTo>
                  <a:pt x="10800" y="2203"/>
                </a:lnTo>
                <a:lnTo>
                  <a:pt x="19962" y="19800"/>
                </a:lnTo>
                <a:cubicBezTo>
                  <a:pt x="19962" y="19800"/>
                  <a:pt x="1638" y="19800"/>
                  <a:pt x="1638" y="19800"/>
                </a:cubicBezTo>
                <a:close/>
                <a:moveTo>
                  <a:pt x="21463" y="20081"/>
                </a:moveTo>
                <a:lnTo>
                  <a:pt x="21464" y="20079"/>
                </a:lnTo>
                <a:lnTo>
                  <a:pt x="11155" y="279"/>
                </a:lnTo>
                <a:lnTo>
                  <a:pt x="11154" y="282"/>
                </a:lnTo>
                <a:cubicBezTo>
                  <a:pt x="11064" y="109"/>
                  <a:pt x="10940" y="0"/>
                  <a:pt x="10800" y="0"/>
                </a:cubicBezTo>
                <a:cubicBezTo>
                  <a:pt x="10660" y="0"/>
                  <a:pt x="10536" y="109"/>
                  <a:pt x="10446" y="282"/>
                </a:cubicBezTo>
                <a:lnTo>
                  <a:pt x="10445" y="279"/>
                </a:lnTo>
                <a:lnTo>
                  <a:pt x="136" y="20079"/>
                </a:lnTo>
                <a:lnTo>
                  <a:pt x="137" y="20081"/>
                </a:lnTo>
                <a:cubicBezTo>
                  <a:pt x="54" y="20243"/>
                  <a:pt x="0" y="20459"/>
                  <a:pt x="0" y="20700"/>
                </a:cubicBezTo>
                <a:cubicBezTo>
                  <a:pt x="0" y="21197"/>
                  <a:pt x="220" y="21600"/>
                  <a:pt x="491" y="21600"/>
                </a:cubicBezTo>
                <a:lnTo>
                  <a:pt x="21109" y="21600"/>
                </a:lnTo>
                <a:cubicBezTo>
                  <a:pt x="21380" y="21600"/>
                  <a:pt x="21600" y="21197"/>
                  <a:pt x="21600" y="20700"/>
                </a:cubicBezTo>
                <a:cubicBezTo>
                  <a:pt x="21600" y="20459"/>
                  <a:pt x="21547" y="20243"/>
                  <a:pt x="21463" y="20081"/>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18" name="Shape 2910">
            <a:extLst>
              <a:ext uri="{FF2B5EF4-FFF2-40B4-BE49-F238E27FC236}">
                <a16:creationId xmlns:a16="http://schemas.microsoft.com/office/drawing/2014/main" id="{3D953EC2-F98B-D4DC-A99A-91F8BFB4ED9F}"/>
              </a:ext>
            </a:extLst>
          </p:cNvPr>
          <p:cNvSpPr/>
          <p:nvPr/>
        </p:nvSpPr>
        <p:spPr>
          <a:xfrm>
            <a:off x="4875329" y="5565642"/>
            <a:ext cx="152361" cy="279328"/>
          </a:xfrm>
          <a:custGeom>
            <a:avLst/>
            <a:gdLst/>
            <a:ahLst/>
            <a:cxnLst>
              <a:cxn ang="0">
                <a:pos x="wd2" y="hd2"/>
              </a:cxn>
              <a:cxn ang="5400000">
                <a:pos x="wd2" y="hd2"/>
              </a:cxn>
              <a:cxn ang="10800000">
                <a:pos x="wd2" y="hd2"/>
              </a:cxn>
              <a:cxn ang="16200000">
                <a:pos x="wd2" y="hd2"/>
              </a:cxn>
            </a:cxnLst>
            <a:rect l="0" t="0" r="r" b="b"/>
            <a:pathLst>
              <a:path w="21600" h="21600" extrusionOk="0">
                <a:moveTo>
                  <a:pt x="19800" y="19962"/>
                </a:moveTo>
                <a:lnTo>
                  <a:pt x="2203" y="10800"/>
                </a:lnTo>
                <a:lnTo>
                  <a:pt x="19800" y="1638"/>
                </a:lnTo>
                <a:cubicBezTo>
                  <a:pt x="19800" y="1638"/>
                  <a:pt x="19800" y="19962"/>
                  <a:pt x="19800" y="19962"/>
                </a:cubicBezTo>
                <a:close/>
                <a:moveTo>
                  <a:pt x="20700" y="0"/>
                </a:moveTo>
                <a:cubicBezTo>
                  <a:pt x="20459" y="0"/>
                  <a:pt x="20243" y="53"/>
                  <a:pt x="20080" y="137"/>
                </a:cubicBezTo>
                <a:lnTo>
                  <a:pt x="20079" y="136"/>
                </a:lnTo>
                <a:lnTo>
                  <a:pt x="279" y="10445"/>
                </a:lnTo>
                <a:lnTo>
                  <a:pt x="281" y="10446"/>
                </a:lnTo>
                <a:cubicBezTo>
                  <a:pt x="109" y="10536"/>
                  <a:pt x="0" y="10660"/>
                  <a:pt x="0" y="10800"/>
                </a:cubicBezTo>
                <a:cubicBezTo>
                  <a:pt x="0" y="10940"/>
                  <a:pt x="109" y="11065"/>
                  <a:pt x="281" y="11154"/>
                </a:cubicBezTo>
                <a:lnTo>
                  <a:pt x="279" y="11155"/>
                </a:lnTo>
                <a:lnTo>
                  <a:pt x="20079" y="21465"/>
                </a:lnTo>
                <a:lnTo>
                  <a:pt x="20080" y="21463"/>
                </a:lnTo>
                <a:cubicBezTo>
                  <a:pt x="20243" y="21547"/>
                  <a:pt x="20459" y="21600"/>
                  <a:pt x="20700" y="21600"/>
                </a:cubicBezTo>
                <a:cubicBezTo>
                  <a:pt x="21197" y="21600"/>
                  <a:pt x="21600" y="21380"/>
                  <a:pt x="21600" y="21109"/>
                </a:cubicBezTo>
                <a:lnTo>
                  <a:pt x="21600" y="491"/>
                </a:lnTo>
                <a:cubicBezTo>
                  <a:pt x="21600" y="220"/>
                  <a:pt x="21197" y="0"/>
                  <a:pt x="20700" y="0"/>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19" name="Shape 2911">
            <a:extLst>
              <a:ext uri="{FF2B5EF4-FFF2-40B4-BE49-F238E27FC236}">
                <a16:creationId xmlns:a16="http://schemas.microsoft.com/office/drawing/2014/main" id="{3D41BC1B-3F13-3ABC-94D6-00FF7A19A986}"/>
              </a:ext>
            </a:extLst>
          </p:cNvPr>
          <p:cNvSpPr/>
          <p:nvPr/>
        </p:nvSpPr>
        <p:spPr>
          <a:xfrm>
            <a:off x="5408591" y="5565642"/>
            <a:ext cx="152361" cy="279328"/>
          </a:xfrm>
          <a:custGeom>
            <a:avLst/>
            <a:gdLst/>
            <a:ahLst/>
            <a:cxnLst>
              <a:cxn ang="0">
                <a:pos x="wd2" y="hd2"/>
              </a:cxn>
              <a:cxn ang="5400000">
                <a:pos x="wd2" y="hd2"/>
              </a:cxn>
              <a:cxn ang="10800000">
                <a:pos x="wd2" y="hd2"/>
              </a:cxn>
              <a:cxn ang="16200000">
                <a:pos x="wd2" y="hd2"/>
              </a:cxn>
            </a:cxnLst>
            <a:rect l="0" t="0" r="r" b="b"/>
            <a:pathLst>
              <a:path w="21600" h="21600" extrusionOk="0">
                <a:moveTo>
                  <a:pt x="1800" y="19962"/>
                </a:moveTo>
                <a:lnTo>
                  <a:pt x="1800" y="1638"/>
                </a:lnTo>
                <a:lnTo>
                  <a:pt x="19397" y="10800"/>
                </a:lnTo>
                <a:cubicBezTo>
                  <a:pt x="19397" y="10800"/>
                  <a:pt x="1800" y="19962"/>
                  <a:pt x="1800" y="19962"/>
                </a:cubicBezTo>
                <a:close/>
                <a:moveTo>
                  <a:pt x="21600" y="10800"/>
                </a:moveTo>
                <a:cubicBezTo>
                  <a:pt x="21600" y="10660"/>
                  <a:pt x="21491" y="10536"/>
                  <a:pt x="21318" y="10446"/>
                </a:cubicBezTo>
                <a:lnTo>
                  <a:pt x="21321" y="10445"/>
                </a:lnTo>
                <a:lnTo>
                  <a:pt x="1521" y="136"/>
                </a:lnTo>
                <a:lnTo>
                  <a:pt x="1519" y="137"/>
                </a:lnTo>
                <a:cubicBezTo>
                  <a:pt x="1357" y="53"/>
                  <a:pt x="1141" y="0"/>
                  <a:pt x="900" y="0"/>
                </a:cubicBezTo>
                <a:cubicBezTo>
                  <a:pt x="403" y="0"/>
                  <a:pt x="0" y="220"/>
                  <a:pt x="0" y="491"/>
                </a:cubicBezTo>
                <a:lnTo>
                  <a:pt x="0" y="21109"/>
                </a:lnTo>
                <a:cubicBezTo>
                  <a:pt x="0" y="21380"/>
                  <a:pt x="403" y="21600"/>
                  <a:pt x="900" y="21600"/>
                </a:cubicBezTo>
                <a:cubicBezTo>
                  <a:pt x="1141" y="21600"/>
                  <a:pt x="1357" y="21547"/>
                  <a:pt x="1519" y="21463"/>
                </a:cubicBezTo>
                <a:lnTo>
                  <a:pt x="1521" y="21465"/>
                </a:lnTo>
                <a:lnTo>
                  <a:pt x="21321" y="11155"/>
                </a:lnTo>
                <a:lnTo>
                  <a:pt x="21318" y="11154"/>
                </a:lnTo>
                <a:cubicBezTo>
                  <a:pt x="21491" y="11065"/>
                  <a:pt x="21600" y="10940"/>
                  <a:pt x="21600" y="10800"/>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20" name="Shape 2912">
            <a:extLst>
              <a:ext uri="{FF2B5EF4-FFF2-40B4-BE49-F238E27FC236}">
                <a16:creationId xmlns:a16="http://schemas.microsoft.com/office/drawing/2014/main" id="{CC4C628D-40EB-5589-FFE6-A81C65B57E3B}"/>
              </a:ext>
            </a:extLst>
          </p:cNvPr>
          <p:cNvSpPr/>
          <p:nvPr/>
        </p:nvSpPr>
        <p:spPr>
          <a:xfrm>
            <a:off x="5878368" y="5565642"/>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1456" y="10453"/>
                </a:moveTo>
                <a:lnTo>
                  <a:pt x="18511" y="7507"/>
                </a:lnTo>
                <a:cubicBezTo>
                  <a:pt x="18422" y="7419"/>
                  <a:pt x="18299" y="7364"/>
                  <a:pt x="18164" y="7364"/>
                </a:cubicBezTo>
                <a:cubicBezTo>
                  <a:pt x="17892" y="7364"/>
                  <a:pt x="17673" y="7584"/>
                  <a:pt x="17673" y="7855"/>
                </a:cubicBezTo>
                <a:cubicBezTo>
                  <a:pt x="17673" y="7990"/>
                  <a:pt x="17728" y="8113"/>
                  <a:pt x="17817" y="8202"/>
                </a:cubicBezTo>
                <a:lnTo>
                  <a:pt x="19924" y="10309"/>
                </a:lnTo>
                <a:lnTo>
                  <a:pt x="11291" y="10309"/>
                </a:lnTo>
                <a:lnTo>
                  <a:pt x="11291" y="1676"/>
                </a:lnTo>
                <a:lnTo>
                  <a:pt x="13398" y="3783"/>
                </a:lnTo>
                <a:cubicBezTo>
                  <a:pt x="13487" y="3873"/>
                  <a:pt x="13610" y="3927"/>
                  <a:pt x="13745" y="3927"/>
                </a:cubicBezTo>
                <a:cubicBezTo>
                  <a:pt x="14017" y="3927"/>
                  <a:pt x="14236" y="3708"/>
                  <a:pt x="14236" y="3436"/>
                </a:cubicBezTo>
                <a:cubicBezTo>
                  <a:pt x="14236" y="3301"/>
                  <a:pt x="14181" y="3178"/>
                  <a:pt x="14093" y="3089"/>
                </a:cubicBezTo>
                <a:lnTo>
                  <a:pt x="11147" y="144"/>
                </a:lnTo>
                <a:cubicBezTo>
                  <a:pt x="11058" y="55"/>
                  <a:pt x="10936" y="0"/>
                  <a:pt x="10800" y="0"/>
                </a:cubicBezTo>
                <a:cubicBezTo>
                  <a:pt x="10665" y="0"/>
                  <a:pt x="10542" y="55"/>
                  <a:pt x="10453" y="144"/>
                </a:cubicBezTo>
                <a:lnTo>
                  <a:pt x="7507" y="3089"/>
                </a:lnTo>
                <a:cubicBezTo>
                  <a:pt x="7418" y="3178"/>
                  <a:pt x="7364" y="3301"/>
                  <a:pt x="7364" y="3436"/>
                </a:cubicBezTo>
                <a:cubicBezTo>
                  <a:pt x="7364" y="3708"/>
                  <a:pt x="7583" y="3927"/>
                  <a:pt x="7855" y="3927"/>
                </a:cubicBezTo>
                <a:cubicBezTo>
                  <a:pt x="7990" y="3927"/>
                  <a:pt x="8113" y="3873"/>
                  <a:pt x="8202" y="3783"/>
                </a:cubicBezTo>
                <a:lnTo>
                  <a:pt x="10309" y="1676"/>
                </a:lnTo>
                <a:lnTo>
                  <a:pt x="10309" y="10309"/>
                </a:lnTo>
                <a:lnTo>
                  <a:pt x="1676" y="10309"/>
                </a:lnTo>
                <a:lnTo>
                  <a:pt x="3783" y="8202"/>
                </a:lnTo>
                <a:cubicBezTo>
                  <a:pt x="3873" y="8113"/>
                  <a:pt x="3927" y="7990"/>
                  <a:pt x="3927" y="7855"/>
                </a:cubicBezTo>
                <a:cubicBezTo>
                  <a:pt x="3927" y="7584"/>
                  <a:pt x="3708" y="7364"/>
                  <a:pt x="3436" y="7364"/>
                </a:cubicBezTo>
                <a:cubicBezTo>
                  <a:pt x="3301" y="7364"/>
                  <a:pt x="3178" y="7419"/>
                  <a:pt x="3089" y="7507"/>
                </a:cubicBezTo>
                <a:lnTo>
                  <a:pt x="144" y="10453"/>
                </a:lnTo>
                <a:cubicBezTo>
                  <a:pt x="55" y="10542"/>
                  <a:pt x="0" y="10665"/>
                  <a:pt x="0" y="10800"/>
                </a:cubicBezTo>
                <a:cubicBezTo>
                  <a:pt x="0" y="10936"/>
                  <a:pt x="55" y="11058"/>
                  <a:pt x="144" y="11148"/>
                </a:cubicBezTo>
                <a:lnTo>
                  <a:pt x="3089" y="14093"/>
                </a:lnTo>
                <a:cubicBezTo>
                  <a:pt x="3178" y="14182"/>
                  <a:pt x="3301" y="14236"/>
                  <a:pt x="3436" y="14236"/>
                </a:cubicBezTo>
                <a:cubicBezTo>
                  <a:pt x="3708" y="14236"/>
                  <a:pt x="3927" y="14017"/>
                  <a:pt x="3927" y="13745"/>
                </a:cubicBezTo>
                <a:cubicBezTo>
                  <a:pt x="3927" y="13610"/>
                  <a:pt x="3873" y="13488"/>
                  <a:pt x="3783" y="13398"/>
                </a:cubicBezTo>
                <a:lnTo>
                  <a:pt x="1676" y="11291"/>
                </a:lnTo>
                <a:lnTo>
                  <a:pt x="10309" y="11291"/>
                </a:lnTo>
                <a:lnTo>
                  <a:pt x="10309" y="19924"/>
                </a:lnTo>
                <a:lnTo>
                  <a:pt x="8202" y="17817"/>
                </a:lnTo>
                <a:cubicBezTo>
                  <a:pt x="8113" y="17728"/>
                  <a:pt x="7990" y="17673"/>
                  <a:pt x="7855" y="17673"/>
                </a:cubicBezTo>
                <a:cubicBezTo>
                  <a:pt x="7583" y="17673"/>
                  <a:pt x="7364" y="17893"/>
                  <a:pt x="7364" y="18164"/>
                </a:cubicBezTo>
                <a:cubicBezTo>
                  <a:pt x="7364" y="18300"/>
                  <a:pt x="7418" y="18422"/>
                  <a:pt x="7507" y="18511"/>
                </a:cubicBezTo>
                <a:lnTo>
                  <a:pt x="10453" y="21456"/>
                </a:lnTo>
                <a:cubicBezTo>
                  <a:pt x="10542" y="21545"/>
                  <a:pt x="10665"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cubicBezTo>
                  <a:pt x="13610" y="17673"/>
                  <a:pt x="13487" y="17728"/>
                  <a:pt x="13398" y="17817"/>
                </a:cubicBezTo>
                <a:lnTo>
                  <a:pt x="11291" y="19924"/>
                </a:lnTo>
                <a:lnTo>
                  <a:pt x="11291" y="11291"/>
                </a:lnTo>
                <a:lnTo>
                  <a:pt x="19924" y="11291"/>
                </a:lnTo>
                <a:lnTo>
                  <a:pt x="17817" y="13398"/>
                </a:lnTo>
                <a:cubicBezTo>
                  <a:pt x="17728" y="13488"/>
                  <a:pt x="17673" y="13610"/>
                  <a:pt x="17673" y="13745"/>
                </a:cubicBezTo>
                <a:cubicBezTo>
                  <a:pt x="17673" y="14017"/>
                  <a:pt x="17892" y="14236"/>
                  <a:pt x="18164" y="14236"/>
                </a:cubicBezTo>
                <a:cubicBezTo>
                  <a:pt x="18299" y="14236"/>
                  <a:pt x="18422" y="14182"/>
                  <a:pt x="18511" y="14093"/>
                </a:cubicBezTo>
                <a:lnTo>
                  <a:pt x="21456" y="11148"/>
                </a:lnTo>
                <a:cubicBezTo>
                  <a:pt x="21545" y="11058"/>
                  <a:pt x="21600" y="10936"/>
                  <a:pt x="21600" y="10800"/>
                </a:cubicBezTo>
                <a:cubicBezTo>
                  <a:pt x="21600" y="10665"/>
                  <a:pt x="21545" y="10542"/>
                  <a:pt x="21456" y="10453"/>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21" name="Shape 2913">
            <a:extLst>
              <a:ext uri="{FF2B5EF4-FFF2-40B4-BE49-F238E27FC236}">
                <a16:creationId xmlns:a16="http://schemas.microsoft.com/office/drawing/2014/main" id="{49421562-C858-091C-A294-84ABD9A8AAB8}"/>
              </a:ext>
            </a:extLst>
          </p:cNvPr>
          <p:cNvSpPr/>
          <p:nvPr/>
        </p:nvSpPr>
        <p:spPr>
          <a:xfrm>
            <a:off x="6411630" y="4869543"/>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6200" y="7855"/>
                </a:moveTo>
                <a:cubicBezTo>
                  <a:pt x="16073" y="7855"/>
                  <a:pt x="15959" y="7905"/>
                  <a:pt x="15873" y="7985"/>
                </a:cubicBezTo>
                <a:lnTo>
                  <a:pt x="15870" y="7982"/>
                </a:lnTo>
                <a:lnTo>
                  <a:pt x="10800" y="12591"/>
                </a:lnTo>
                <a:lnTo>
                  <a:pt x="5730" y="7982"/>
                </a:lnTo>
                <a:lnTo>
                  <a:pt x="5727" y="7985"/>
                </a:lnTo>
                <a:cubicBezTo>
                  <a:pt x="5641" y="7905"/>
                  <a:pt x="5527" y="7855"/>
                  <a:pt x="5400" y="7855"/>
                </a:cubicBezTo>
                <a:cubicBezTo>
                  <a:pt x="5129" y="7855"/>
                  <a:pt x="4909" y="8074"/>
                  <a:pt x="4909" y="8345"/>
                </a:cubicBezTo>
                <a:cubicBezTo>
                  <a:pt x="4909" y="8489"/>
                  <a:pt x="4973" y="8616"/>
                  <a:pt x="5073" y="8706"/>
                </a:cubicBezTo>
                <a:lnTo>
                  <a:pt x="5070" y="8709"/>
                </a:lnTo>
                <a:lnTo>
                  <a:pt x="10470" y="13618"/>
                </a:lnTo>
                <a:lnTo>
                  <a:pt x="10473" y="13615"/>
                </a:lnTo>
                <a:cubicBezTo>
                  <a:pt x="10559" y="13695"/>
                  <a:pt x="10673" y="13745"/>
                  <a:pt x="10800" y="13745"/>
                </a:cubicBezTo>
                <a:cubicBezTo>
                  <a:pt x="10927" y="13745"/>
                  <a:pt x="11041" y="13695"/>
                  <a:pt x="11127" y="13615"/>
                </a:cubicBezTo>
                <a:lnTo>
                  <a:pt x="11130" y="13618"/>
                </a:lnTo>
                <a:lnTo>
                  <a:pt x="16530" y="8709"/>
                </a:lnTo>
                <a:lnTo>
                  <a:pt x="16527" y="8706"/>
                </a:lnTo>
                <a:cubicBezTo>
                  <a:pt x="16627" y="8616"/>
                  <a:pt x="16691" y="8489"/>
                  <a:pt x="16691" y="8345"/>
                </a:cubicBezTo>
                <a:cubicBezTo>
                  <a:pt x="16691" y="8074"/>
                  <a:pt x="16471" y="7855"/>
                  <a:pt x="16200" y="7855"/>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22" name="Shape 2914">
            <a:extLst>
              <a:ext uri="{FF2B5EF4-FFF2-40B4-BE49-F238E27FC236}">
                <a16:creationId xmlns:a16="http://schemas.microsoft.com/office/drawing/2014/main" id="{DBDA941D-14E2-9329-87B1-2EF578859C06}"/>
              </a:ext>
            </a:extLst>
          </p:cNvPr>
          <p:cNvSpPr/>
          <p:nvPr/>
        </p:nvSpPr>
        <p:spPr>
          <a:xfrm>
            <a:off x="6944891" y="4869543"/>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6530" y="12891"/>
                </a:moveTo>
                <a:lnTo>
                  <a:pt x="11130" y="7982"/>
                </a:lnTo>
                <a:lnTo>
                  <a:pt x="11128" y="7985"/>
                </a:lnTo>
                <a:cubicBezTo>
                  <a:pt x="11040" y="7906"/>
                  <a:pt x="10927" y="7855"/>
                  <a:pt x="10800" y="7855"/>
                </a:cubicBezTo>
                <a:cubicBezTo>
                  <a:pt x="10673" y="7855"/>
                  <a:pt x="10559" y="7906"/>
                  <a:pt x="10473" y="7985"/>
                </a:cubicBezTo>
                <a:lnTo>
                  <a:pt x="10469" y="7982"/>
                </a:lnTo>
                <a:lnTo>
                  <a:pt x="5069" y="12891"/>
                </a:lnTo>
                <a:lnTo>
                  <a:pt x="5073" y="12895"/>
                </a:lnTo>
                <a:cubicBezTo>
                  <a:pt x="4973" y="12984"/>
                  <a:pt x="4909" y="13111"/>
                  <a:pt x="4909" y="13255"/>
                </a:cubicBezTo>
                <a:cubicBezTo>
                  <a:pt x="4909" y="13526"/>
                  <a:pt x="5129" y="13745"/>
                  <a:pt x="5400" y="13745"/>
                </a:cubicBezTo>
                <a:cubicBezTo>
                  <a:pt x="5527" y="13745"/>
                  <a:pt x="5640" y="13694"/>
                  <a:pt x="5728" y="13615"/>
                </a:cubicBezTo>
                <a:lnTo>
                  <a:pt x="5730" y="13618"/>
                </a:lnTo>
                <a:lnTo>
                  <a:pt x="10800" y="9009"/>
                </a:lnTo>
                <a:lnTo>
                  <a:pt x="15869" y="13618"/>
                </a:lnTo>
                <a:lnTo>
                  <a:pt x="15873" y="13615"/>
                </a:lnTo>
                <a:cubicBezTo>
                  <a:pt x="15959" y="13694"/>
                  <a:pt x="16073" y="13745"/>
                  <a:pt x="16200" y="13745"/>
                </a:cubicBezTo>
                <a:cubicBezTo>
                  <a:pt x="16471" y="13745"/>
                  <a:pt x="16691" y="13526"/>
                  <a:pt x="16691" y="13255"/>
                </a:cubicBezTo>
                <a:cubicBezTo>
                  <a:pt x="16691" y="13111"/>
                  <a:pt x="16627" y="12984"/>
                  <a:pt x="16527" y="12895"/>
                </a:cubicBezTo>
                <a:cubicBezTo>
                  <a:pt x="16527" y="12895"/>
                  <a:pt x="16530" y="12891"/>
                  <a:pt x="16530" y="12891"/>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1"/>
                  <a:pt x="1422" y="982"/>
                  <a:pt x="1964" y="982"/>
                </a:cubicBezTo>
                <a:lnTo>
                  <a:pt x="19636" y="982"/>
                </a:lnTo>
                <a:cubicBezTo>
                  <a:pt x="20179"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23" name="Shape 2915">
            <a:extLst>
              <a:ext uri="{FF2B5EF4-FFF2-40B4-BE49-F238E27FC236}">
                <a16:creationId xmlns:a16="http://schemas.microsoft.com/office/drawing/2014/main" id="{17F07F33-43D5-7F68-A4E2-43F7E75A6BC1}"/>
              </a:ext>
            </a:extLst>
          </p:cNvPr>
          <p:cNvSpPr/>
          <p:nvPr/>
        </p:nvSpPr>
        <p:spPr>
          <a:xfrm>
            <a:off x="7478152" y="4869543"/>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2273" y="4909"/>
                </a:moveTo>
                <a:cubicBezTo>
                  <a:pt x="12128" y="4909"/>
                  <a:pt x="12002" y="4974"/>
                  <a:pt x="11912" y="5073"/>
                </a:cubicBezTo>
                <a:lnTo>
                  <a:pt x="11909" y="5070"/>
                </a:lnTo>
                <a:lnTo>
                  <a:pt x="7000" y="10470"/>
                </a:lnTo>
                <a:lnTo>
                  <a:pt x="7003" y="10473"/>
                </a:lnTo>
                <a:cubicBezTo>
                  <a:pt x="6924" y="10559"/>
                  <a:pt x="6873" y="10673"/>
                  <a:pt x="6873" y="10800"/>
                </a:cubicBezTo>
                <a:cubicBezTo>
                  <a:pt x="6873" y="10927"/>
                  <a:pt x="6924" y="11041"/>
                  <a:pt x="7003" y="11127"/>
                </a:cubicBezTo>
                <a:lnTo>
                  <a:pt x="7000" y="11130"/>
                </a:lnTo>
                <a:lnTo>
                  <a:pt x="11909" y="16530"/>
                </a:lnTo>
                <a:lnTo>
                  <a:pt x="11912" y="16527"/>
                </a:lnTo>
                <a:cubicBezTo>
                  <a:pt x="12002" y="16627"/>
                  <a:pt x="12128" y="16691"/>
                  <a:pt x="12273" y="16691"/>
                </a:cubicBezTo>
                <a:cubicBezTo>
                  <a:pt x="12544" y="16691"/>
                  <a:pt x="12764" y="16471"/>
                  <a:pt x="12764" y="16200"/>
                </a:cubicBezTo>
                <a:cubicBezTo>
                  <a:pt x="12764" y="16073"/>
                  <a:pt x="12713" y="15960"/>
                  <a:pt x="12633" y="15873"/>
                </a:cubicBezTo>
                <a:lnTo>
                  <a:pt x="12636" y="15870"/>
                </a:lnTo>
                <a:lnTo>
                  <a:pt x="8027" y="10800"/>
                </a:lnTo>
                <a:lnTo>
                  <a:pt x="12636" y="5730"/>
                </a:lnTo>
                <a:lnTo>
                  <a:pt x="12633" y="5728"/>
                </a:lnTo>
                <a:cubicBezTo>
                  <a:pt x="12713" y="5641"/>
                  <a:pt x="12764" y="5527"/>
                  <a:pt x="12764" y="5400"/>
                </a:cubicBezTo>
                <a:cubicBezTo>
                  <a:pt x="12764" y="5129"/>
                  <a:pt x="12544" y="4909"/>
                  <a:pt x="12273" y="4909"/>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24" name="Shape 2916">
            <a:extLst>
              <a:ext uri="{FF2B5EF4-FFF2-40B4-BE49-F238E27FC236}">
                <a16:creationId xmlns:a16="http://schemas.microsoft.com/office/drawing/2014/main" id="{E0C060C3-6C9E-F4DD-D392-2AD38B650AF0}"/>
              </a:ext>
            </a:extLst>
          </p:cNvPr>
          <p:cNvSpPr/>
          <p:nvPr/>
        </p:nvSpPr>
        <p:spPr>
          <a:xfrm>
            <a:off x="8011413" y="4869543"/>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25" name="Shape 2917">
            <a:extLst>
              <a:ext uri="{FF2B5EF4-FFF2-40B4-BE49-F238E27FC236}">
                <a16:creationId xmlns:a16="http://schemas.microsoft.com/office/drawing/2014/main" id="{56B6E4CE-F6C7-BF5C-2CA8-9DCDAB878B60}"/>
              </a:ext>
            </a:extLst>
          </p:cNvPr>
          <p:cNvSpPr/>
          <p:nvPr/>
        </p:nvSpPr>
        <p:spPr>
          <a:xfrm>
            <a:off x="8589112" y="4869543"/>
            <a:ext cx="190451"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415"/>
                </a:moveTo>
                <a:lnTo>
                  <a:pt x="2459" y="14727"/>
                </a:lnTo>
                <a:lnTo>
                  <a:pt x="8640" y="14727"/>
                </a:lnTo>
                <a:lnTo>
                  <a:pt x="8640" y="1964"/>
                </a:lnTo>
                <a:cubicBezTo>
                  <a:pt x="8640" y="1422"/>
                  <a:pt x="9285" y="982"/>
                  <a:pt x="10080" y="982"/>
                </a:cubicBezTo>
                <a:lnTo>
                  <a:pt x="11520" y="982"/>
                </a:lnTo>
                <a:cubicBezTo>
                  <a:pt x="12315" y="982"/>
                  <a:pt x="12960" y="1422"/>
                  <a:pt x="12960" y="1964"/>
                </a:cubicBezTo>
                <a:lnTo>
                  <a:pt x="12960" y="14727"/>
                </a:lnTo>
                <a:lnTo>
                  <a:pt x="19142" y="14727"/>
                </a:lnTo>
                <a:cubicBezTo>
                  <a:pt x="19142" y="14727"/>
                  <a:pt x="10800" y="20415"/>
                  <a:pt x="10800" y="20415"/>
                </a:cubicBezTo>
                <a:close/>
                <a:moveTo>
                  <a:pt x="20880" y="13745"/>
                </a:moveTo>
                <a:lnTo>
                  <a:pt x="14400" y="13745"/>
                </a:lnTo>
                <a:lnTo>
                  <a:pt x="14400" y="1964"/>
                </a:lnTo>
                <a:cubicBezTo>
                  <a:pt x="14400" y="879"/>
                  <a:pt x="13110" y="0"/>
                  <a:pt x="11520" y="0"/>
                </a:cubicBezTo>
                <a:lnTo>
                  <a:pt x="10080" y="0"/>
                </a:lnTo>
                <a:cubicBezTo>
                  <a:pt x="8490" y="0"/>
                  <a:pt x="7200" y="879"/>
                  <a:pt x="7200" y="1964"/>
                </a:cubicBezTo>
                <a:lnTo>
                  <a:pt x="7200" y="13745"/>
                </a:lnTo>
                <a:lnTo>
                  <a:pt x="720" y="13745"/>
                </a:lnTo>
                <a:cubicBezTo>
                  <a:pt x="323" y="13745"/>
                  <a:pt x="0" y="13966"/>
                  <a:pt x="0" y="14236"/>
                </a:cubicBezTo>
                <a:cubicBezTo>
                  <a:pt x="0" y="14373"/>
                  <a:pt x="81" y="14495"/>
                  <a:pt x="212" y="14584"/>
                </a:cubicBezTo>
                <a:lnTo>
                  <a:pt x="10290" y="21456"/>
                </a:lnTo>
                <a:cubicBezTo>
                  <a:pt x="10421" y="21545"/>
                  <a:pt x="10601" y="21600"/>
                  <a:pt x="10800" y="21600"/>
                </a:cubicBezTo>
                <a:cubicBezTo>
                  <a:pt x="10999" y="21600"/>
                  <a:pt x="11179" y="21545"/>
                  <a:pt x="11310" y="21456"/>
                </a:cubicBezTo>
                <a:lnTo>
                  <a:pt x="21388" y="14584"/>
                </a:lnTo>
                <a:cubicBezTo>
                  <a:pt x="21519" y="14495"/>
                  <a:pt x="21600" y="14373"/>
                  <a:pt x="21600" y="14236"/>
                </a:cubicBezTo>
                <a:cubicBezTo>
                  <a:pt x="21600" y="13966"/>
                  <a:pt x="21277" y="13745"/>
                  <a:pt x="20880" y="13745"/>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26" name="Shape 2918">
            <a:extLst>
              <a:ext uri="{FF2B5EF4-FFF2-40B4-BE49-F238E27FC236}">
                <a16:creationId xmlns:a16="http://schemas.microsoft.com/office/drawing/2014/main" id="{821E552B-7E02-149F-8F69-6EBE514BB37F}"/>
              </a:ext>
            </a:extLst>
          </p:cNvPr>
          <p:cNvSpPr/>
          <p:nvPr/>
        </p:nvSpPr>
        <p:spPr>
          <a:xfrm>
            <a:off x="9122373" y="4869543"/>
            <a:ext cx="190451" cy="279328"/>
          </a:xfrm>
          <a:custGeom>
            <a:avLst/>
            <a:gdLst/>
            <a:ahLst/>
            <a:cxnLst>
              <a:cxn ang="0">
                <a:pos x="wd2" y="hd2"/>
              </a:cxn>
              <a:cxn ang="5400000">
                <a:pos x="wd2" y="hd2"/>
              </a:cxn>
              <a:cxn ang="10800000">
                <a:pos x="wd2" y="hd2"/>
              </a:cxn>
              <a:cxn ang="16200000">
                <a:pos x="wd2" y="hd2"/>
              </a:cxn>
            </a:cxnLst>
            <a:rect l="0" t="0" r="r" b="b"/>
            <a:pathLst>
              <a:path w="21600" h="21600" extrusionOk="0">
                <a:moveTo>
                  <a:pt x="12960" y="6873"/>
                </a:moveTo>
                <a:lnTo>
                  <a:pt x="12960" y="19636"/>
                </a:lnTo>
                <a:cubicBezTo>
                  <a:pt x="12960" y="20178"/>
                  <a:pt x="12315" y="20618"/>
                  <a:pt x="11520" y="20618"/>
                </a:cubicBezTo>
                <a:lnTo>
                  <a:pt x="10080" y="20618"/>
                </a:lnTo>
                <a:cubicBezTo>
                  <a:pt x="9285" y="20618"/>
                  <a:pt x="8640" y="20178"/>
                  <a:pt x="8640" y="19636"/>
                </a:cubicBezTo>
                <a:lnTo>
                  <a:pt x="8640" y="6873"/>
                </a:lnTo>
                <a:lnTo>
                  <a:pt x="2458" y="6873"/>
                </a:lnTo>
                <a:lnTo>
                  <a:pt x="10800" y="1185"/>
                </a:lnTo>
                <a:lnTo>
                  <a:pt x="19142" y="6873"/>
                </a:lnTo>
                <a:cubicBezTo>
                  <a:pt x="19142" y="6873"/>
                  <a:pt x="12960" y="6873"/>
                  <a:pt x="12960" y="6873"/>
                </a:cubicBezTo>
                <a:close/>
                <a:moveTo>
                  <a:pt x="21389" y="7017"/>
                </a:moveTo>
                <a:lnTo>
                  <a:pt x="11309" y="144"/>
                </a:lnTo>
                <a:cubicBezTo>
                  <a:pt x="11179" y="55"/>
                  <a:pt x="10999" y="0"/>
                  <a:pt x="10800" y="0"/>
                </a:cubicBezTo>
                <a:cubicBezTo>
                  <a:pt x="10601" y="0"/>
                  <a:pt x="10422" y="55"/>
                  <a:pt x="10291" y="144"/>
                </a:cubicBezTo>
                <a:lnTo>
                  <a:pt x="211" y="7017"/>
                </a:lnTo>
                <a:cubicBezTo>
                  <a:pt x="81" y="7106"/>
                  <a:pt x="0" y="7228"/>
                  <a:pt x="0" y="7364"/>
                </a:cubicBezTo>
                <a:cubicBezTo>
                  <a:pt x="0" y="7635"/>
                  <a:pt x="322" y="7855"/>
                  <a:pt x="720" y="7855"/>
                </a:cubicBezTo>
                <a:lnTo>
                  <a:pt x="7200" y="7855"/>
                </a:lnTo>
                <a:lnTo>
                  <a:pt x="7200" y="19636"/>
                </a:lnTo>
                <a:cubicBezTo>
                  <a:pt x="7200" y="20721"/>
                  <a:pt x="8490" y="21600"/>
                  <a:pt x="10080" y="21600"/>
                </a:cubicBezTo>
                <a:lnTo>
                  <a:pt x="11520" y="21600"/>
                </a:lnTo>
                <a:cubicBezTo>
                  <a:pt x="13110" y="21600"/>
                  <a:pt x="14400" y="20721"/>
                  <a:pt x="14400" y="19636"/>
                </a:cubicBezTo>
                <a:lnTo>
                  <a:pt x="14400" y="7855"/>
                </a:lnTo>
                <a:lnTo>
                  <a:pt x="20880" y="7855"/>
                </a:lnTo>
                <a:cubicBezTo>
                  <a:pt x="21278" y="7855"/>
                  <a:pt x="21600" y="7635"/>
                  <a:pt x="21600" y="7364"/>
                </a:cubicBezTo>
                <a:cubicBezTo>
                  <a:pt x="21600" y="7228"/>
                  <a:pt x="21519" y="7106"/>
                  <a:pt x="21389" y="7017"/>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27" name="Shape 2919">
            <a:extLst>
              <a:ext uri="{FF2B5EF4-FFF2-40B4-BE49-F238E27FC236}">
                <a16:creationId xmlns:a16="http://schemas.microsoft.com/office/drawing/2014/main" id="{9F0CB515-20AA-CC90-30D3-D14BEFF28CF7}"/>
              </a:ext>
            </a:extLst>
          </p:cNvPr>
          <p:cNvSpPr/>
          <p:nvPr/>
        </p:nvSpPr>
        <p:spPr>
          <a:xfrm>
            <a:off x="9611196" y="4913981"/>
            <a:ext cx="279328" cy="190451"/>
          </a:xfrm>
          <a:custGeom>
            <a:avLst/>
            <a:gdLst/>
            <a:ahLst/>
            <a:cxnLst>
              <a:cxn ang="0">
                <a:pos x="wd2" y="hd2"/>
              </a:cxn>
              <a:cxn ang="5400000">
                <a:pos x="wd2" y="hd2"/>
              </a:cxn>
              <a:cxn ang="10800000">
                <a:pos x="wd2" y="hd2"/>
              </a:cxn>
              <a:cxn ang="16200000">
                <a:pos x="wd2" y="hd2"/>
              </a:cxn>
            </a:cxnLst>
            <a:rect l="0" t="0" r="r" b="b"/>
            <a:pathLst>
              <a:path w="21600" h="21600" extrusionOk="0">
                <a:moveTo>
                  <a:pt x="20618" y="11520"/>
                </a:moveTo>
                <a:cubicBezTo>
                  <a:pt x="20618" y="12315"/>
                  <a:pt x="20178" y="12960"/>
                  <a:pt x="19636" y="12960"/>
                </a:cubicBezTo>
                <a:lnTo>
                  <a:pt x="6873" y="12960"/>
                </a:lnTo>
                <a:lnTo>
                  <a:pt x="6873" y="19142"/>
                </a:lnTo>
                <a:lnTo>
                  <a:pt x="1185" y="10800"/>
                </a:lnTo>
                <a:lnTo>
                  <a:pt x="6873" y="2458"/>
                </a:lnTo>
                <a:lnTo>
                  <a:pt x="6873" y="8640"/>
                </a:lnTo>
                <a:lnTo>
                  <a:pt x="19636" y="8640"/>
                </a:lnTo>
                <a:cubicBezTo>
                  <a:pt x="20178" y="8640"/>
                  <a:pt x="20618" y="9285"/>
                  <a:pt x="20618" y="10080"/>
                </a:cubicBezTo>
                <a:cubicBezTo>
                  <a:pt x="20618" y="10080"/>
                  <a:pt x="20618" y="11520"/>
                  <a:pt x="20618" y="11520"/>
                </a:cubicBezTo>
                <a:close/>
                <a:moveTo>
                  <a:pt x="19636" y="7200"/>
                </a:moveTo>
                <a:lnTo>
                  <a:pt x="7855" y="7200"/>
                </a:lnTo>
                <a:lnTo>
                  <a:pt x="7855" y="720"/>
                </a:lnTo>
                <a:cubicBezTo>
                  <a:pt x="7855" y="322"/>
                  <a:pt x="7635" y="0"/>
                  <a:pt x="7364" y="0"/>
                </a:cubicBezTo>
                <a:cubicBezTo>
                  <a:pt x="7228" y="0"/>
                  <a:pt x="7105" y="81"/>
                  <a:pt x="7017" y="212"/>
                </a:cubicBezTo>
                <a:lnTo>
                  <a:pt x="144" y="10291"/>
                </a:lnTo>
                <a:cubicBezTo>
                  <a:pt x="55" y="10422"/>
                  <a:pt x="0" y="10602"/>
                  <a:pt x="0" y="10800"/>
                </a:cubicBezTo>
                <a:cubicBezTo>
                  <a:pt x="0" y="11000"/>
                  <a:pt x="55" y="11180"/>
                  <a:pt x="144" y="11310"/>
                </a:cubicBezTo>
                <a:lnTo>
                  <a:pt x="7017" y="21389"/>
                </a:lnTo>
                <a:cubicBezTo>
                  <a:pt x="7105" y="21520"/>
                  <a:pt x="7228" y="21600"/>
                  <a:pt x="7364" y="21600"/>
                </a:cubicBezTo>
                <a:cubicBezTo>
                  <a:pt x="7635" y="21600"/>
                  <a:pt x="7855" y="21278"/>
                  <a:pt x="7855" y="20880"/>
                </a:cubicBezTo>
                <a:lnTo>
                  <a:pt x="7855" y="14400"/>
                </a:lnTo>
                <a:lnTo>
                  <a:pt x="19636" y="14400"/>
                </a:lnTo>
                <a:cubicBezTo>
                  <a:pt x="20721" y="14400"/>
                  <a:pt x="21600" y="13110"/>
                  <a:pt x="21600" y="11520"/>
                </a:cubicBezTo>
                <a:lnTo>
                  <a:pt x="21600" y="10080"/>
                </a:lnTo>
                <a:cubicBezTo>
                  <a:pt x="21600" y="8490"/>
                  <a:pt x="20721" y="7200"/>
                  <a:pt x="19636" y="7200"/>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28" name="Shape 2920">
            <a:extLst>
              <a:ext uri="{FF2B5EF4-FFF2-40B4-BE49-F238E27FC236}">
                <a16:creationId xmlns:a16="http://schemas.microsoft.com/office/drawing/2014/main" id="{70F761B1-492E-0423-6E12-3FA55DBDCE90}"/>
              </a:ext>
            </a:extLst>
          </p:cNvPr>
          <p:cNvSpPr/>
          <p:nvPr/>
        </p:nvSpPr>
        <p:spPr>
          <a:xfrm>
            <a:off x="10144457" y="4913981"/>
            <a:ext cx="279328" cy="190451"/>
          </a:xfrm>
          <a:custGeom>
            <a:avLst/>
            <a:gdLst/>
            <a:ahLst/>
            <a:cxnLst>
              <a:cxn ang="0">
                <a:pos x="wd2" y="hd2"/>
              </a:cxn>
              <a:cxn ang="5400000">
                <a:pos x="wd2" y="hd2"/>
              </a:cxn>
              <a:cxn ang="10800000">
                <a:pos x="wd2" y="hd2"/>
              </a:cxn>
              <a:cxn ang="16200000">
                <a:pos x="wd2" y="hd2"/>
              </a:cxn>
            </a:cxnLst>
            <a:rect l="0" t="0" r="r" b="b"/>
            <a:pathLst>
              <a:path w="21600" h="21600" extrusionOk="0">
                <a:moveTo>
                  <a:pt x="14727" y="19142"/>
                </a:moveTo>
                <a:lnTo>
                  <a:pt x="14727" y="12960"/>
                </a:lnTo>
                <a:lnTo>
                  <a:pt x="1964" y="12960"/>
                </a:lnTo>
                <a:cubicBezTo>
                  <a:pt x="1421" y="12960"/>
                  <a:pt x="982" y="12316"/>
                  <a:pt x="982" y="11520"/>
                </a:cubicBezTo>
                <a:lnTo>
                  <a:pt x="982" y="10080"/>
                </a:lnTo>
                <a:cubicBezTo>
                  <a:pt x="982" y="9285"/>
                  <a:pt x="1421" y="8640"/>
                  <a:pt x="1964" y="8640"/>
                </a:cubicBezTo>
                <a:lnTo>
                  <a:pt x="14727" y="8640"/>
                </a:lnTo>
                <a:lnTo>
                  <a:pt x="14727" y="2458"/>
                </a:lnTo>
                <a:lnTo>
                  <a:pt x="20415" y="10800"/>
                </a:lnTo>
                <a:cubicBezTo>
                  <a:pt x="20415" y="10800"/>
                  <a:pt x="14727" y="19142"/>
                  <a:pt x="14727" y="19142"/>
                </a:cubicBezTo>
                <a:close/>
                <a:moveTo>
                  <a:pt x="21456" y="10291"/>
                </a:moveTo>
                <a:lnTo>
                  <a:pt x="14584" y="212"/>
                </a:lnTo>
                <a:cubicBezTo>
                  <a:pt x="14495" y="81"/>
                  <a:pt x="14372" y="0"/>
                  <a:pt x="14236" y="0"/>
                </a:cubicBezTo>
                <a:cubicBezTo>
                  <a:pt x="13965" y="0"/>
                  <a:pt x="13745" y="322"/>
                  <a:pt x="13745" y="720"/>
                </a:cubicBezTo>
                <a:lnTo>
                  <a:pt x="13745" y="7200"/>
                </a:lnTo>
                <a:lnTo>
                  <a:pt x="1964" y="7200"/>
                </a:lnTo>
                <a:cubicBezTo>
                  <a:pt x="879" y="7200"/>
                  <a:pt x="0" y="8490"/>
                  <a:pt x="0" y="10080"/>
                </a:cubicBezTo>
                <a:lnTo>
                  <a:pt x="0" y="11520"/>
                </a:lnTo>
                <a:cubicBezTo>
                  <a:pt x="0" y="13110"/>
                  <a:pt x="879" y="14400"/>
                  <a:pt x="1964" y="14400"/>
                </a:cubicBezTo>
                <a:lnTo>
                  <a:pt x="13745" y="14400"/>
                </a:lnTo>
                <a:lnTo>
                  <a:pt x="13745" y="20880"/>
                </a:lnTo>
                <a:cubicBezTo>
                  <a:pt x="13745" y="21278"/>
                  <a:pt x="13965" y="21600"/>
                  <a:pt x="14236" y="21600"/>
                </a:cubicBezTo>
                <a:cubicBezTo>
                  <a:pt x="14372" y="21600"/>
                  <a:pt x="14495" y="21520"/>
                  <a:pt x="14583" y="21389"/>
                </a:cubicBezTo>
                <a:lnTo>
                  <a:pt x="21456" y="11310"/>
                </a:lnTo>
                <a:cubicBezTo>
                  <a:pt x="21545" y="11180"/>
                  <a:pt x="21600" y="11000"/>
                  <a:pt x="21600" y="10800"/>
                </a:cubicBezTo>
                <a:cubicBezTo>
                  <a:pt x="21600" y="10601"/>
                  <a:pt x="21545" y="10421"/>
                  <a:pt x="21456" y="10291"/>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29" name="Shape 2921">
            <a:extLst>
              <a:ext uri="{FF2B5EF4-FFF2-40B4-BE49-F238E27FC236}">
                <a16:creationId xmlns:a16="http://schemas.microsoft.com/office/drawing/2014/main" id="{3380663C-8EF7-55B7-7375-129ED94924D1}"/>
              </a:ext>
            </a:extLst>
          </p:cNvPr>
          <p:cNvSpPr/>
          <p:nvPr/>
        </p:nvSpPr>
        <p:spPr>
          <a:xfrm>
            <a:off x="10715808" y="4869543"/>
            <a:ext cx="203148" cy="279328"/>
          </a:xfrm>
          <a:custGeom>
            <a:avLst/>
            <a:gdLst/>
            <a:ahLst/>
            <a:cxnLst>
              <a:cxn ang="0">
                <a:pos x="wd2" y="hd2"/>
              </a:cxn>
              <a:cxn ang="5400000">
                <a:pos x="wd2" y="hd2"/>
              </a:cxn>
              <a:cxn ang="10800000">
                <a:pos x="wd2" y="hd2"/>
              </a:cxn>
              <a:cxn ang="16200000">
                <a:pos x="wd2" y="hd2"/>
              </a:cxn>
            </a:cxnLst>
            <a:rect l="0" t="0" r="r" b="b"/>
            <a:pathLst>
              <a:path w="21600" h="21600" extrusionOk="0">
                <a:moveTo>
                  <a:pt x="21402" y="5052"/>
                </a:moveTo>
                <a:lnTo>
                  <a:pt x="14652" y="144"/>
                </a:lnTo>
                <a:cubicBezTo>
                  <a:pt x="14530" y="55"/>
                  <a:pt x="14362" y="0"/>
                  <a:pt x="14175" y="0"/>
                </a:cubicBezTo>
                <a:cubicBezTo>
                  <a:pt x="13802" y="0"/>
                  <a:pt x="13500" y="220"/>
                  <a:pt x="13500" y="491"/>
                </a:cubicBezTo>
                <a:cubicBezTo>
                  <a:pt x="13500" y="627"/>
                  <a:pt x="13576" y="749"/>
                  <a:pt x="13698" y="838"/>
                </a:cubicBezTo>
                <a:lnTo>
                  <a:pt x="19296" y="4909"/>
                </a:lnTo>
                <a:lnTo>
                  <a:pt x="675" y="4909"/>
                </a:lnTo>
                <a:cubicBezTo>
                  <a:pt x="302" y="4909"/>
                  <a:pt x="0" y="5129"/>
                  <a:pt x="0" y="5400"/>
                </a:cubicBezTo>
                <a:lnTo>
                  <a:pt x="0" y="21109"/>
                </a:lnTo>
                <a:cubicBezTo>
                  <a:pt x="0" y="21380"/>
                  <a:pt x="302" y="21600"/>
                  <a:pt x="675" y="21600"/>
                </a:cubicBezTo>
                <a:cubicBezTo>
                  <a:pt x="1048" y="21600"/>
                  <a:pt x="1350" y="21380"/>
                  <a:pt x="1350" y="21109"/>
                </a:cubicBezTo>
                <a:lnTo>
                  <a:pt x="1350" y="5891"/>
                </a:lnTo>
                <a:lnTo>
                  <a:pt x="19296" y="5891"/>
                </a:lnTo>
                <a:lnTo>
                  <a:pt x="13698" y="9962"/>
                </a:lnTo>
                <a:cubicBezTo>
                  <a:pt x="13575" y="10051"/>
                  <a:pt x="13500" y="10173"/>
                  <a:pt x="13500" y="10309"/>
                </a:cubicBezTo>
                <a:cubicBezTo>
                  <a:pt x="13500" y="10580"/>
                  <a:pt x="13802" y="10800"/>
                  <a:pt x="14175" y="10800"/>
                </a:cubicBezTo>
                <a:cubicBezTo>
                  <a:pt x="14362" y="10800"/>
                  <a:pt x="14531" y="10745"/>
                  <a:pt x="14653" y="10656"/>
                </a:cubicBezTo>
                <a:lnTo>
                  <a:pt x="21402" y="5747"/>
                </a:lnTo>
                <a:cubicBezTo>
                  <a:pt x="21525" y="5658"/>
                  <a:pt x="21600" y="5536"/>
                  <a:pt x="21600" y="5400"/>
                </a:cubicBezTo>
                <a:cubicBezTo>
                  <a:pt x="21600" y="5264"/>
                  <a:pt x="21524" y="5142"/>
                  <a:pt x="21402" y="5052"/>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30" name="Shape 2922">
            <a:extLst>
              <a:ext uri="{FF2B5EF4-FFF2-40B4-BE49-F238E27FC236}">
                <a16:creationId xmlns:a16="http://schemas.microsoft.com/office/drawing/2014/main" id="{16C08C13-041F-F308-98BA-4DBCE0E14CF6}"/>
              </a:ext>
            </a:extLst>
          </p:cNvPr>
          <p:cNvSpPr/>
          <p:nvPr/>
        </p:nvSpPr>
        <p:spPr>
          <a:xfrm>
            <a:off x="11210979" y="4907633"/>
            <a:ext cx="279328" cy="203148"/>
          </a:xfrm>
          <a:custGeom>
            <a:avLst/>
            <a:gdLst/>
            <a:ahLst/>
            <a:cxnLst>
              <a:cxn ang="0">
                <a:pos x="wd2" y="hd2"/>
              </a:cxn>
              <a:cxn ang="5400000">
                <a:pos x="wd2" y="hd2"/>
              </a:cxn>
              <a:cxn ang="10800000">
                <a:pos x="wd2" y="hd2"/>
              </a:cxn>
              <a:cxn ang="16200000">
                <a:pos x="wd2" y="hd2"/>
              </a:cxn>
            </a:cxnLst>
            <a:rect l="0" t="0" r="r" b="b"/>
            <a:pathLst>
              <a:path w="21600" h="21600" extrusionOk="0">
                <a:moveTo>
                  <a:pt x="16691" y="12546"/>
                </a:moveTo>
                <a:lnTo>
                  <a:pt x="16691" y="2304"/>
                </a:lnTo>
                <a:lnTo>
                  <a:pt x="20415" y="7425"/>
                </a:lnTo>
                <a:cubicBezTo>
                  <a:pt x="20415" y="7425"/>
                  <a:pt x="16691" y="12546"/>
                  <a:pt x="16691" y="12546"/>
                </a:cubicBezTo>
                <a:close/>
                <a:moveTo>
                  <a:pt x="21456" y="6948"/>
                </a:moveTo>
                <a:lnTo>
                  <a:pt x="16548" y="198"/>
                </a:lnTo>
                <a:cubicBezTo>
                  <a:pt x="16458" y="76"/>
                  <a:pt x="16336" y="0"/>
                  <a:pt x="16200" y="0"/>
                </a:cubicBezTo>
                <a:cubicBezTo>
                  <a:pt x="15929" y="0"/>
                  <a:pt x="15709" y="302"/>
                  <a:pt x="15709" y="675"/>
                </a:cubicBezTo>
                <a:lnTo>
                  <a:pt x="15709" y="6750"/>
                </a:lnTo>
                <a:lnTo>
                  <a:pt x="491" y="6750"/>
                </a:lnTo>
                <a:cubicBezTo>
                  <a:pt x="220" y="6750"/>
                  <a:pt x="0" y="7052"/>
                  <a:pt x="0" y="7425"/>
                </a:cubicBezTo>
                <a:lnTo>
                  <a:pt x="0" y="20925"/>
                </a:lnTo>
                <a:cubicBezTo>
                  <a:pt x="0" y="21298"/>
                  <a:pt x="220" y="21600"/>
                  <a:pt x="491" y="21600"/>
                </a:cubicBezTo>
                <a:cubicBezTo>
                  <a:pt x="762" y="21600"/>
                  <a:pt x="982" y="21298"/>
                  <a:pt x="982" y="20925"/>
                </a:cubicBezTo>
                <a:lnTo>
                  <a:pt x="982" y="8100"/>
                </a:lnTo>
                <a:lnTo>
                  <a:pt x="15709" y="8100"/>
                </a:lnTo>
                <a:lnTo>
                  <a:pt x="15709" y="14175"/>
                </a:lnTo>
                <a:cubicBezTo>
                  <a:pt x="15709" y="14548"/>
                  <a:pt x="15929" y="14850"/>
                  <a:pt x="16200" y="14850"/>
                </a:cubicBezTo>
                <a:cubicBezTo>
                  <a:pt x="16336" y="14850"/>
                  <a:pt x="16458" y="14775"/>
                  <a:pt x="16547" y="14652"/>
                </a:cubicBezTo>
                <a:lnTo>
                  <a:pt x="21456" y="7903"/>
                </a:lnTo>
                <a:cubicBezTo>
                  <a:pt x="21545" y="7781"/>
                  <a:pt x="21600" y="7612"/>
                  <a:pt x="21600" y="7425"/>
                </a:cubicBezTo>
                <a:cubicBezTo>
                  <a:pt x="21600" y="7238"/>
                  <a:pt x="21545" y="7070"/>
                  <a:pt x="21456" y="6948"/>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31" name="Shape 2923">
            <a:extLst>
              <a:ext uri="{FF2B5EF4-FFF2-40B4-BE49-F238E27FC236}">
                <a16:creationId xmlns:a16="http://schemas.microsoft.com/office/drawing/2014/main" id="{E06A0DD8-1AC7-B39F-F799-387682B81CE2}"/>
              </a:ext>
            </a:extLst>
          </p:cNvPr>
          <p:cNvSpPr/>
          <p:nvPr/>
        </p:nvSpPr>
        <p:spPr>
          <a:xfrm>
            <a:off x="6411630" y="5565642"/>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1109" y="0"/>
                </a:moveTo>
                <a:lnTo>
                  <a:pt x="14236" y="0"/>
                </a:lnTo>
                <a:cubicBezTo>
                  <a:pt x="13966" y="0"/>
                  <a:pt x="13745" y="220"/>
                  <a:pt x="13745" y="491"/>
                </a:cubicBezTo>
                <a:cubicBezTo>
                  <a:pt x="13745" y="762"/>
                  <a:pt x="13966" y="982"/>
                  <a:pt x="14236" y="982"/>
                </a:cubicBezTo>
                <a:lnTo>
                  <a:pt x="19924" y="982"/>
                </a:lnTo>
                <a:lnTo>
                  <a:pt x="11926" y="8980"/>
                </a:lnTo>
                <a:cubicBezTo>
                  <a:pt x="11837" y="9069"/>
                  <a:pt x="11782" y="9192"/>
                  <a:pt x="11782" y="9327"/>
                </a:cubicBezTo>
                <a:cubicBezTo>
                  <a:pt x="11782" y="9599"/>
                  <a:pt x="12002" y="9818"/>
                  <a:pt x="12273" y="9818"/>
                </a:cubicBezTo>
                <a:cubicBezTo>
                  <a:pt x="12408" y="9818"/>
                  <a:pt x="12531" y="9764"/>
                  <a:pt x="12620" y="9674"/>
                </a:cubicBezTo>
                <a:lnTo>
                  <a:pt x="20618" y="1676"/>
                </a:lnTo>
                <a:lnTo>
                  <a:pt x="20618" y="7364"/>
                </a:lnTo>
                <a:cubicBezTo>
                  <a:pt x="20618" y="7635"/>
                  <a:pt x="20838" y="7855"/>
                  <a:pt x="21109" y="7855"/>
                </a:cubicBezTo>
                <a:cubicBezTo>
                  <a:pt x="21380" y="7855"/>
                  <a:pt x="21600" y="7635"/>
                  <a:pt x="21600" y="7364"/>
                </a:cubicBezTo>
                <a:lnTo>
                  <a:pt x="21600" y="491"/>
                </a:lnTo>
                <a:cubicBezTo>
                  <a:pt x="21600" y="220"/>
                  <a:pt x="21380" y="0"/>
                  <a:pt x="21109" y="0"/>
                </a:cubicBezTo>
                <a:moveTo>
                  <a:pt x="9327" y="11782"/>
                </a:moveTo>
                <a:cubicBezTo>
                  <a:pt x="9192" y="11782"/>
                  <a:pt x="9069" y="11837"/>
                  <a:pt x="8980" y="11926"/>
                </a:cubicBezTo>
                <a:lnTo>
                  <a:pt x="982" y="19924"/>
                </a:lnTo>
                <a:lnTo>
                  <a:pt x="982" y="14236"/>
                </a:lnTo>
                <a:cubicBezTo>
                  <a:pt x="982" y="13966"/>
                  <a:pt x="762" y="13745"/>
                  <a:pt x="491" y="13745"/>
                </a:cubicBezTo>
                <a:cubicBezTo>
                  <a:pt x="220" y="13745"/>
                  <a:pt x="0" y="13966"/>
                  <a:pt x="0" y="14236"/>
                </a:cubicBezTo>
                <a:lnTo>
                  <a:pt x="0" y="21109"/>
                </a:lnTo>
                <a:cubicBezTo>
                  <a:pt x="0" y="21380"/>
                  <a:pt x="220" y="21600"/>
                  <a:pt x="491" y="21600"/>
                </a:cubicBezTo>
                <a:lnTo>
                  <a:pt x="7364" y="21600"/>
                </a:lnTo>
                <a:cubicBezTo>
                  <a:pt x="7634" y="21600"/>
                  <a:pt x="7855" y="21380"/>
                  <a:pt x="7855" y="21109"/>
                </a:cubicBezTo>
                <a:cubicBezTo>
                  <a:pt x="7855" y="20838"/>
                  <a:pt x="7634" y="20618"/>
                  <a:pt x="7364" y="20618"/>
                </a:cubicBezTo>
                <a:lnTo>
                  <a:pt x="1676" y="20618"/>
                </a:lnTo>
                <a:lnTo>
                  <a:pt x="9674" y="12620"/>
                </a:lnTo>
                <a:cubicBezTo>
                  <a:pt x="9763" y="12531"/>
                  <a:pt x="9818" y="12408"/>
                  <a:pt x="9818" y="12273"/>
                </a:cubicBezTo>
                <a:cubicBezTo>
                  <a:pt x="9818" y="12002"/>
                  <a:pt x="9598" y="11782"/>
                  <a:pt x="9327" y="11782"/>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32" name="Shape 2924">
            <a:extLst>
              <a:ext uri="{FF2B5EF4-FFF2-40B4-BE49-F238E27FC236}">
                <a16:creationId xmlns:a16="http://schemas.microsoft.com/office/drawing/2014/main" id="{97034A0B-5C59-3569-E61C-C8745575A39B}"/>
              </a:ext>
            </a:extLst>
          </p:cNvPr>
          <p:cNvSpPr/>
          <p:nvPr/>
        </p:nvSpPr>
        <p:spPr>
          <a:xfrm>
            <a:off x="6944891" y="5565642"/>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1600" y="491"/>
                </a:moveTo>
                <a:cubicBezTo>
                  <a:pt x="21600" y="220"/>
                  <a:pt x="21380" y="0"/>
                  <a:pt x="21109" y="0"/>
                </a:cubicBezTo>
                <a:cubicBezTo>
                  <a:pt x="20974" y="0"/>
                  <a:pt x="20851" y="55"/>
                  <a:pt x="20762" y="144"/>
                </a:cubicBezTo>
                <a:lnTo>
                  <a:pt x="12764" y="8142"/>
                </a:lnTo>
                <a:lnTo>
                  <a:pt x="12764" y="2455"/>
                </a:lnTo>
                <a:cubicBezTo>
                  <a:pt x="12764" y="2184"/>
                  <a:pt x="12544" y="1964"/>
                  <a:pt x="12273" y="1964"/>
                </a:cubicBezTo>
                <a:cubicBezTo>
                  <a:pt x="12002" y="1964"/>
                  <a:pt x="11782" y="2184"/>
                  <a:pt x="11782" y="2455"/>
                </a:cubicBezTo>
                <a:lnTo>
                  <a:pt x="11782" y="9327"/>
                </a:lnTo>
                <a:cubicBezTo>
                  <a:pt x="11782" y="9599"/>
                  <a:pt x="12002" y="9818"/>
                  <a:pt x="12273" y="9818"/>
                </a:cubicBezTo>
                <a:lnTo>
                  <a:pt x="19145" y="9818"/>
                </a:lnTo>
                <a:cubicBezTo>
                  <a:pt x="19416" y="9818"/>
                  <a:pt x="19636" y="9599"/>
                  <a:pt x="19636" y="9327"/>
                </a:cubicBezTo>
                <a:cubicBezTo>
                  <a:pt x="19636" y="9056"/>
                  <a:pt x="19416" y="8836"/>
                  <a:pt x="19145" y="8836"/>
                </a:cubicBezTo>
                <a:lnTo>
                  <a:pt x="13458" y="8836"/>
                </a:lnTo>
                <a:lnTo>
                  <a:pt x="21456" y="838"/>
                </a:lnTo>
                <a:cubicBezTo>
                  <a:pt x="21545" y="750"/>
                  <a:pt x="21600" y="627"/>
                  <a:pt x="21600" y="491"/>
                </a:cubicBezTo>
                <a:moveTo>
                  <a:pt x="9327" y="11782"/>
                </a:moveTo>
                <a:lnTo>
                  <a:pt x="2455" y="11782"/>
                </a:lnTo>
                <a:cubicBezTo>
                  <a:pt x="2184" y="11782"/>
                  <a:pt x="1964" y="12002"/>
                  <a:pt x="1964" y="12273"/>
                </a:cubicBezTo>
                <a:cubicBezTo>
                  <a:pt x="1964" y="12544"/>
                  <a:pt x="2184" y="12764"/>
                  <a:pt x="2455" y="12764"/>
                </a:cubicBezTo>
                <a:lnTo>
                  <a:pt x="8142" y="12764"/>
                </a:lnTo>
                <a:lnTo>
                  <a:pt x="144" y="20762"/>
                </a:lnTo>
                <a:cubicBezTo>
                  <a:pt x="55" y="20851"/>
                  <a:pt x="0" y="20973"/>
                  <a:pt x="0" y="21109"/>
                </a:cubicBezTo>
                <a:cubicBezTo>
                  <a:pt x="0" y="21380"/>
                  <a:pt x="220" y="21600"/>
                  <a:pt x="491" y="21600"/>
                </a:cubicBezTo>
                <a:cubicBezTo>
                  <a:pt x="626" y="21600"/>
                  <a:pt x="749" y="21545"/>
                  <a:pt x="838" y="21456"/>
                </a:cubicBezTo>
                <a:lnTo>
                  <a:pt x="8836" y="13458"/>
                </a:lnTo>
                <a:lnTo>
                  <a:pt x="8836" y="19145"/>
                </a:lnTo>
                <a:cubicBezTo>
                  <a:pt x="8836" y="19417"/>
                  <a:pt x="9056" y="19636"/>
                  <a:pt x="9327" y="19636"/>
                </a:cubicBezTo>
                <a:cubicBezTo>
                  <a:pt x="9598" y="19636"/>
                  <a:pt x="9818" y="19417"/>
                  <a:pt x="9818" y="19145"/>
                </a:cubicBezTo>
                <a:lnTo>
                  <a:pt x="9818" y="12273"/>
                </a:lnTo>
                <a:cubicBezTo>
                  <a:pt x="9818" y="12002"/>
                  <a:pt x="9598" y="11782"/>
                  <a:pt x="9327" y="11782"/>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33" name="Shape 2925">
            <a:extLst>
              <a:ext uri="{FF2B5EF4-FFF2-40B4-BE49-F238E27FC236}">
                <a16:creationId xmlns:a16="http://schemas.microsoft.com/office/drawing/2014/main" id="{1644A48C-5E7B-83D5-B2E0-BE55558D792B}"/>
              </a:ext>
            </a:extLst>
          </p:cNvPr>
          <p:cNvSpPr/>
          <p:nvPr/>
        </p:nvSpPr>
        <p:spPr>
          <a:xfrm>
            <a:off x="7478152" y="5565642"/>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1109" y="0"/>
                </a:moveTo>
                <a:lnTo>
                  <a:pt x="16200" y="0"/>
                </a:lnTo>
                <a:cubicBezTo>
                  <a:pt x="15929" y="0"/>
                  <a:pt x="15709" y="220"/>
                  <a:pt x="15709" y="491"/>
                </a:cubicBezTo>
                <a:cubicBezTo>
                  <a:pt x="15709" y="762"/>
                  <a:pt x="15929" y="982"/>
                  <a:pt x="16200" y="982"/>
                </a:cubicBezTo>
                <a:lnTo>
                  <a:pt x="19924" y="982"/>
                </a:lnTo>
                <a:lnTo>
                  <a:pt x="6035" y="14871"/>
                </a:lnTo>
                <a:cubicBezTo>
                  <a:pt x="5946" y="14960"/>
                  <a:pt x="5891" y="15083"/>
                  <a:pt x="5891" y="15218"/>
                </a:cubicBezTo>
                <a:cubicBezTo>
                  <a:pt x="5891" y="15489"/>
                  <a:pt x="6111" y="15709"/>
                  <a:pt x="6382" y="15709"/>
                </a:cubicBezTo>
                <a:cubicBezTo>
                  <a:pt x="6517" y="15709"/>
                  <a:pt x="6640" y="15654"/>
                  <a:pt x="6729" y="15565"/>
                </a:cubicBezTo>
                <a:lnTo>
                  <a:pt x="20618" y="1676"/>
                </a:lnTo>
                <a:lnTo>
                  <a:pt x="20618" y="5400"/>
                </a:lnTo>
                <a:cubicBezTo>
                  <a:pt x="20618" y="5671"/>
                  <a:pt x="20838" y="5890"/>
                  <a:pt x="21109" y="5890"/>
                </a:cubicBezTo>
                <a:cubicBezTo>
                  <a:pt x="21380" y="5890"/>
                  <a:pt x="21600" y="5671"/>
                  <a:pt x="21600" y="5400"/>
                </a:cubicBezTo>
                <a:lnTo>
                  <a:pt x="21600" y="491"/>
                </a:lnTo>
                <a:cubicBezTo>
                  <a:pt x="21600" y="220"/>
                  <a:pt x="21380" y="0"/>
                  <a:pt x="21109" y="0"/>
                </a:cubicBezTo>
                <a:moveTo>
                  <a:pt x="17182" y="6873"/>
                </a:moveTo>
                <a:cubicBezTo>
                  <a:pt x="16911" y="6873"/>
                  <a:pt x="16691" y="7092"/>
                  <a:pt x="16691" y="7364"/>
                </a:cubicBezTo>
                <a:lnTo>
                  <a:pt x="16691" y="20618"/>
                </a:lnTo>
                <a:lnTo>
                  <a:pt x="982" y="20618"/>
                </a:lnTo>
                <a:lnTo>
                  <a:pt x="982" y="4909"/>
                </a:lnTo>
                <a:lnTo>
                  <a:pt x="14236" y="4909"/>
                </a:lnTo>
                <a:cubicBezTo>
                  <a:pt x="14507" y="4909"/>
                  <a:pt x="14727" y="4689"/>
                  <a:pt x="14727" y="4418"/>
                </a:cubicBezTo>
                <a:cubicBezTo>
                  <a:pt x="14727" y="4147"/>
                  <a:pt x="14507" y="3927"/>
                  <a:pt x="14236" y="3927"/>
                </a:cubicBezTo>
                <a:lnTo>
                  <a:pt x="491" y="3927"/>
                </a:lnTo>
                <a:cubicBezTo>
                  <a:pt x="220" y="3927"/>
                  <a:pt x="0" y="4147"/>
                  <a:pt x="0" y="4418"/>
                </a:cubicBezTo>
                <a:lnTo>
                  <a:pt x="0" y="21109"/>
                </a:lnTo>
                <a:cubicBezTo>
                  <a:pt x="0" y="21380"/>
                  <a:pt x="220" y="21600"/>
                  <a:pt x="491" y="21600"/>
                </a:cubicBezTo>
                <a:lnTo>
                  <a:pt x="17182" y="21600"/>
                </a:lnTo>
                <a:cubicBezTo>
                  <a:pt x="17453" y="21600"/>
                  <a:pt x="17673" y="21380"/>
                  <a:pt x="17673" y="21109"/>
                </a:cubicBezTo>
                <a:lnTo>
                  <a:pt x="17673" y="7364"/>
                </a:lnTo>
                <a:cubicBezTo>
                  <a:pt x="17673" y="7092"/>
                  <a:pt x="17453" y="6873"/>
                  <a:pt x="17182" y="6873"/>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34" name="Shape 2926">
            <a:extLst>
              <a:ext uri="{FF2B5EF4-FFF2-40B4-BE49-F238E27FC236}">
                <a16:creationId xmlns:a16="http://schemas.microsoft.com/office/drawing/2014/main" id="{82444D41-EDFB-C609-D98B-07B8EEEA9715}"/>
              </a:ext>
            </a:extLst>
          </p:cNvPr>
          <p:cNvSpPr/>
          <p:nvPr/>
        </p:nvSpPr>
        <p:spPr>
          <a:xfrm>
            <a:off x="8011413" y="5565642"/>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5709" y="20383"/>
                </a:moveTo>
                <a:lnTo>
                  <a:pt x="11424" y="15709"/>
                </a:lnTo>
                <a:lnTo>
                  <a:pt x="13255" y="15709"/>
                </a:lnTo>
                <a:cubicBezTo>
                  <a:pt x="13525" y="15709"/>
                  <a:pt x="13745" y="15490"/>
                  <a:pt x="13745" y="15218"/>
                </a:cubicBezTo>
                <a:lnTo>
                  <a:pt x="13745" y="14727"/>
                </a:lnTo>
                <a:cubicBezTo>
                  <a:pt x="13635" y="12724"/>
                  <a:pt x="12844" y="5590"/>
                  <a:pt x="7448" y="1949"/>
                </a:cubicBezTo>
                <a:cubicBezTo>
                  <a:pt x="16407" y="4809"/>
                  <a:pt x="17536" y="12588"/>
                  <a:pt x="17673" y="14727"/>
                </a:cubicBezTo>
                <a:lnTo>
                  <a:pt x="17673" y="15218"/>
                </a:lnTo>
                <a:cubicBezTo>
                  <a:pt x="17673" y="15490"/>
                  <a:pt x="17893" y="15709"/>
                  <a:pt x="18164" y="15709"/>
                </a:cubicBezTo>
                <a:lnTo>
                  <a:pt x="19994" y="15709"/>
                </a:lnTo>
                <a:cubicBezTo>
                  <a:pt x="19994" y="15709"/>
                  <a:pt x="15709" y="20383"/>
                  <a:pt x="15709" y="20383"/>
                </a:cubicBezTo>
                <a:close/>
                <a:moveTo>
                  <a:pt x="21109" y="14727"/>
                </a:moveTo>
                <a:lnTo>
                  <a:pt x="18658" y="14727"/>
                </a:lnTo>
                <a:cubicBezTo>
                  <a:pt x="18450" y="12130"/>
                  <a:pt x="16610" y="0"/>
                  <a:pt x="491" y="0"/>
                </a:cubicBezTo>
                <a:cubicBezTo>
                  <a:pt x="219" y="0"/>
                  <a:pt x="0" y="220"/>
                  <a:pt x="0" y="491"/>
                </a:cubicBezTo>
                <a:cubicBezTo>
                  <a:pt x="0" y="762"/>
                  <a:pt x="219" y="982"/>
                  <a:pt x="491" y="982"/>
                </a:cubicBezTo>
                <a:cubicBezTo>
                  <a:pt x="5558" y="982"/>
                  <a:pt x="9160" y="3417"/>
                  <a:pt x="11196" y="8250"/>
                </a:cubicBezTo>
                <a:cubicBezTo>
                  <a:pt x="12394" y="11093"/>
                  <a:pt x="12657" y="13684"/>
                  <a:pt x="12715" y="14727"/>
                </a:cubicBezTo>
                <a:lnTo>
                  <a:pt x="10309" y="14727"/>
                </a:lnTo>
                <a:cubicBezTo>
                  <a:pt x="10038" y="14727"/>
                  <a:pt x="9818" y="14947"/>
                  <a:pt x="9818" y="15218"/>
                </a:cubicBezTo>
                <a:cubicBezTo>
                  <a:pt x="9818" y="15354"/>
                  <a:pt x="9873" y="15477"/>
                  <a:pt x="9962" y="15566"/>
                </a:cubicBezTo>
                <a:lnTo>
                  <a:pt x="15362" y="21456"/>
                </a:lnTo>
                <a:cubicBezTo>
                  <a:pt x="15450" y="21545"/>
                  <a:pt x="15574" y="21600"/>
                  <a:pt x="15709" y="21600"/>
                </a:cubicBezTo>
                <a:cubicBezTo>
                  <a:pt x="15845" y="21600"/>
                  <a:pt x="15967" y="21545"/>
                  <a:pt x="16056" y="21456"/>
                </a:cubicBezTo>
                <a:lnTo>
                  <a:pt x="21456" y="15566"/>
                </a:lnTo>
                <a:cubicBezTo>
                  <a:pt x="21545" y="15477"/>
                  <a:pt x="21600" y="15354"/>
                  <a:pt x="21600" y="15218"/>
                </a:cubicBezTo>
                <a:cubicBezTo>
                  <a:pt x="21600" y="14947"/>
                  <a:pt x="21380" y="14727"/>
                  <a:pt x="21109" y="14727"/>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35" name="Shape 2927">
            <a:extLst>
              <a:ext uri="{FF2B5EF4-FFF2-40B4-BE49-F238E27FC236}">
                <a16:creationId xmlns:a16="http://schemas.microsoft.com/office/drawing/2014/main" id="{23DF9950-018F-99E8-D952-E1B5D3CF6257}"/>
              </a:ext>
            </a:extLst>
          </p:cNvPr>
          <p:cNvSpPr/>
          <p:nvPr/>
        </p:nvSpPr>
        <p:spPr>
          <a:xfrm>
            <a:off x="8544674" y="5565642"/>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8164" y="5891"/>
                </a:moveTo>
                <a:cubicBezTo>
                  <a:pt x="17893" y="5891"/>
                  <a:pt x="17673" y="6111"/>
                  <a:pt x="17673" y="6382"/>
                </a:cubicBezTo>
                <a:lnTo>
                  <a:pt x="17673" y="6873"/>
                </a:lnTo>
                <a:cubicBezTo>
                  <a:pt x="17536" y="9012"/>
                  <a:pt x="16407" y="16791"/>
                  <a:pt x="7448" y="19651"/>
                </a:cubicBezTo>
                <a:cubicBezTo>
                  <a:pt x="12844" y="16010"/>
                  <a:pt x="13635" y="8876"/>
                  <a:pt x="13745" y="6873"/>
                </a:cubicBezTo>
                <a:lnTo>
                  <a:pt x="13745" y="6382"/>
                </a:lnTo>
                <a:cubicBezTo>
                  <a:pt x="13745" y="6111"/>
                  <a:pt x="13525" y="5891"/>
                  <a:pt x="13255" y="5891"/>
                </a:cubicBezTo>
                <a:lnTo>
                  <a:pt x="11424" y="5891"/>
                </a:lnTo>
                <a:lnTo>
                  <a:pt x="15709" y="1217"/>
                </a:lnTo>
                <a:lnTo>
                  <a:pt x="19994" y="5891"/>
                </a:lnTo>
                <a:cubicBezTo>
                  <a:pt x="19994" y="5891"/>
                  <a:pt x="18164" y="5891"/>
                  <a:pt x="18164" y="5891"/>
                </a:cubicBezTo>
                <a:close/>
                <a:moveTo>
                  <a:pt x="21456" y="6035"/>
                </a:moveTo>
                <a:lnTo>
                  <a:pt x="16056" y="144"/>
                </a:lnTo>
                <a:cubicBezTo>
                  <a:pt x="15967" y="55"/>
                  <a:pt x="15845" y="0"/>
                  <a:pt x="15709" y="0"/>
                </a:cubicBezTo>
                <a:cubicBezTo>
                  <a:pt x="15573" y="0"/>
                  <a:pt x="15450" y="55"/>
                  <a:pt x="15362" y="144"/>
                </a:cubicBezTo>
                <a:lnTo>
                  <a:pt x="9962" y="6035"/>
                </a:lnTo>
                <a:cubicBezTo>
                  <a:pt x="9873" y="6124"/>
                  <a:pt x="9818" y="6247"/>
                  <a:pt x="9818" y="6382"/>
                </a:cubicBezTo>
                <a:cubicBezTo>
                  <a:pt x="9818" y="6653"/>
                  <a:pt x="10038" y="6873"/>
                  <a:pt x="10309" y="6873"/>
                </a:cubicBezTo>
                <a:lnTo>
                  <a:pt x="12715" y="6873"/>
                </a:lnTo>
                <a:cubicBezTo>
                  <a:pt x="12657" y="7916"/>
                  <a:pt x="12394" y="10507"/>
                  <a:pt x="11196" y="13351"/>
                </a:cubicBezTo>
                <a:cubicBezTo>
                  <a:pt x="9160" y="18184"/>
                  <a:pt x="5558" y="20618"/>
                  <a:pt x="491" y="20618"/>
                </a:cubicBezTo>
                <a:cubicBezTo>
                  <a:pt x="219" y="20618"/>
                  <a:pt x="0" y="20838"/>
                  <a:pt x="0" y="21109"/>
                </a:cubicBezTo>
                <a:cubicBezTo>
                  <a:pt x="0" y="21380"/>
                  <a:pt x="219" y="21600"/>
                  <a:pt x="491" y="21600"/>
                </a:cubicBezTo>
                <a:cubicBezTo>
                  <a:pt x="16610" y="21600"/>
                  <a:pt x="18450" y="9470"/>
                  <a:pt x="18658" y="6873"/>
                </a:cubicBezTo>
                <a:lnTo>
                  <a:pt x="21109" y="6873"/>
                </a:lnTo>
                <a:cubicBezTo>
                  <a:pt x="21380" y="6873"/>
                  <a:pt x="21600" y="6653"/>
                  <a:pt x="21600" y="6382"/>
                </a:cubicBezTo>
                <a:cubicBezTo>
                  <a:pt x="21600" y="6247"/>
                  <a:pt x="21545" y="6124"/>
                  <a:pt x="21456" y="6035"/>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36" name="Shape 2928">
            <a:extLst>
              <a:ext uri="{FF2B5EF4-FFF2-40B4-BE49-F238E27FC236}">
                <a16:creationId xmlns:a16="http://schemas.microsoft.com/office/drawing/2014/main" id="{5FE199DD-AD23-B1EA-E5E9-FA9A44881B31}"/>
              </a:ext>
            </a:extLst>
          </p:cNvPr>
          <p:cNvSpPr/>
          <p:nvPr/>
        </p:nvSpPr>
        <p:spPr>
          <a:xfrm>
            <a:off x="9077935" y="5565642"/>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6873" y="7855"/>
                </a:moveTo>
                <a:lnTo>
                  <a:pt x="6382" y="7855"/>
                </a:lnTo>
                <a:cubicBezTo>
                  <a:pt x="6110" y="7855"/>
                  <a:pt x="5891" y="8075"/>
                  <a:pt x="5891" y="8345"/>
                </a:cubicBezTo>
                <a:lnTo>
                  <a:pt x="5891" y="10176"/>
                </a:lnTo>
                <a:lnTo>
                  <a:pt x="1216" y="5891"/>
                </a:lnTo>
                <a:lnTo>
                  <a:pt x="5891" y="1606"/>
                </a:lnTo>
                <a:lnTo>
                  <a:pt x="5891" y="3436"/>
                </a:lnTo>
                <a:cubicBezTo>
                  <a:pt x="5891" y="3708"/>
                  <a:pt x="6110" y="3927"/>
                  <a:pt x="6382" y="3927"/>
                </a:cubicBezTo>
                <a:lnTo>
                  <a:pt x="6873" y="3927"/>
                </a:lnTo>
                <a:cubicBezTo>
                  <a:pt x="9012" y="4064"/>
                  <a:pt x="16791" y="5193"/>
                  <a:pt x="19651" y="14152"/>
                </a:cubicBezTo>
                <a:cubicBezTo>
                  <a:pt x="16010" y="8756"/>
                  <a:pt x="8876" y="7965"/>
                  <a:pt x="6873" y="7855"/>
                </a:cubicBezTo>
                <a:moveTo>
                  <a:pt x="6873" y="2942"/>
                </a:moveTo>
                <a:lnTo>
                  <a:pt x="6873" y="491"/>
                </a:lnTo>
                <a:cubicBezTo>
                  <a:pt x="6873" y="220"/>
                  <a:pt x="6653" y="0"/>
                  <a:pt x="6382" y="0"/>
                </a:cubicBezTo>
                <a:cubicBezTo>
                  <a:pt x="6246" y="0"/>
                  <a:pt x="6123" y="55"/>
                  <a:pt x="6035" y="144"/>
                </a:cubicBezTo>
                <a:lnTo>
                  <a:pt x="144" y="5544"/>
                </a:lnTo>
                <a:cubicBezTo>
                  <a:pt x="55" y="5633"/>
                  <a:pt x="0" y="5756"/>
                  <a:pt x="0" y="5891"/>
                </a:cubicBezTo>
                <a:cubicBezTo>
                  <a:pt x="0" y="6027"/>
                  <a:pt x="55" y="6150"/>
                  <a:pt x="144" y="6238"/>
                </a:cubicBezTo>
                <a:lnTo>
                  <a:pt x="6035" y="11638"/>
                </a:lnTo>
                <a:cubicBezTo>
                  <a:pt x="6123" y="11727"/>
                  <a:pt x="6246" y="11782"/>
                  <a:pt x="6382" y="11782"/>
                </a:cubicBezTo>
                <a:cubicBezTo>
                  <a:pt x="6653" y="11782"/>
                  <a:pt x="6873" y="11562"/>
                  <a:pt x="6873" y="11291"/>
                </a:cubicBezTo>
                <a:lnTo>
                  <a:pt x="6873" y="8884"/>
                </a:lnTo>
                <a:cubicBezTo>
                  <a:pt x="7916" y="8943"/>
                  <a:pt x="10507" y="9206"/>
                  <a:pt x="13350" y="10404"/>
                </a:cubicBezTo>
                <a:cubicBezTo>
                  <a:pt x="18183" y="12440"/>
                  <a:pt x="20618" y="16042"/>
                  <a:pt x="20618" y="21109"/>
                </a:cubicBezTo>
                <a:cubicBezTo>
                  <a:pt x="20618" y="21380"/>
                  <a:pt x="20838" y="21600"/>
                  <a:pt x="21109" y="21600"/>
                </a:cubicBezTo>
                <a:cubicBezTo>
                  <a:pt x="21380" y="21600"/>
                  <a:pt x="21600" y="21380"/>
                  <a:pt x="21600" y="21109"/>
                </a:cubicBezTo>
                <a:cubicBezTo>
                  <a:pt x="21600" y="4990"/>
                  <a:pt x="9470" y="3150"/>
                  <a:pt x="6873" y="2942"/>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37" name="Shape 2929">
            <a:extLst>
              <a:ext uri="{FF2B5EF4-FFF2-40B4-BE49-F238E27FC236}">
                <a16:creationId xmlns:a16="http://schemas.microsoft.com/office/drawing/2014/main" id="{7FEFF2C4-D182-864A-4D01-BF78677A906F}"/>
              </a:ext>
            </a:extLst>
          </p:cNvPr>
          <p:cNvSpPr/>
          <p:nvPr/>
        </p:nvSpPr>
        <p:spPr>
          <a:xfrm>
            <a:off x="9611196" y="5565642"/>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5709" y="10176"/>
                </a:moveTo>
                <a:lnTo>
                  <a:pt x="15709" y="8345"/>
                </a:lnTo>
                <a:cubicBezTo>
                  <a:pt x="15709" y="8075"/>
                  <a:pt x="15490" y="7855"/>
                  <a:pt x="15218" y="7855"/>
                </a:cubicBezTo>
                <a:lnTo>
                  <a:pt x="14727" y="7855"/>
                </a:lnTo>
                <a:cubicBezTo>
                  <a:pt x="12724" y="7965"/>
                  <a:pt x="5590" y="8756"/>
                  <a:pt x="1949" y="14152"/>
                </a:cubicBezTo>
                <a:cubicBezTo>
                  <a:pt x="4809" y="5193"/>
                  <a:pt x="12588" y="4064"/>
                  <a:pt x="14727" y="3927"/>
                </a:cubicBezTo>
                <a:lnTo>
                  <a:pt x="15218" y="3927"/>
                </a:lnTo>
                <a:cubicBezTo>
                  <a:pt x="15490" y="3927"/>
                  <a:pt x="15709" y="3708"/>
                  <a:pt x="15709" y="3436"/>
                </a:cubicBezTo>
                <a:lnTo>
                  <a:pt x="15709" y="1606"/>
                </a:lnTo>
                <a:lnTo>
                  <a:pt x="20383" y="5891"/>
                </a:lnTo>
                <a:cubicBezTo>
                  <a:pt x="20383" y="5891"/>
                  <a:pt x="15709" y="10176"/>
                  <a:pt x="15709" y="10176"/>
                </a:cubicBezTo>
                <a:close/>
                <a:moveTo>
                  <a:pt x="21456" y="5544"/>
                </a:moveTo>
                <a:lnTo>
                  <a:pt x="15565" y="144"/>
                </a:lnTo>
                <a:cubicBezTo>
                  <a:pt x="15477" y="55"/>
                  <a:pt x="15354" y="0"/>
                  <a:pt x="15218" y="0"/>
                </a:cubicBezTo>
                <a:cubicBezTo>
                  <a:pt x="14947" y="0"/>
                  <a:pt x="14727" y="220"/>
                  <a:pt x="14727" y="491"/>
                </a:cubicBezTo>
                <a:lnTo>
                  <a:pt x="14727" y="2942"/>
                </a:lnTo>
                <a:cubicBezTo>
                  <a:pt x="12130" y="3150"/>
                  <a:pt x="0" y="4991"/>
                  <a:pt x="0" y="21109"/>
                </a:cubicBezTo>
                <a:cubicBezTo>
                  <a:pt x="0" y="21380"/>
                  <a:pt x="220" y="21600"/>
                  <a:pt x="491" y="21600"/>
                </a:cubicBezTo>
                <a:cubicBezTo>
                  <a:pt x="762" y="21600"/>
                  <a:pt x="982" y="21380"/>
                  <a:pt x="982" y="21109"/>
                </a:cubicBezTo>
                <a:cubicBezTo>
                  <a:pt x="982" y="16042"/>
                  <a:pt x="3417" y="12440"/>
                  <a:pt x="8250" y="10404"/>
                </a:cubicBezTo>
                <a:cubicBezTo>
                  <a:pt x="11093" y="9206"/>
                  <a:pt x="13684" y="8943"/>
                  <a:pt x="14727" y="8884"/>
                </a:cubicBezTo>
                <a:lnTo>
                  <a:pt x="14727" y="11291"/>
                </a:lnTo>
                <a:cubicBezTo>
                  <a:pt x="14727" y="11562"/>
                  <a:pt x="14947" y="11782"/>
                  <a:pt x="15218" y="11782"/>
                </a:cubicBezTo>
                <a:cubicBezTo>
                  <a:pt x="15354" y="11782"/>
                  <a:pt x="15477" y="11727"/>
                  <a:pt x="15565" y="11638"/>
                </a:cubicBezTo>
                <a:lnTo>
                  <a:pt x="21456" y="6238"/>
                </a:lnTo>
                <a:cubicBezTo>
                  <a:pt x="21545" y="6150"/>
                  <a:pt x="21600" y="6027"/>
                  <a:pt x="21600" y="5891"/>
                </a:cubicBezTo>
                <a:cubicBezTo>
                  <a:pt x="21600" y="5756"/>
                  <a:pt x="21545" y="5633"/>
                  <a:pt x="21456" y="5544"/>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38" name="Shape 2930">
            <a:extLst>
              <a:ext uri="{FF2B5EF4-FFF2-40B4-BE49-F238E27FC236}">
                <a16:creationId xmlns:a16="http://schemas.microsoft.com/office/drawing/2014/main" id="{F49D8DAF-11DF-A54C-2D4C-E6883625AA91}"/>
              </a:ext>
            </a:extLst>
          </p:cNvPr>
          <p:cNvSpPr/>
          <p:nvPr/>
        </p:nvSpPr>
        <p:spPr>
          <a:xfrm>
            <a:off x="10144457" y="5616429"/>
            <a:ext cx="279328" cy="177754"/>
          </a:xfrm>
          <a:custGeom>
            <a:avLst/>
            <a:gdLst/>
            <a:ahLst/>
            <a:cxnLst>
              <a:cxn ang="0">
                <a:pos x="wd2" y="hd2"/>
              </a:cxn>
              <a:cxn ang="5400000">
                <a:pos x="wd2" y="hd2"/>
              </a:cxn>
              <a:cxn ang="10800000">
                <a:pos x="wd2" y="hd2"/>
              </a:cxn>
              <a:cxn ang="16200000">
                <a:pos x="wd2" y="hd2"/>
              </a:cxn>
            </a:cxnLst>
            <a:rect l="0" t="0" r="r" b="b"/>
            <a:pathLst>
              <a:path w="21600" h="21600" extrusionOk="0">
                <a:moveTo>
                  <a:pt x="15955" y="1543"/>
                </a:moveTo>
                <a:cubicBezTo>
                  <a:pt x="12837" y="1543"/>
                  <a:pt x="10309" y="5515"/>
                  <a:pt x="10309" y="10414"/>
                </a:cubicBezTo>
                <a:lnTo>
                  <a:pt x="10309" y="11186"/>
                </a:lnTo>
                <a:cubicBezTo>
                  <a:pt x="10309" y="15233"/>
                  <a:pt x="8221" y="18514"/>
                  <a:pt x="5645" y="18514"/>
                </a:cubicBezTo>
                <a:cubicBezTo>
                  <a:pt x="3070" y="18514"/>
                  <a:pt x="982" y="15233"/>
                  <a:pt x="982" y="11186"/>
                </a:cubicBezTo>
                <a:lnTo>
                  <a:pt x="982" y="10414"/>
                </a:lnTo>
                <a:cubicBezTo>
                  <a:pt x="982" y="6367"/>
                  <a:pt x="3070" y="3086"/>
                  <a:pt x="5645" y="3086"/>
                </a:cubicBezTo>
                <a:cubicBezTo>
                  <a:pt x="6670" y="3086"/>
                  <a:pt x="7575" y="3630"/>
                  <a:pt x="8321" y="4629"/>
                </a:cubicBezTo>
                <a:lnTo>
                  <a:pt x="6382" y="4629"/>
                </a:lnTo>
                <a:cubicBezTo>
                  <a:pt x="6110" y="4629"/>
                  <a:pt x="5891" y="4974"/>
                  <a:pt x="5891" y="5400"/>
                </a:cubicBezTo>
                <a:cubicBezTo>
                  <a:pt x="5891" y="5826"/>
                  <a:pt x="6110" y="6171"/>
                  <a:pt x="6382" y="6171"/>
                </a:cubicBezTo>
                <a:lnTo>
                  <a:pt x="9327" y="6171"/>
                </a:lnTo>
                <a:cubicBezTo>
                  <a:pt x="9599" y="6171"/>
                  <a:pt x="9818" y="5826"/>
                  <a:pt x="9818" y="5400"/>
                </a:cubicBezTo>
                <a:lnTo>
                  <a:pt x="9818" y="771"/>
                </a:lnTo>
                <a:cubicBezTo>
                  <a:pt x="9818" y="346"/>
                  <a:pt x="9599" y="0"/>
                  <a:pt x="9327" y="0"/>
                </a:cubicBezTo>
                <a:cubicBezTo>
                  <a:pt x="9056" y="0"/>
                  <a:pt x="8836" y="346"/>
                  <a:pt x="8836" y="771"/>
                </a:cubicBezTo>
                <a:lnTo>
                  <a:pt x="8836" y="3321"/>
                </a:lnTo>
                <a:cubicBezTo>
                  <a:pt x="7879" y="2160"/>
                  <a:pt x="6706" y="1543"/>
                  <a:pt x="5645" y="1543"/>
                </a:cubicBezTo>
                <a:cubicBezTo>
                  <a:pt x="2527" y="1543"/>
                  <a:pt x="0" y="5515"/>
                  <a:pt x="0" y="10414"/>
                </a:cubicBezTo>
                <a:lnTo>
                  <a:pt x="0" y="11186"/>
                </a:lnTo>
                <a:cubicBezTo>
                  <a:pt x="0" y="16085"/>
                  <a:pt x="2527" y="20057"/>
                  <a:pt x="5645" y="20057"/>
                </a:cubicBezTo>
                <a:cubicBezTo>
                  <a:pt x="8763" y="20057"/>
                  <a:pt x="11291" y="16085"/>
                  <a:pt x="11291" y="11186"/>
                </a:cubicBezTo>
                <a:lnTo>
                  <a:pt x="11291" y="10414"/>
                </a:lnTo>
                <a:cubicBezTo>
                  <a:pt x="11291" y="6367"/>
                  <a:pt x="13379" y="3086"/>
                  <a:pt x="15955" y="3086"/>
                </a:cubicBezTo>
                <a:cubicBezTo>
                  <a:pt x="18530" y="3086"/>
                  <a:pt x="20618" y="6367"/>
                  <a:pt x="20618" y="10414"/>
                </a:cubicBezTo>
                <a:lnTo>
                  <a:pt x="20618" y="11186"/>
                </a:lnTo>
                <a:cubicBezTo>
                  <a:pt x="20618" y="15233"/>
                  <a:pt x="18530" y="18514"/>
                  <a:pt x="15955" y="18514"/>
                </a:cubicBezTo>
                <a:cubicBezTo>
                  <a:pt x="14930" y="18514"/>
                  <a:pt x="14025" y="17970"/>
                  <a:pt x="13279" y="16971"/>
                </a:cubicBezTo>
                <a:lnTo>
                  <a:pt x="15218" y="16971"/>
                </a:lnTo>
                <a:cubicBezTo>
                  <a:pt x="15490" y="16971"/>
                  <a:pt x="15709" y="16626"/>
                  <a:pt x="15709" y="16200"/>
                </a:cubicBezTo>
                <a:cubicBezTo>
                  <a:pt x="15709" y="15774"/>
                  <a:pt x="15490" y="15429"/>
                  <a:pt x="15218" y="15429"/>
                </a:cubicBezTo>
                <a:lnTo>
                  <a:pt x="12273" y="15429"/>
                </a:lnTo>
                <a:cubicBezTo>
                  <a:pt x="12001" y="15429"/>
                  <a:pt x="11782" y="15774"/>
                  <a:pt x="11782" y="16200"/>
                </a:cubicBezTo>
                <a:lnTo>
                  <a:pt x="11782" y="20829"/>
                </a:lnTo>
                <a:cubicBezTo>
                  <a:pt x="11782" y="21255"/>
                  <a:pt x="12001" y="21600"/>
                  <a:pt x="12273" y="21600"/>
                </a:cubicBezTo>
                <a:cubicBezTo>
                  <a:pt x="12544" y="21600"/>
                  <a:pt x="12764" y="21255"/>
                  <a:pt x="12764" y="20829"/>
                </a:cubicBezTo>
                <a:lnTo>
                  <a:pt x="12764" y="18279"/>
                </a:lnTo>
                <a:cubicBezTo>
                  <a:pt x="13721" y="19441"/>
                  <a:pt x="14894" y="20057"/>
                  <a:pt x="15955" y="20057"/>
                </a:cubicBezTo>
                <a:cubicBezTo>
                  <a:pt x="19073" y="20057"/>
                  <a:pt x="21600" y="16085"/>
                  <a:pt x="21600" y="11186"/>
                </a:cubicBezTo>
                <a:lnTo>
                  <a:pt x="21600" y="10414"/>
                </a:lnTo>
                <a:cubicBezTo>
                  <a:pt x="21600" y="5515"/>
                  <a:pt x="19073" y="1543"/>
                  <a:pt x="15955" y="1543"/>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39" name="Shape 2931">
            <a:extLst>
              <a:ext uri="{FF2B5EF4-FFF2-40B4-BE49-F238E27FC236}">
                <a16:creationId xmlns:a16="http://schemas.microsoft.com/office/drawing/2014/main" id="{128ACF4C-D17B-71BC-97A8-70264FE13C81}"/>
              </a:ext>
            </a:extLst>
          </p:cNvPr>
          <p:cNvSpPr/>
          <p:nvPr/>
        </p:nvSpPr>
        <p:spPr>
          <a:xfrm>
            <a:off x="10677718" y="5603732"/>
            <a:ext cx="279328" cy="203148"/>
          </a:xfrm>
          <a:custGeom>
            <a:avLst/>
            <a:gdLst/>
            <a:ahLst/>
            <a:cxnLst>
              <a:cxn ang="0">
                <a:pos x="wd2" y="hd2"/>
              </a:cxn>
              <a:cxn ang="5400000">
                <a:pos x="wd2" y="hd2"/>
              </a:cxn>
              <a:cxn ang="10800000">
                <a:pos x="wd2" y="hd2"/>
              </a:cxn>
              <a:cxn ang="16200000">
                <a:pos x="wd2" y="hd2"/>
              </a:cxn>
            </a:cxnLst>
            <a:rect l="0" t="0" r="r" b="b"/>
            <a:pathLst>
              <a:path w="21600" h="21600" extrusionOk="0">
                <a:moveTo>
                  <a:pt x="19924" y="4050"/>
                </a:moveTo>
                <a:lnTo>
                  <a:pt x="18798" y="5598"/>
                </a:lnTo>
                <a:cubicBezTo>
                  <a:pt x="18709" y="5720"/>
                  <a:pt x="18655" y="5889"/>
                  <a:pt x="18655" y="6075"/>
                </a:cubicBezTo>
                <a:cubicBezTo>
                  <a:pt x="18655" y="6448"/>
                  <a:pt x="18874" y="6750"/>
                  <a:pt x="19145" y="6750"/>
                </a:cubicBezTo>
                <a:cubicBezTo>
                  <a:pt x="19281" y="6750"/>
                  <a:pt x="19404" y="6674"/>
                  <a:pt x="19493" y="6552"/>
                </a:cubicBezTo>
                <a:lnTo>
                  <a:pt x="21456" y="3853"/>
                </a:lnTo>
                <a:cubicBezTo>
                  <a:pt x="21545" y="3731"/>
                  <a:pt x="21600" y="3562"/>
                  <a:pt x="21600" y="3375"/>
                </a:cubicBezTo>
                <a:cubicBezTo>
                  <a:pt x="21600" y="3189"/>
                  <a:pt x="21545" y="3020"/>
                  <a:pt x="21456" y="2898"/>
                </a:cubicBezTo>
                <a:lnTo>
                  <a:pt x="19493" y="198"/>
                </a:lnTo>
                <a:cubicBezTo>
                  <a:pt x="19403" y="76"/>
                  <a:pt x="19281" y="0"/>
                  <a:pt x="19145" y="0"/>
                </a:cubicBezTo>
                <a:cubicBezTo>
                  <a:pt x="18874" y="0"/>
                  <a:pt x="18655" y="303"/>
                  <a:pt x="18655" y="675"/>
                </a:cubicBezTo>
                <a:cubicBezTo>
                  <a:pt x="18655" y="862"/>
                  <a:pt x="18709" y="1031"/>
                  <a:pt x="18799" y="1153"/>
                </a:cubicBezTo>
                <a:lnTo>
                  <a:pt x="19924" y="2700"/>
                </a:lnTo>
                <a:lnTo>
                  <a:pt x="15218" y="2700"/>
                </a:lnTo>
                <a:cubicBezTo>
                  <a:pt x="15065" y="2700"/>
                  <a:pt x="14933" y="2803"/>
                  <a:pt x="14843" y="2954"/>
                </a:cubicBezTo>
                <a:lnTo>
                  <a:pt x="14838" y="2948"/>
                </a:lnTo>
                <a:lnTo>
                  <a:pt x="6149" y="17550"/>
                </a:lnTo>
                <a:lnTo>
                  <a:pt x="491" y="17550"/>
                </a:lnTo>
                <a:cubicBezTo>
                  <a:pt x="220" y="17550"/>
                  <a:pt x="0" y="17853"/>
                  <a:pt x="0" y="18225"/>
                </a:cubicBezTo>
                <a:cubicBezTo>
                  <a:pt x="0" y="18598"/>
                  <a:pt x="220" y="18900"/>
                  <a:pt x="491" y="18900"/>
                </a:cubicBezTo>
                <a:lnTo>
                  <a:pt x="6382" y="18900"/>
                </a:lnTo>
                <a:cubicBezTo>
                  <a:pt x="6535" y="18900"/>
                  <a:pt x="6667" y="18798"/>
                  <a:pt x="6757" y="18647"/>
                </a:cubicBezTo>
                <a:lnTo>
                  <a:pt x="6762" y="18652"/>
                </a:lnTo>
                <a:lnTo>
                  <a:pt x="15451" y="4050"/>
                </a:lnTo>
                <a:cubicBezTo>
                  <a:pt x="15451" y="4050"/>
                  <a:pt x="19924" y="4050"/>
                  <a:pt x="19924" y="4050"/>
                </a:cubicBezTo>
                <a:close/>
                <a:moveTo>
                  <a:pt x="19493" y="15048"/>
                </a:moveTo>
                <a:cubicBezTo>
                  <a:pt x="19403" y="14926"/>
                  <a:pt x="19281" y="14850"/>
                  <a:pt x="19145" y="14850"/>
                </a:cubicBezTo>
                <a:cubicBezTo>
                  <a:pt x="18874" y="14850"/>
                  <a:pt x="18655" y="15153"/>
                  <a:pt x="18655" y="15525"/>
                </a:cubicBezTo>
                <a:cubicBezTo>
                  <a:pt x="18655" y="15712"/>
                  <a:pt x="18709" y="15880"/>
                  <a:pt x="18798" y="16002"/>
                </a:cubicBezTo>
                <a:lnTo>
                  <a:pt x="19924" y="17550"/>
                </a:lnTo>
                <a:lnTo>
                  <a:pt x="15451" y="17550"/>
                </a:lnTo>
                <a:lnTo>
                  <a:pt x="12386" y="12399"/>
                </a:lnTo>
                <a:lnTo>
                  <a:pt x="11751" y="13465"/>
                </a:lnTo>
                <a:lnTo>
                  <a:pt x="14838" y="18652"/>
                </a:lnTo>
                <a:lnTo>
                  <a:pt x="14843" y="18647"/>
                </a:lnTo>
                <a:cubicBezTo>
                  <a:pt x="14933" y="18798"/>
                  <a:pt x="15065" y="18900"/>
                  <a:pt x="15218" y="18900"/>
                </a:cubicBezTo>
                <a:lnTo>
                  <a:pt x="19924" y="18900"/>
                </a:lnTo>
                <a:lnTo>
                  <a:pt x="18798" y="20448"/>
                </a:lnTo>
                <a:cubicBezTo>
                  <a:pt x="18709" y="20570"/>
                  <a:pt x="18655" y="20739"/>
                  <a:pt x="18655" y="20925"/>
                </a:cubicBezTo>
                <a:cubicBezTo>
                  <a:pt x="18655" y="21298"/>
                  <a:pt x="18874" y="21600"/>
                  <a:pt x="19145" y="21600"/>
                </a:cubicBezTo>
                <a:cubicBezTo>
                  <a:pt x="19281" y="21600"/>
                  <a:pt x="19403" y="21525"/>
                  <a:pt x="19493" y="21402"/>
                </a:cubicBezTo>
                <a:lnTo>
                  <a:pt x="21456" y="18702"/>
                </a:lnTo>
                <a:cubicBezTo>
                  <a:pt x="21545" y="18580"/>
                  <a:pt x="21600" y="18412"/>
                  <a:pt x="21600" y="18225"/>
                </a:cubicBezTo>
                <a:cubicBezTo>
                  <a:pt x="21600" y="18039"/>
                  <a:pt x="21545" y="17870"/>
                  <a:pt x="21456" y="17748"/>
                </a:cubicBezTo>
                <a:cubicBezTo>
                  <a:pt x="21456" y="17748"/>
                  <a:pt x="19493" y="15048"/>
                  <a:pt x="19493" y="15048"/>
                </a:cubicBezTo>
                <a:close/>
                <a:moveTo>
                  <a:pt x="491" y="4050"/>
                </a:moveTo>
                <a:lnTo>
                  <a:pt x="6148" y="4050"/>
                </a:lnTo>
                <a:lnTo>
                  <a:pt x="9214" y="9201"/>
                </a:lnTo>
                <a:lnTo>
                  <a:pt x="9849" y="8136"/>
                </a:lnTo>
                <a:lnTo>
                  <a:pt x="6762" y="2948"/>
                </a:lnTo>
                <a:lnTo>
                  <a:pt x="6756" y="2954"/>
                </a:lnTo>
                <a:cubicBezTo>
                  <a:pt x="6667" y="2803"/>
                  <a:pt x="6535" y="2700"/>
                  <a:pt x="6382" y="2700"/>
                </a:cubicBezTo>
                <a:lnTo>
                  <a:pt x="491" y="2700"/>
                </a:lnTo>
                <a:cubicBezTo>
                  <a:pt x="220" y="2700"/>
                  <a:pt x="0" y="3003"/>
                  <a:pt x="0" y="3375"/>
                </a:cubicBezTo>
                <a:cubicBezTo>
                  <a:pt x="0" y="3748"/>
                  <a:pt x="220" y="4050"/>
                  <a:pt x="491" y="4050"/>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40" name="Shape 2932">
            <a:extLst>
              <a:ext uri="{FF2B5EF4-FFF2-40B4-BE49-F238E27FC236}">
                <a16:creationId xmlns:a16="http://schemas.microsoft.com/office/drawing/2014/main" id="{07939630-4365-EAF4-C3C1-4080D9F6CC50}"/>
              </a:ext>
            </a:extLst>
          </p:cNvPr>
          <p:cNvSpPr/>
          <p:nvPr/>
        </p:nvSpPr>
        <p:spPr>
          <a:xfrm>
            <a:off x="11210979" y="5591035"/>
            <a:ext cx="279328" cy="228541"/>
          </a:xfrm>
          <a:custGeom>
            <a:avLst/>
            <a:gdLst/>
            <a:ahLst/>
            <a:cxnLst>
              <a:cxn ang="0">
                <a:pos x="wd2" y="hd2"/>
              </a:cxn>
              <a:cxn ang="5400000">
                <a:pos x="wd2" y="hd2"/>
              </a:cxn>
              <a:cxn ang="10800000">
                <a:pos x="wd2" y="hd2"/>
              </a:cxn>
              <a:cxn ang="16200000">
                <a:pos x="wd2" y="hd2"/>
              </a:cxn>
            </a:cxnLst>
            <a:rect l="0" t="0" r="r" b="b"/>
            <a:pathLst>
              <a:path w="21600" h="21600" extrusionOk="0">
                <a:moveTo>
                  <a:pt x="1964" y="12000"/>
                </a:moveTo>
                <a:cubicBezTo>
                  <a:pt x="1421" y="12000"/>
                  <a:pt x="982" y="11462"/>
                  <a:pt x="982" y="10800"/>
                </a:cubicBezTo>
                <a:cubicBezTo>
                  <a:pt x="982" y="10138"/>
                  <a:pt x="1421" y="9600"/>
                  <a:pt x="1964" y="9600"/>
                </a:cubicBezTo>
                <a:cubicBezTo>
                  <a:pt x="2505" y="9600"/>
                  <a:pt x="2945" y="10138"/>
                  <a:pt x="2945" y="10800"/>
                </a:cubicBezTo>
                <a:cubicBezTo>
                  <a:pt x="2945" y="11462"/>
                  <a:pt x="2505" y="12000"/>
                  <a:pt x="1964" y="12000"/>
                </a:cubicBezTo>
                <a:moveTo>
                  <a:pt x="21456" y="10376"/>
                </a:moveTo>
                <a:lnTo>
                  <a:pt x="18511" y="6776"/>
                </a:lnTo>
                <a:cubicBezTo>
                  <a:pt x="18422" y="6667"/>
                  <a:pt x="18299" y="6600"/>
                  <a:pt x="18164" y="6600"/>
                </a:cubicBezTo>
                <a:cubicBezTo>
                  <a:pt x="17892" y="6600"/>
                  <a:pt x="17673" y="6869"/>
                  <a:pt x="17673" y="7200"/>
                </a:cubicBezTo>
                <a:cubicBezTo>
                  <a:pt x="17673" y="7366"/>
                  <a:pt x="17728" y="7516"/>
                  <a:pt x="17817" y="7624"/>
                </a:cubicBezTo>
                <a:lnTo>
                  <a:pt x="19924" y="10200"/>
                </a:lnTo>
                <a:lnTo>
                  <a:pt x="8058" y="10200"/>
                </a:lnTo>
                <a:lnTo>
                  <a:pt x="14727" y="2048"/>
                </a:lnTo>
                <a:lnTo>
                  <a:pt x="14727" y="5400"/>
                </a:lnTo>
                <a:cubicBezTo>
                  <a:pt x="14727" y="5732"/>
                  <a:pt x="14947" y="6000"/>
                  <a:pt x="15218" y="6000"/>
                </a:cubicBezTo>
                <a:cubicBezTo>
                  <a:pt x="15489" y="6000"/>
                  <a:pt x="15709" y="5732"/>
                  <a:pt x="15709" y="5400"/>
                </a:cubicBezTo>
                <a:lnTo>
                  <a:pt x="15709" y="600"/>
                </a:lnTo>
                <a:cubicBezTo>
                  <a:pt x="15709" y="269"/>
                  <a:pt x="15489" y="0"/>
                  <a:pt x="15218" y="0"/>
                </a:cubicBezTo>
                <a:lnTo>
                  <a:pt x="11291" y="0"/>
                </a:lnTo>
                <a:cubicBezTo>
                  <a:pt x="11020" y="0"/>
                  <a:pt x="10800" y="269"/>
                  <a:pt x="10800" y="600"/>
                </a:cubicBezTo>
                <a:cubicBezTo>
                  <a:pt x="10800" y="932"/>
                  <a:pt x="11020" y="1200"/>
                  <a:pt x="11291" y="1200"/>
                </a:cubicBezTo>
                <a:lnTo>
                  <a:pt x="14033" y="1200"/>
                </a:lnTo>
                <a:lnTo>
                  <a:pt x="6669" y="10200"/>
                </a:lnTo>
                <a:lnTo>
                  <a:pt x="3858" y="10200"/>
                </a:lnTo>
                <a:cubicBezTo>
                  <a:pt x="3639" y="9167"/>
                  <a:pt x="2877" y="8400"/>
                  <a:pt x="1964" y="8400"/>
                </a:cubicBezTo>
                <a:cubicBezTo>
                  <a:pt x="879" y="8400"/>
                  <a:pt x="0" y="9475"/>
                  <a:pt x="0" y="10800"/>
                </a:cubicBezTo>
                <a:cubicBezTo>
                  <a:pt x="0" y="12125"/>
                  <a:pt x="879" y="13200"/>
                  <a:pt x="1964" y="13200"/>
                </a:cubicBezTo>
                <a:cubicBezTo>
                  <a:pt x="2877" y="13200"/>
                  <a:pt x="3639" y="12434"/>
                  <a:pt x="3858" y="11400"/>
                </a:cubicBezTo>
                <a:lnTo>
                  <a:pt x="6669" y="11400"/>
                </a:lnTo>
                <a:lnTo>
                  <a:pt x="14033" y="20400"/>
                </a:lnTo>
                <a:lnTo>
                  <a:pt x="11291" y="20400"/>
                </a:lnTo>
                <a:cubicBezTo>
                  <a:pt x="11020" y="20400"/>
                  <a:pt x="10800" y="20669"/>
                  <a:pt x="10800" y="21000"/>
                </a:cubicBezTo>
                <a:cubicBezTo>
                  <a:pt x="10800" y="21332"/>
                  <a:pt x="11020" y="21600"/>
                  <a:pt x="11291" y="21600"/>
                </a:cubicBezTo>
                <a:lnTo>
                  <a:pt x="15218" y="21600"/>
                </a:lnTo>
                <a:cubicBezTo>
                  <a:pt x="15489" y="21600"/>
                  <a:pt x="15709" y="21332"/>
                  <a:pt x="15709" y="21000"/>
                </a:cubicBezTo>
                <a:lnTo>
                  <a:pt x="15709" y="16200"/>
                </a:lnTo>
                <a:cubicBezTo>
                  <a:pt x="15709" y="15869"/>
                  <a:pt x="15489" y="15600"/>
                  <a:pt x="15218" y="15600"/>
                </a:cubicBezTo>
                <a:cubicBezTo>
                  <a:pt x="14947" y="15600"/>
                  <a:pt x="14727" y="15869"/>
                  <a:pt x="14727" y="16200"/>
                </a:cubicBezTo>
                <a:lnTo>
                  <a:pt x="14727" y="19552"/>
                </a:lnTo>
                <a:lnTo>
                  <a:pt x="8058" y="11400"/>
                </a:lnTo>
                <a:lnTo>
                  <a:pt x="19924" y="11400"/>
                </a:lnTo>
                <a:lnTo>
                  <a:pt x="17817" y="13976"/>
                </a:lnTo>
                <a:cubicBezTo>
                  <a:pt x="17728" y="14085"/>
                  <a:pt x="17673" y="14235"/>
                  <a:pt x="17673" y="14400"/>
                </a:cubicBezTo>
                <a:cubicBezTo>
                  <a:pt x="17673" y="14732"/>
                  <a:pt x="17892" y="15000"/>
                  <a:pt x="18164" y="15000"/>
                </a:cubicBezTo>
                <a:cubicBezTo>
                  <a:pt x="18299" y="15000"/>
                  <a:pt x="18422" y="14933"/>
                  <a:pt x="18511" y="14824"/>
                </a:cubicBezTo>
                <a:lnTo>
                  <a:pt x="21456" y="11224"/>
                </a:lnTo>
                <a:cubicBezTo>
                  <a:pt x="21545" y="11116"/>
                  <a:pt x="21600" y="10966"/>
                  <a:pt x="21600" y="10800"/>
                </a:cubicBezTo>
                <a:cubicBezTo>
                  <a:pt x="21600" y="10635"/>
                  <a:pt x="21545" y="10485"/>
                  <a:pt x="21456" y="10376"/>
                </a:cubicBezTo>
              </a:path>
            </a:pathLst>
          </a:custGeom>
          <a:solidFill>
            <a:srgbClr val="E95A2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42" name="Shape 2794">
            <a:extLst>
              <a:ext uri="{FF2B5EF4-FFF2-40B4-BE49-F238E27FC236}">
                <a16:creationId xmlns:a16="http://schemas.microsoft.com/office/drawing/2014/main" id="{3C1A6BB1-C7F9-6B6D-DBEC-7AA7AF29C6AE}"/>
              </a:ext>
            </a:extLst>
          </p:cNvPr>
          <p:cNvSpPr/>
          <p:nvPr/>
        </p:nvSpPr>
        <p:spPr>
          <a:xfrm>
            <a:off x="5347861" y="4080454"/>
            <a:ext cx="420413" cy="42041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535" y="7724"/>
                </a:moveTo>
                <a:cubicBezTo>
                  <a:pt x="12082" y="7724"/>
                  <a:pt x="12586" y="7961"/>
                  <a:pt x="13047" y="8436"/>
                </a:cubicBezTo>
                <a:lnTo>
                  <a:pt x="13544" y="7424"/>
                </a:lnTo>
                <a:cubicBezTo>
                  <a:pt x="12888" y="6964"/>
                  <a:pt x="12248" y="6734"/>
                  <a:pt x="11621" y="6734"/>
                </a:cubicBezTo>
                <a:cubicBezTo>
                  <a:pt x="10757" y="6734"/>
                  <a:pt x="10048" y="7019"/>
                  <a:pt x="9494" y="7590"/>
                </a:cubicBezTo>
                <a:cubicBezTo>
                  <a:pt x="9019" y="8087"/>
                  <a:pt x="8691" y="8762"/>
                  <a:pt x="8510" y="9615"/>
                </a:cubicBezTo>
                <a:lnTo>
                  <a:pt x="7938" y="9615"/>
                </a:lnTo>
                <a:lnTo>
                  <a:pt x="7658" y="10327"/>
                </a:lnTo>
                <a:lnTo>
                  <a:pt x="8435" y="10327"/>
                </a:lnTo>
                <a:cubicBezTo>
                  <a:pt x="8428" y="10409"/>
                  <a:pt x="8423" y="10483"/>
                  <a:pt x="8419" y="10549"/>
                </a:cubicBezTo>
                <a:cubicBezTo>
                  <a:pt x="8415" y="10616"/>
                  <a:pt x="8414" y="10675"/>
                  <a:pt x="8414" y="10727"/>
                </a:cubicBezTo>
                <a:cubicBezTo>
                  <a:pt x="8414" y="10794"/>
                  <a:pt x="8415" y="10857"/>
                  <a:pt x="8419" y="10916"/>
                </a:cubicBezTo>
                <a:cubicBezTo>
                  <a:pt x="8423" y="10976"/>
                  <a:pt x="8428" y="11032"/>
                  <a:pt x="8435" y="11083"/>
                </a:cubicBezTo>
                <a:lnTo>
                  <a:pt x="7949" y="11083"/>
                </a:lnTo>
                <a:lnTo>
                  <a:pt x="7658" y="11784"/>
                </a:lnTo>
                <a:lnTo>
                  <a:pt x="8489" y="11784"/>
                </a:lnTo>
                <a:cubicBezTo>
                  <a:pt x="8604" y="12674"/>
                  <a:pt x="8896" y="13382"/>
                  <a:pt x="9364" y="13908"/>
                </a:cubicBezTo>
                <a:cubicBezTo>
                  <a:pt x="9904" y="14517"/>
                  <a:pt x="10656" y="14821"/>
                  <a:pt x="11621" y="14821"/>
                </a:cubicBezTo>
                <a:cubicBezTo>
                  <a:pt x="12219" y="14821"/>
                  <a:pt x="12762" y="14658"/>
                  <a:pt x="13252" y="14331"/>
                </a:cubicBezTo>
                <a:lnTo>
                  <a:pt x="13252" y="13097"/>
                </a:lnTo>
                <a:cubicBezTo>
                  <a:pt x="12978" y="13356"/>
                  <a:pt x="12733" y="13542"/>
                  <a:pt x="12517" y="13653"/>
                </a:cubicBezTo>
                <a:cubicBezTo>
                  <a:pt x="12280" y="13772"/>
                  <a:pt x="11981" y="13831"/>
                  <a:pt x="11621" y="13831"/>
                </a:cubicBezTo>
                <a:cubicBezTo>
                  <a:pt x="11067" y="13831"/>
                  <a:pt x="10627" y="13620"/>
                  <a:pt x="10304" y="13197"/>
                </a:cubicBezTo>
                <a:cubicBezTo>
                  <a:pt x="10023" y="12855"/>
                  <a:pt x="9839" y="12385"/>
                  <a:pt x="9753" y="11784"/>
                </a:cubicBezTo>
                <a:lnTo>
                  <a:pt x="11924" y="11784"/>
                </a:lnTo>
                <a:lnTo>
                  <a:pt x="12193" y="11083"/>
                </a:lnTo>
                <a:lnTo>
                  <a:pt x="9699" y="11083"/>
                </a:lnTo>
                <a:cubicBezTo>
                  <a:pt x="9692" y="11046"/>
                  <a:pt x="9688" y="10932"/>
                  <a:pt x="9688" y="10739"/>
                </a:cubicBezTo>
                <a:lnTo>
                  <a:pt x="9688" y="10483"/>
                </a:lnTo>
                <a:cubicBezTo>
                  <a:pt x="9688" y="10416"/>
                  <a:pt x="9692" y="10364"/>
                  <a:pt x="9699" y="10327"/>
                </a:cubicBezTo>
                <a:lnTo>
                  <a:pt x="12344" y="10327"/>
                </a:lnTo>
                <a:lnTo>
                  <a:pt x="12626" y="9615"/>
                </a:lnTo>
                <a:lnTo>
                  <a:pt x="9775" y="9615"/>
                </a:lnTo>
                <a:cubicBezTo>
                  <a:pt x="9868" y="9096"/>
                  <a:pt x="10051" y="8662"/>
                  <a:pt x="10325" y="8314"/>
                </a:cubicBezTo>
                <a:cubicBezTo>
                  <a:pt x="10649" y="7920"/>
                  <a:pt x="11052" y="7724"/>
                  <a:pt x="11535" y="7724"/>
                </a:cubicBezTo>
              </a:path>
            </a:pathLst>
          </a:custGeom>
          <a:solidFill>
            <a:srgbClr val="F5A243"/>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43" name="Shape 2795">
            <a:extLst>
              <a:ext uri="{FF2B5EF4-FFF2-40B4-BE49-F238E27FC236}">
                <a16:creationId xmlns:a16="http://schemas.microsoft.com/office/drawing/2014/main" id="{A4DF5EAF-A41A-2E5C-15C5-47E30F6081F6}"/>
              </a:ext>
            </a:extLst>
          </p:cNvPr>
          <p:cNvSpPr/>
          <p:nvPr/>
        </p:nvSpPr>
        <p:spPr>
          <a:xfrm>
            <a:off x="5979233" y="4080454"/>
            <a:ext cx="420413" cy="420413"/>
          </a:xfrm>
          <a:custGeom>
            <a:avLst/>
            <a:gdLst/>
            <a:ahLst/>
            <a:cxnLst>
              <a:cxn ang="0">
                <a:pos x="wd2" y="hd2"/>
              </a:cxn>
              <a:cxn ang="5400000">
                <a:pos x="wd2" y="hd2"/>
              </a:cxn>
              <a:cxn ang="10800000">
                <a:pos x="wd2" y="hd2"/>
              </a:cxn>
              <a:cxn ang="16200000">
                <a:pos x="wd2" y="hd2"/>
              </a:cxn>
            </a:cxnLst>
            <a:rect l="0" t="0" r="r" b="b"/>
            <a:pathLst>
              <a:path w="21600" h="21600" extrusionOk="0">
                <a:moveTo>
                  <a:pt x="8836" y="20613"/>
                </a:moveTo>
                <a:cubicBezTo>
                  <a:pt x="4502" y="20613"/>
                  <a:pt x="988" y="17098"/>
                  <a:pt x="988" y="12764"/>
                </a:cubicBezTo>
                <a:cubicBezTo>
                  <a:pt x="988" y="8429"/>
                  <a:pt x="4502" y="4915"/>
                  <a:pt x="8836" y="4915"/>
                </a:cubicBezTo>
                <a:cubicBezTo>
                  <a:pt x="13171" y="4915"/>
                  <a:pt x="16685" y="8429"/>
                  <a:pt x="16685" y="12764"/>
                </a:cubicBezTo>
                <a:cubicBezTo>
                  <a:pt x="16685" y="17098"/>
                  <a:pt x="13171" y="20613"/>
                  <a:pt x="8836" y="20613"/>
                </a:cubicBezTo>
                <a:moveTo>
                  <a:pt x="8836" y="3927"/>
                </a:moveTo>
                <a:cubicBezTo>
                  <a:pt x="3956" y="3927"/>
                  <a:pt x="0" y="7884"/>
                  <a:pt x="0" y="12764"/>
                </a:cubicBezTo>
                <a:cubicBezTo>
                  <a:pt x="0" y="17644"/>
                  <a:pt x="3956" y="21600"/>
                  <a:pt x="8836" y="21600"/>
                </a:cubicBezTo>
                <a:cubicBezTo>
                  <a:pt x="13717" y="21600"/>
                  <a:pt x="17673" y="17644"/>
                  <a:pt x="17673" y="12764"/>
                </a:cubicBezTo>
                <a:cubicBezTo>
                  <a:pt x="17673" y="7884"/>
                  <a:pt x="13717" y="3927"/>
                  <a:pt x="8836" y="3927"/>
                </a:cubicBezTo>
                <a:moveTo>
                  <a:pt x="12764" y="0"/>
                </a:moveTo>
                <a:cubicBezTo>
                  <a:pt x="9919" y="0"/>
                  <a:pt x="7395" y="1349"/>
                  <a:pt x="5780" y="3437"/>
                </a:cubicBezTo>
                <a:cubicBezTo>
                  <a:pt x="6324" y="3259"/>
                  <a:pt x="6890" y="3132"/>
                  <a:pt x="7472" y="3051"/>
                </a:cubicBezTo>
                <a:cubicBezTo>
                  <a:pt x="8868" y="1774"/>
                  <a:pt x="10722" y="987"/>
                  <a:pt x="12764" y="987"/>
                </a:cubicBezTo>
                <a:cubicBezTo>
                  <a:pt x="17098" y="987"/>
                  <a:pt x="20612" y="4502"/>
                  <a:pt x="20612" y="8836"/>
                </a:cubicBezTo>
                <a:cubicBezTo>
                  <a:pt x="20612" y="10878"/>
                  <a:pt x="19827" y="12732"/>
                  <a:pt x="18549" y="14128"/>
                </a:cubicBezTo>
                <a:cubicBezTo>
                  <a:pt x="18468" y="14710"/>
                  <a:pt x="18341" y="15276"/>
                  <a:pt x="18163" y="15821"/>
                </a:cubicBezTo>
                <a:cubicBezTo>
                  <a:pt x="20250" y="14204"/>
                  <a:pt x="21600" y="11681"/>
                  <a:pt x="21600" y="8836"/>
                </a:cubicBezTo>
                <a:cubicBezTo>
                  <a:pt x="21600" y="3956"/>
                  <a:pt x="17644" y="0"/>
                  <a:pt x="12764" y="0"/>
                </a:cubicBezTo>
                <a:moveTo>
                  <a:pt x="9292" y="10539"/>
                </a:moveTo>
                <a:cubicBezTo>
                  <a:pt x="9702" y="10539"/>
                  <a:pt x="10080" y="10712"/>
                  <a:pt x="10426" y="11057"/>
                </a:cubicBezTo>
                <a:lnTo>
                  <a:pt x="10798" y="10320"/>
                </a:lnTo>
                <a:cubicBezTo>
                  <a:pt x="10307" y="9985"/>
                  <a:pt x="9826" y="9817"/>
                  <a:pt x="9356" y="9817"/>
                </a:cubicBezTo>
                <a:cubicBezTo>
                  <a:pt x="8708" y="9817"/>
                  <a:pt x="8176" y="10026"/>
                  <a:pt x="7761" y="10441"/>
                </a:cubicBezTo>
                <a:cubicBezTo>
                  <a:pt x="7404" y="10804"/>
                  <a:pt x="7158" y="11296"/>
                  <a:pt x="7023" y="11917"/>
                </a:cubicBezTo>
                <a:lnTo>
                  <a:pt x="6594" y="11917"/>
                </a:lnTo>
                <a:lnTo>
                  <a:pt x="6384" y="12435"/>
                </a:lnTo>
                <a:lnTo>
                  <a:pt x="6967" y="12435"/>
                </a:lnTo>
                <a:cubicBezTo>
                  <a:pt x="6961" y="12495"/>
                  <a:pt x="6957" y="12549"/>
                  <a:pt x="6955" y="12598"/>
                </a:cubicBezTo>
                <a:cubicBezTo>
                  <a:pt x="6952" y="12646"/>
                  <a:pt x="6950" y="12690"/>
                  <a:pt x="6950" y="12727"/>
                </a:cubicBezTo>
                <a:cubicBezTo>
                  <a:pt x="6950" y="12776"/>
                  <a:pt x="6952" y="12822"/>
                  <a:pt x="6955" y="12865"/>
                </a:cubicBezTo>
                <a:cubicBezTo>
                  <a:pt x="6957" y="12908"/>
                  <a:pt x="6961" y="12949"/>
                  <a:pt x="6967" y="12987"/>
                </a:cubicBezTo>
                <a:lnTo>
                  <a:pt x="6602" y="12987"/>
                </a:lnTo>
                <a:lnTo>
                  <a:pt x="6384" y="13497"/>
                </a:lnTo>
                <a:lnTo>
                  <a:pt x="7007" y="13497"/>
                </a:lnTo>
                <a:cubicBezTo>
                  <a:pt x="7093" y="14146"/>
                  <a:pt x="7313" y="14662"/>
                  <a:pt x="7663" y="15045"/>
                </a:cubicBezTo>
                <a:cubicBezTo>
                  <a:pt x="8068" y="15489"/>
                  <a:pt x="8633" y="15710"/>
                  <a:pt x="9356" y="15710"/>
                </a:cubicBezTo>
                <a:cubicBezTo>
                  <a:pt x="9805" y="15710"/>
                  <a:pt x="10212" y="15591"/>
                  <a:pt x="10579" y="15354"/>
                </a:cubicBezTo>
                <a:lnTo>
                  <a:pt x="10579" y="14454"/>
                </a:lnTo>
                <a:cubicBezTo>
                  <a:pt x="10374" y="14643"/>
                  <a:pt x="10191" y="14778"/>
                  <a:pt x="10029" y="14859"/>
                </a:cubicBezTo>
                <a:cubicBezTo>
                  <a:pt x="9850" y="14945"/>
                  <a:pt x="9626" y="14989"/>
                  <a:pt x="9356" y="14989"/>
                </a:cubicBezTo>
                <a:cubicBezTo>
                  <a:pt x="8940" y="14989"/>
                  <a:pt x="8611" y="14834"/>
                  <a:pt x="8368" y="14527"/>
                </a:cubicBezTo>
                <a:cubicBezTo>
                  <a:pt x="8158" y="14279"/>
                  <a:pt x="8020" y="13935"/>
                  <a:pt x="7955" y="13497"/>
                </a:cubicBezTo>
                <a:lnTo>
                  <a:pt x="9583" y="13497"/>
                </a:lnTo>
                <a:lnTo>
                  <a:pt x="9786" y="12987"/>
                </a:lnTo>
                <a:lnTo>
                  <a:pt x="7914" y="12987"/>
                </a:lnTo>
                <a:cubicBezTo>
                  <a:pt x="7909" y="12960"/>
                  <a:pt x="7906" y="12876"/>
                  <a:pt x="7906" y="12735"/>
                </a:cubicBezTo>
                <a:lnTo>
                  <a:pt x="7906" y="12549"/>
                </a:lnTo>
                <a:cubicBezTo>
                  <a:pt x="7906" y="12500"/>
                  <a:pt x="7909" y="12462"/>
                  <a:pt x="7914" y="12435"/>
                </a:cubicBezTo>
                <a:lnTo>
                  <a:pt x="9899" y="12435"/>
                </a:lnTo>
                <a:lnTo>
                  <a:pt x="10110" y="11917"/>
                </a:lnTo>
                <a:lnTo>
                  <a:pt x="7972" y="11917"/>
                </a:lnTo>
                <a:cubicBezTo>
                  <a:pt x="8042" y="11539"/>
                  <a:pt x="8179" y="11222"/>
                  <a:pt x="8384" y="10968"/>
                </a:cubicBezTo>
                <a:cubicBezTo>
                  <a:pt x="8627" y="10682"/>
                  <a:pt x="8929" y="10539"/>
                  <a:pt x="9292" y="10539"/>
                </a:cubicBezTo>
              </a:path>
            </a:pathLst>
          </a:custGeom>
          <a:solidFill>
            <a:srgbClr val="F5A243"/>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44" name="Shape 2790">
            <a:extLst>
              <a:ext uri="{FF2B5EF4-FFF2-40B4-BE49-F238E27FC236}">
                <a16:creationId xmlns:a16="http://schemas.microsoft.com/office/drawing/2014/main" id="{C23387BD-3B92-30B5-DA05-D0F156571EC1}"/>
              </a:ext>
            </a:extLst>
          </p:cNvPr>
          <p:cNvSpPr/>
          <p:nvPr/>
        </p:nvSpPr>
        <p:spPr>
          <a:xfrm>
            <a:off x="6610605" y="4134996"/>
            <a:ext cx="424048" cy="308399"/>
          </a:xfrm>
          <a:custGeom>
            <a:avLst/>
            <a:gdLst/>
            <a:ahLst/>
            <a:cxnLst>
              <a:cxn ang="0">
                <a:pos x="wd2" y="hd2"/>
              </a:cxn>
              <a:cxn ang="5400000">
                <a:pos x="wd2" y="hd2"/>
              </a:cxn>
              <a:cxn ang="10800000">
                <a:pos x="wd2" y="hd2"/>
              </a:cxn>
              <a:cxn ang="16200000">
                <a:pos x="wd2" y="hd2"/>
              </a:cxn>
            </a:cxnLst>
            <a:rect l="0" t="0" r="r" b="b"/>
            <a:pathLst>
              <a:path w="21600" h="21600" extrusionOk="0">
                <a:moveTo>
                  <a:pt x="3436" y="17550"/>
                </a:moveTo>
                <a:lnTo>
                  <a:pt x="10309" y="17550"/>
                </a:lnTo>
                <a:cubicBezTo>
                  <a:pt x="10580" y="17550"/>
                  <a:pt x="10800" y="17248"/>
                  <a:pt x="10800" y="16875"/>
                </a:cubicBezTo>
                <a:cubicBezTo>
                  <a:pt x="10800" y="16503"/>
                  <a:pt x="10580" y="16200"/>
                  <a:pt x="10309" y="16200"/>
                </a:cubicBezTo>
                <a:lnTo>
                  <a:pt x="3436" y="16200"/>
                </a:lnTo>
                <a:cubicBezTo>
                  <a:pt x="3166" y="16200"/>
                  <a:pt x="2945" y="16503"/>
                  <a:pt x="2945" y="16875"/>
                </a:cubicBezTo>
                <a:cubicBezTo>
                  <a:pt x="2945" y="17248"/>
                  <a:pt x="3166" y="17550"/>
                  <a:pt x="3436" y="17550"/>
                </a:cubicBezTo>
                <a:moveTo>
                  <a:pt x="3436" y="14850"/>
                </a:moveTo>
                <a:lnTo>
                  <a:pt x="12273" y="14850"/>
                </a:lnTo>
                <a:cubicBezTo>
                  <a:pt x="12544" y="14850"/>
                  <a:pt x="12764" y="14548"/>
                  <a:pt x="12764" y="14175"/>
                </a:cubicBezTo>
                <a:cubicBezTo>
                  <a:pt x="12764" y="13803"/>
                  <a:pt x="12544" y="13500"/>
                  <a:pt x="12273" y="13500"/>
                </a:cubicBezTo>
                <a:lnTo>
                  <a:pt x="3436" y="13500"/>
                </a:lnTo>
                <a:cubicBezTo>
                  <a:pt x="3166" y="13500"/>
                  <a:pt x="2945" y="13803"/>
                  <a:pt x="2945" y="14175"/>
                </a:cubicBezTo>
                <a:cubicBezTo>
                  <a:pt x="2945" y="14548"/>
                  <a:pt x="3166" y="14850"/>
                  <a:pt x="3436" y="14850"/>
                </a:cubicBezTo>
                <a:moveTo>
                  <a:pt x="20618" y="4050"/>
                </a:moveTo>
                <a:lnTo>
                  <a:pt x="982" y="4050"/>
                </a:lnTo>
                <a:lnTo>
                  <a:pt x="982" y="1350"/>
                </a:lnTo>
                <a:lnTo>
                  <a:pt x="20618" y="1350"/>
                </a:lnTo>
                <a:cubicBezTo>
                  <a:pt x="20618" y="1350"/>
                  <a:pt x="20618" y="4050"/>
                  <a:pt x="20618" y="4050"/>
                </a:cubicBezTo>
                <a:close/>
                <a:moveTo>
                  <a:pt x="20618" y="20250"/>
                </a:moveTo>
                <a:lnTo>
                  <a:pt x="982" y="20250"/>
                </a:lnTo>
                <a:lnTo>
                  <a:pt x="982" y="9450"/>
                </a:lnTo>
                <a:lnTo>
                  <a:pt x="20618" y="9450"/>
                </a:lnTo>
                <a:cubicBezTo>
                  <a:pt x="20618" y="9450"/>
                  <a:pt x="20618" y="20250"/>
                  <a:pt x="20618" y="20250"/>
                </a:cubicBezTo>
                <a:close/>
                <a:moveTo>
                  <a:pt x="20618" y="0"/>
                </a:moveTo>
                <a:lnTo>
                  <a:pt x="982" y="0"/>
                </a:lnTo>
                <a:cubicBezTo>
                  <a:pt x="440" y="0"/>
                  <a:pt x="0" y="605"/>
                  <a:pt x="0" y="1350"/>
                </a:cubicBezTo>
                <a:lnTo>
                  <a:pt x="0" y="20250"/>
                </a:lnTo>
                <a:cubicBezTo>
                  <a:pt x="0" y="20995"/>
                  <a:pt x="440" y="21600"/>
                  <a:pt x="982" y="21600"/>
                </a:cubicBezTo>
                <a:lnTo>
                  <a:pt x="20618" y="21600"/>
                </a:lnTo>
                <a:cubicBezTo>
                  <a:pt x="21160" y="21600"/>
                  <a:pt x="21600" y="20995"/>
                  <a:pt x="21600" y="20250"/>
                </a:cubicBezTo>
                <a:lnTo>
                  <a:pt x="21600" y="1350"/>
                </a:lnTo>
                <a:cubicBezTo>
                  <a:pt x="21600" y="605"/>
                  <a:pt x="21160" y="0"/>
                  <a:pt x="20618" y="0"/>
                </a:cubicBezTo>
                <a:moveTo>
                  <a:pt x="16200" y="17550"/>
                </a:moveTo>
                <a:lnTo>
                  <a:pt x="18164" y="17550"/>
                </a:lnTo>
                <a:cubicBezTo>
                  <a:pt x="18434" y="17550"/>
                  <a:pt x="18655" y="17248"/>
                  <a:pt x="18655" y="16875"/>
                </a:cubicBezTo>
                <a:lnTo>
                  <a:pt x="18655" y="14175"/>
                </a:lnTo>
                <a:cubicBezTo>
                  <a:pt x="18655" y="13803"/>
                  <a:pt x="18434" y="13500"/>
                  <a:pt x="18164" y="13500"/>
                </a:cubicBezTo>
                <a:lnTo>
                  <a:pt x="16200" y="13500"/>
                </a:lnTo>
                <a:cubicBezTo>
                  <a:pt x="15929" y="13500"/>
                  <a:pt x="15709" y="13803"/>
                  <a:pt x="15709" y="14175"/>
                </a:cubicBezTo>
                <a:lnTo>
                  <a:pt x="15709" y="16875"/>
                </a:lnTo>
                <a:cubicBezTo>
                  <a:pt x="15709" y="17248"/>
                  <a:pt x="15929" y="17550"/>
                  <a:pt x="16200" y="17550"/>
                </a:cubicBezTo>
              </a:path>
            </a:pathLst>
          </a:custGeom>
          <a:solidFill>
            <a:srgbClr val="F5A243"/>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45" name="Shape 2791">
            <a:extLst>
              <a:ext uri="{FF2B5EF4-FFF2-40B4-BE49-F238E27FC236}">
                <a16:creationId xmlns:a16="http://schemas.microsoft.com/office/drawing/2014/main" id="{5D4838D0-CC30-073A-B38E-A5A0D45D8758}"/>
              </a:ext>
            </a:extLst>
          </p:cNvPr>
          <p:cNvSpPr/>
          <p:nvPr/>
        </p:nvSpPr>
        <p:spPr>
          <a:xfrm>
            <a:off x="7245612" y="4122300"/>
            <a:ext cx="424048" cy="346948"/>
          </a:xfrm>
          <a:custGeom>
            <a:avLst/>
            <a:gdLst/>
            <a:ahLst/>
            <a:cxnLst>
              <a:cxn ang="0">
                <a:pos x="wd2" y="hd2"/>
              </a:cxn>
              <a:cxn ang="5400000">
                <a:pos x="wd2" y="hd2"/>
              </a:cxn>
              <a:cxn ang="10800000">
                <a:pos x="wd2" y="hd2"/>
              </a:cxn>
              <a:cxn ang="16200000">
                <a:pos x="wd2" y="hd2"/>
              </a:cxn>
            </a:cxnLst>
            <a:rect l="0" t="0" r="r" b="b"/>
            <a:pathLst>
              <a:path w="21600" h="21600" extrusionOk="0">
                <a:moveTo>
                  <a:pt x="20618" y="0"/>
                </a:moveTo>
                <a:lnTo>
                  <a:pt x="4909" y="0"/>
                </a:lnTo>
                <a:cubicBezTo>
                  <a:pt x="4367" y="0"/>
                  <a:pt x="3927" y="538"/>
                  <a:pt x="3927" y="1200"/>
                </a:cubicBezTo>
                <a:lnTo>
                  <a:pt x="3927" y="3000"/>
                </a:lnTo>
                <a:cubicBezTo>
                  <a:pt x="3927" y="3332"/>
                  <a:pt x="4147" y="3600"/>
                  <a:pt x="4418" y="3600"/>
                </a:cubicBezTo>
                <a:cubicBezTo>
                  <a:pt x="4689" y="3600"/>
                  <a:pt x="4909" y="3332"/>
                  <a:pt x="4909" y="3000"/>
                </a:cubicBezTo>
                <a:lnTo>
                  <a:pt x="4909" y="1200"/>
                </a:lnTo>
                <a:lnTo>
                  <a:pt x="20618" y="1200"/>
                </a:lnTo>
                <a:lnTo>
                  <a:pt x="20618" y="15600"/>
                </a:lnTo>
                <a:lnTo>
                  <a:pt x="19145" y="15600"/>
                </a:lnTo>
                <a:cubicBezTo>
                  <a:pt x="18875" y="15600"/>
                  <a:pt x="18655" y="15869"/>
                  <a:pt x="18655" y="16200"/>
                </a:cubicBezTo>
                <a:cubicBezTo>
                  <a:pt x="18655" y="16532"/>
                  <a:pt x="18875" y="16800"/>
                  <a:pt x="19145" y="16800"/>
                </a:cubicBezTo>
                <a:lnTo>
                  <a:pt x="20618" y="16800"/>
                </a:lnTo>
                <a:cubicBezTo>
                  <a:pt x="21160" y="16800"/>
                  <a:pt x="21600" y="16262"/>
                  <a:pt x="21600" y="15600"/>
                </a:cubicBezTo>
                <a:lnTo>
                  <a:pt x="21600" y="1200"/>
                </a:lnTo>
                <a:cubicBezTo>
                  <a:pt x="21600" y="538"/>
                  <a:pt x="21160" y="0"/>
                  <a:pt x="20618" y="0"/>
                </a:cubicBezTo>
                <a:moveTo>
                  <a:pt x="16691" y="8400"/>
                </a:moveTo>
                <a:lnTo>
                  <a:pt x="982" y="8400"/>
                </a:lnTo>
                <a:lnTo>
                  <a:pt x="982" y="6000"/>
                </a:lnTo>
                <a:lnTo>
                  <a:pt x="16691" y="6000"/>
                </a:lnTo>
                <a:cubicBezTo>
                  <a:pt x="16691" y="6000"/>
                  <a:pt x="16691" y="8400"/>
                  <a:pt x="16691" y="8400"/>
                </a:cubicBezTo>
                <a:close/>
                <a:moveTo>
                  <a:pt x="16691" y="20400"/>
                </a:moveTo>
                <a:lnTo>
                  <a:pt x="982" y="20400"/>
                </a:lnTo>
                <a:lnTo>
                  <a:pt x="982" y="12000"/>
                </a:lnTo>
                <a:lnTo>
                  <a:pt x="16691" y="12000"/>
                </a:lnTo>
                <a:cubicBezTo>
                  <a:pt x="16691" y="12000"/>
                  <a:pt x="16691" y="20400"/>
                  <a:pt x="16691" y="20400"/>
                </a:cubicBezTo>
                <a:close/>
                <a:moveTo>
                  <a:pt x="16691" y="4800"/>
                </a:moveTo>
                <a:lnTo>
                  <a:pt x="982" y="4800"/>
                </a:lnTo>
                <a:cubicBezTo>
                  <a:pt x="440" y="4800"/>
                  <a:pt x="0" y="5338"/>
                  <a:pt x="0" y="6000"/>
                </a:cubicBezTo>
                <a:lnTo>
                  <a:pt x="0" y="20400"/>
                </a:lnTo>
                <a:cubicBezTo>
                  <a:pt x="0" y="21062"/>
                  <a:pt x="440" y="21600"/>
                  <a:pt x="982" y="21600"/>
                </a:cubicBezTo>
                <a:lnTo>
                  <a:pt x="16691" y="21600"/>
                </a:lnTo>
                <a:cubicBezTo>
                  <a:pt x="17233" y="21600"/>
                  <a:pt x="17673" y="21062"/>
                  <a:pt x="17673" y="20400"/>
                </a:cubicBezTo>
                <a:lnTo>
                  <a:pt x="17673" y="6000"/>
                </a:lnTo>
                <a:cubicBezTo>
                  <a:pt x="17673" y="5338"/>
                  <a:pt x="17233" y="4800"/>
                  <a:pt x="16691" y="4800"/>
                </a:cubicBezTo>
                <a:moveTo>
                  <a:pt x="3436" y="18000"/>
                </a:moveTo>
                <a:lnTo>
                  <a:pt x="7364" y="18000"/>
                </a:lnTo>
                <a:cubicBezTo>
                  <a:pt x="7634" y="18000"/>
                  <a:pt x="7855" y="17732"/>
                  <a:pt x="7855" y="17400"/>
                </a:cubicBezTo>
                <a:cubicBezTo>
                  <a:pt x="7855" y="17069"/>
                  <a:pt x="7634" y="16800"/>
                  <a:pt x="7364" y="16800"/>
                </a:cubicBezTo>
                <a:lnTo>
                  <a:pt x="3436" y="16800"/>
                </a:lnTo>
                <a:cubicBezTo>
                  <a:pt x="3166" y="16800"/>
                  <a:pt x="2945" y="17069"/>
                  <a:pt x="2945" y="17400"/>
                </a:cubicBezTo>
                <a:cubicBezTo>
                  <a:pt x="2945" y="17732"/>
                  <a:pt x="3166" y="18000"/>
                  <a:pt x="3436" y="18000"/>
                </a:cubicBezTo>
                <a:moveTo>
                  <a:pt x="3436" y="15600"/>
                </a:moveTo>
                <a:lnTo>
                  <a:pt x="9327" y="15600"/>
                </a:lnTo>
                <a:cubicBezTo>
                  <a:pt x="9598" y="15600"/>
                  <a:pt x="9818" y="15332"/>
                  <a:pt x="9818" y="15000"/>
                </a:cubicBezTo>
                <a:cubicBezTo>
                  <a:pt x="9818" y="14668"/>
                  <a:pt x="9598" y="14400"/>
                  <a:pt x="9327" y="14400"/>
                </a:cubicBezTo>
                <a:lnTo>
                  <a:pt x="3436" y="14400"/>
                </a:lnTo>
                <a:cubicBezTo>
                  <a:pt x="3166" y="14400"/>
                  <a:pt x="2945" y="14668"/>
                  <a:pt x="2945" y="15000"/>
                </a:cubicBezTo>
                <a:cubicBezTo>
                  <a:pt x="2945" y="15332"/>
                  <a:pt x="3166" y="15600"/>
                  <a:pt x="3436" y="15600"/>
                </a:cubicBezTo>
                <a:moveTo>
                  <a:pt x="12273" y="18000"/>
                </a:moveTo>
                <a:lnTo>
                  <a:pt x="14236" y="18000"/>
                </a:lnTo>
                <a:cubicBezTo>
                  <a:pt x="14507" y="18000"/>
                  <a:pt x="14727" y="17732"/>
                  <a:pt x="14727" y="17400"/>
                </a:cubicBezTo>
                <a:lnTo>
                  <a:pt x="14727" y="15000"/>
                </a:lnTo>
                <a:cubicBezTo>
                  <a:pt x="14727" y="14668"/>
                  <a:pt x="14507" y="14400"/>
                  <a:pt x="14236" y="14400"/>
                </a:cubicBezTo>
                <a:lnTo>
                  <a:pt x="12273" y="14400"/>
                </a:lnTo>
                <a:cubicBezTo>
                  <a:pt x="12002" y="14400"/>
                  <a:pt x="11782" y="14668"/>
                  <a:pt x="11782" y="15000"/>
                </a:cubicBezTo>
                <a:lnTo>
                  <a:pt x="11782" y="17400"/>
                </a:lnTo>
                <a:cubicBezTo>
                  <a:pt x="11782" y="17732"/>
                  <a:pt x="12002" y="18000"/>
                  <a:pt x="12273" y="18000"/>
                </a:cubicBezTo>
              </a:path>
            </a:pathLst>
          </a:custGeom>
          <a:solidFill>
            <a:srgbClr val="F5A243"/>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46" name="Shape 2801">
            <a:extLst>
              <a:ext uri="{FF2B5EF4-FFF2-40B4-BE49-F238E27FC236}">
                <a16:creationId xmlns:a16="http://schemas.microsoft.com/office/drawing/2014/main" id="{7E24F1A5-7A55-5B63-B620-48E7BCC4275B}"/>
              </a:ext>
            </a:extLst>
          </p:cNvPr>
          <p:cNvSpPr/>
          <p:nvPr/>
        </p:nvSpPr>
        <p:spPr>
          <a:xfrm>
            <a:off x="7880619" y="4138666"/>
            <a:ext cx="424047" cy="231314"/>
          </a:xfrm>
          <a:custGeom>
            <a:avLst/>
            <a:gdLst/>
            <a:ahLst/>
            <a:cxnLst>
              <a:cxn ang="0">
                <a:pos x="wd2" y="hd2"/>
              </a:cxn>
              <a:cxn ang="5400000">
                <a:pos x="wd2" y="hd2"/>
              </a:cxn>
              <a:cxn ang="10800000">
                <a:pos x="wd2" y="hd2"/>
              </a:cxn>
              <a:cxn ang="16200000">
                <a:pos x="wd2" y="hd2"/>
              </a:cxn>
            </a:cxnLst>
            <a:rect l="0" t="0" r="r" b="b"/>
            <a:pathLst>
              <a:path w="21600" h="21600" extrusionOk="0">
                <a:moveTo>
                  <a:pt x="11858" y="9506"/>
                </a:moveTo>
                <a:lnTo>
                  <a:pt x="11671" y="10299"/>
                </a:lnTo>
                <a:lnTo>
                  <a:pt x="9907" y="10299"/>
                </a:lnTo>
                <a:cubicBezTo>
                  <a:pt x="9902" y="10340"/>
                  <a:pt x="9900" y="10398"/>
                  <a:pt x="9900" y="10472"/>
                </a:cubicBezTo>
                <a:lnTo>
                  <a:pt x="9900" y="10757"/>
                </a:lnTo>
                <a:cubicBezTo>
                  <a:pt x="9900" y="10972"/>
                  <a:pt x="9902" y="11100"/>
                  <a:pt x="9907" y="11141"/>
                </a:cubicBezTo>
                <a:lnTo>
                  <a:pt x="11570" y="11141"/>
                </a:lnTo>
                <a:lnTo>
                  <a:pt x="11390" y="11921"/>
                </a:lnTo>
                <a:lnTo>
                  <a:pt x="9943" y="11921"/>
                </a:lnTo>
                <a:cubicBezTo>
                  <a:pt x="10001" y="12589"/>
                  <a:pt x="10123" y="13114"/>
                  <a:pt x="10311" y="13494"/>
                </a:cubicBezTo>
                <a:cubicBezTo>
                  <a:pt x="10527" y="13964"/>
                  <a:pt x="10819" y="14199"/>
                  <a:pt x="11189" y="14199"/>
                </a:cubicBezTo>
                <a:cubicBezTo>
                  <a:pt x="11429" y="14199"/>
                  <a:pt x="11628" y="14134"/>
                  <a:pt x="11786" y="14001"/>
                </a:cubicBezTo>
                <a:cubicBezTo>
                  <a:pt x="11930" y="13878"/>
                  <a:pt x="12093" y="13671"/>
                  <a:pt x="12276" y="13382"/>
                </a:cubicBezTo>
                <a:lnTo>
                  <a:pt x="12276" y="14756"/>
                </a:lnTo>
                <a:cubicBezTo>
                  <a:pt x="11949" y="15119"/>
                  <a:pt x="11587" y="15301"/>
                  <a:pt x="11189" y="15301"/>
                </a:cubicBezTo>
                <a:cubicBezTo>
                  <a:pt x="10546" y="15301"/>
                  <a:pt x="10044" y="14963"/>
                  <a:pt x="9683" y="14287"/>
                </a:cubicBezTo>
                <a:cubicBezTo>
                  <a:pt x="9372" y="13700"/>
                  <a:pt x="9177" y="12912"/>
                  <a:pt x="9100" y="11921"/>
                </a:cubicBezTo>
                <a:lnTo>
                  <a:pt x="8546" y="11921"/>
                </a:lnTo>
                <a:lnTo>
                  <a:pt x="8740" y="11141"/>
                </a:lnTo>
                <a:lnTo>
                  <a:pt x="9065" y="11141"/>
                </a:lnTo>
                <a:cubicBezTo>
                  <a:pt x="9060" y="11083"/>
                  <a:pt x="9056" y="11022"/>
                  <a:pt x="9054" y="10955"/>
                </a:cubicBezTo>
                <a:cubicBezTo>
                  <a:pt x="9051" y="10889"/>
                  <a:pt x="9050" y="10819"/>
                  <a:pt x="9050" y="10744"/>
                </a:cubicBezTo>
                <a:cubicBezTo>
                  <a:pt x="9050" y="10687"/>
                  <a:pt x="9051" y="10620"/>
                  <a:pt x="9054" y="10547"/>
                </a:cubicBezTo>
                <a:cubicBezTo>
                  <a:pt x="9056" y="10472"/>
                  <a:pt x="9060" y="10389"/>
                  <a:pt x="9065" y="10299"/>
                </a:cubicBezTo>
                <a:lnTo>
                  <a:pt x="8546" y="10299"/>
                </a:lnTo>
                <a:lnTo>
                  <a:pt x="8734" y="9506"/>
                </a:lnTo>
                <a:lnTo>
                  <a:pt x="9115" y="9506"/>
                </a:lnTo>
                <a:cubicBezTo>
                  <a:pt x="9235" y="8557"/>
                  <a:pt x="9453" y="7806"/>
                  <a:pt x="9770" y="7253"/>
                </a:cubicBezTo>
                <a:cubicBezTo>
                  <a:pt x="10140" y="6617"/>
                  <a:pt x="10612" y="6299"/>
                  <a:pt x="11189" y="6299"/>
                </a:cubicBezTo>
                <a:cubicBezTo>
                  <a:pt x="11606" y="6299"/>
                  <a:pt x="12034" y="6555"/>
                  <a:pt x="12470" y="7066"/>
                </a:cubicBezTo>
                <a:lnTo>
                  <a:pt x="12139" y="8193"/>
                </a:lnTo>
                <a:cubicBezTo>
                  <a:pt x="11832" y="7666"/>
                  <a:pt x="11496" y="7401"/>
                  <a:pt x="11131" y="7401"/>
                </a:cubicBezTo>
                <a:cubicBezTo>
                  <a:pt x="10809" y="7401"/>
                  <a:pt x="10541" y="7620"/>
                  <a:pt x="10325" y="8058"/>
                </a:cubicBezTo>
                <a:cubicBezTo>
                  <a:pt x="10142" y="8445"/>
                  <a:pt x="10020" y="8929"/>
                  <a:pt x="9957" y="9506"/>
                </a:cubicBezTo>
                <a:cubicBezTo>
                  <a:pt x="9957" y="9506"/>
                  <a:pt x="11858" y="9506"/>
                  <a:pt x="11858" y="9506"/>
                </a:cubicBezTo>
                <a:close/>
                <a:moveTo>
                  <a:pt x="10800" y="3601"/>
                </a:moveTo>
                <a:cubicBezTo>
                  <a:pt x="8631" y="3601"/>
                  <a:pt x="6873" y="6824"/>
                  <a:pt x="6873" y="10799"/>
                </a:cubicBezTo>
                <a:cubicBezTo>
                  <a:pt x="6873" y="14777"/>
                  <a:pt x="8631" y="18000"/>
                  <a:pt x="10800" y="18000"/>
                </a:cubicBezTo>
                <a:cubicBezTo>
                  <a:pt x="12969" y="18000"/>
                  <a:pt x="14727" y="14777"/>
                  <a:pt x="14727" y="10799"/>
                </a:cubicBezTo>
                <a:cubicBezTo>
                  <a:pt x="14727" y="6824"/>
                  <a:pt x="12969" y="3601"/>
                  <a:pt x="10800" y="3601"/>
                </a:cubicBezTo>
                <a:moveTo>
                  <a:pt x="5400" y="3601"/>
                </a:moveTo>
                <a:lnTo>
                  <a:pt x="4418" y="3601"/>
                </a:lnTo>
                <a:cubicBezTo>
                  <a:pt x="4147" y="3601"/>
                  <a:pt x="3927" y="4003"/>
                  <a:pt x="3927" y="4501"/>
                </a:cubicBezTo>
                <a:cubicBezTo>
                  <a:pt x="3927" y="4998"/>
                  <a:pt x="4147" y="5401"/>
                  <a:pt x="4418" y="5401"/>
                </a:cubicBezTo>
                <a:lnTo>
                  <a:pt x="5400" y="5401"/>
                </a:lnTo>
                <a:cubicBezTo>
                  <a:pt x="5671" y="5401"/>
                  <a:pt x="5891" y="4998"/>
                  <a:pt x="5891" y="4501"/>
                </a:cubicBezTo>
                <a:cubicBezTo>
                  <a:pt x="5891" y="4003"/>
                  <a:pt x="5671" y="3601"/>
                  <a:pt x="5400" y="3601"/>
                </a:cubicBezTo>
                <a:moveTo>
                  <a:pt x="17182" y="16199"/>
                </a:moveTo>
                <a:lnTo>
                  <a:pt x="16200" y="16199"/>
                </a:lnTo>
                <a:cubicBezTo>
                  <a:pt x="15929" y="16199"/>
                  <a:pt x="15709" y="16603"/>
                  <a:pt x="15709" y="17100"/>
                </a:cubicBezTo>
                <a:cubicBezTo>
                  <a:pt x="15709" y="17597"/>
                  <a:pt x="15929" y="18000"/>
                  <a:pt x="16200" y="18000"/>
                </a:cubicBezTo>
                <a:lnTo>
                  <a:pt x="17182" y="18000"/>
                </a:lnTo>
                <a:cubicBezTo>
                  <a:pt x="17453" y="18000"/>
                  <a:pt x="17673" y="17597"/>
                  <a:pt x="17673" y="17100"/>
                </a:cubicBezTo>
                <a:cubicBezTo>
                  <a:pt x="17673" y="16603"/>
                  <a:pt x="17453" y="16199"/>
                  <a:pt x="17182" y="16199"/>
                </a:cubicBezTo>
                <a:moveTo>
                  <a:pt x="20127" y="3601"/>
                </a:moveTo>
                <a:cubicBezTo>
                  <a:pt x="19856" y="3601"/>
                  <a:pt x="19636" y="3198"/>
                  <a:pt x="19636" y="2701"/>
                </a:cubicBezTo>
                <a:cubicBezTo>
                  <a:pt x="19636" y="2203"/>
                  <a:pt x="19856" y="1800"/>
                  <a:pt x="20127" y="1800"/>
                </a:cubicBezTo>
                <a:cubicBezTo>
                  <a:pt x="20398" y="1800"/>
                  <a:pt x="20618" y="2203"/>
                  <a:pt x="20618" y="2701"/>
                </a:cubicBezTo>
                <a:cubicBezTo>
                  <a:pt x="20618" y="3198"/>
                  <a:pt x="20398" y="3601"/>
                  <a:pt x="20127" y="3601"/>
                </a:cubicBezTo>
                <a:moveTo>
                  <a:pt x="20618" y="16365"/>
                </a:moveTo>
                <a:cubicBezTo>
                  <a:pt x="20464" y="16264"/>
                  <a:pt x="20300" y="16199"/>
                  <a:pt x="20127" y="16199"/>
                </a:cubicBezTo>
                <a:cubicBezTo>
                  <a:pt x="19314" y="16199"/>
                  <a:pt x="18655" y="17409"/>
                  <a:pt x="18655" y="18900"/>
                </a:cubicBezTo>
                <a:cubicBezTo>
                  <a:pt x="18655" y="19217"/>
                  <a:pt x="18689" y="19517"/>
                  <a:pt x="18744" y="19800"/>
                </a:cubicBezTo>
                <a:lnTo>
                  <a:pt x="2855" y="19800"/>
                </a:lnTo>
                <a:cubicBezTo>
                  <a:pt x="2910" y="19517"/>
                  <a:pt x="2945" y="19217"/>
                  <a:pt x="2945" y="18900"/>
                </a:cubicBezTo>
                <a:cubicBezTo>
                  <a:pt x="2945" y="17409"/>
                  <a:pt x="2286" y="16199"/>
                  <a:pt x="1473" y="16199"/>
                </a:cubicBezTo>
                <a:cubicBezTo>
                  <a:pt x="1299" y="16199"/>
                  <a:pt x="1136" y="16264"/>
                  <a:pt x="982" y="16365"/>
                </a:cubicBezTo>
                <a:lnTo>
                  <a:pt x="982" y="5235"/>
                </a:lnTo>
                <a:cubicBezTo>
                  <a:pt x="1136" y="5336"/>
                  <a:pt x="1299" y="5401"/>
                  <a:pt x="1473" y="5401"/>
                </a:cubicBezTo>
                <a:cubicBezTo>
                  <a:pt x="2286" y="5401"/>
                  <a:pt x="2945" y="4192"/>
                  <a:pt x="2945" y="2701"/>
                </a:cubicBezTo>
                <a:cubicBezTo>
                  <a:pt x="2945" y="2383"/>
                  <a:pt x="2910" y="2083"/>
                  <a:pt x="2855" y="1800"/>
                </a:cubicBezTo>
                <a:lnTo>
                  <a:pt x="18744" y="1800"/>
                </a:lnTo>
                <a:cubicBezTo>
                  <a:pt x="18689" y="2083"/>
                  <a:pt x="18655" y="2383"/>
                  <a:pt x="18655" y="2701"/>
                </a:cubicBezTo>
                <a:cubicBezTo>
                  <a:pt x="18655" y="4192"/>
                  <a:pt x="19314" y="5401"/>
                  <a:pt x="20127" y="5401"/>
                </a:cubicBezTo>
                <a:cubicBezTo>
                  <a:pt x="20300" y="5401"/>
                  <a:pt x="20464" y="5336"/>
                  <a:pt x="20618" y="5235"/>
                </a:cubicBezTo>
                <a:cubicBezTo>
                  <a:pt x="20618" y="5235"/>
                  <a:pt x="20618" y="16365"/>
                  <a:pt x="20618" y="16365"/>
                </a:cubicBezTo>
                <a:close/>
                <a:moveTo>
                  <a:pt x="20127" y="19800"/>
                </a:moveTo>
                <a:cubicBezTo>
                  <a:pt x="19856" y="19800"/>
                  <a:pt x="19636" y="19397"/>
                  <a:pt x="19636" y="18900"/>
                </a:cubicBezTo>
                <a:cubicBezTo>
                  <a:pt x="19636" y="18402"/>
                  <a:pt x="19856" y="18000"/>
                  <a:pt x="20127" y="18000"/>
                </a:cubicBezTo>
                <a:cubicBezTo>
                  <a:pt x="20398" y="18000"/>
                  <a:pt x="20618" y="18402"/>
                  <a:pt x="20618" y="18900"/>
                </a:cubicBezTo>
                <a:cubicBezTo>
                  <a:pt x="20618" y="19397"/>
                  <a:pt x="20398" y="19800"/>
                  <a:pt x="20127" y="19800"/>
                </a:cubicBezTo>
                <a:moveTo>
                  <a:pt x="1473" y="19800"/>
                </a:moveTo>
                <a:cubicBezTo>
                  <a:pt x="1202" y="19800"/>
                  <a:pt x="982" y="19397"/>
                  <a:pt x="982" y="18900"/>
                </a:cubicBezTo>
                <a:cubicBezTo>
                  <a:pt x="982" y="18402"/>
                  <a:pt x="1202" y="18000"/>
                  <a:pt x="1473" y="18000"/>
                </a:cubicBezTo>
                <a:cubicBezTo>
                  <a:pt x="1744" y="18000"/>
                  <a:pt x="1964" y="18402"/>
                  <a:pt x="1964" y="18900"/>
                </a:cubicBezTo>
                <a:cubicBezTo>
                  <a:pt x="1964" y="19397"/>
                  <a:pt x="1744" y="19800"/>
                  <a:pt x="1473" y="19800"/>
                </a:cubicBezTo>
                <a:moveTo>
                  <a:pt x="1473" y="1800"/>
                </a:moveTo>
                <a:cubicBezTo>
                  <a:pt x="1744" y="1800"/>
                  <a:pt x="1964" y="2203"/>
                  <a:pt x="1964" y="2701"/>
                </a:cubicBezTo>
                <a:cubicBezTo>
                  <a:pt x="1964" y="3198"/>
                  <a:pt x="1744" y="3601"/>
                  <a:pt x="1473" y="3601"/>
                </a:cubicBezTo>
                <a:cubicBezTo>
                  <a:pt x="1202" y="3601"/>
                  <a:pt x="982" y="3198"/>
                  <a:pt x="982" y="2701"/>
                </a:cubicBezTo>
                <a:cubicBezTo>
                  <a:pt x="982" y="2203"/>
                  <a:pt x="1202" y="1800"/>
                  <a:pt x="1473" y="1800"/>
                </a:cubicBezTo>
                <a:moveTo>
                  <a:pt x="20618" y="0"/>
                </a:moveTo>
                <a:lnTo>
                  <a:pt x="982" y="0"/>
                </a:lnTo>
                <a:cubicBezTo>
                  <a:pt x="439" y="0"/>
                  <a:pt x="0" y="806"/>
                  <a:pt x="0" y="1800"/>
                </a:cubicBezTo>
                <a:lnTo>
                  <a:pt x="0" y="19800"/>
                </a:lnTo>
                <a:cubicBezTo>
                  <a:pt x="0" y="20793"/>
                  <a:pt x="439" y="21600"/>
                  <a:pt x="982" y="21600"/>
                </a:cubicBezTo>
                <a:lnTo>
                  <a:pt x="20618" y="21600"/>
                </a:lnTo>
                <a:cubicBezTo>
                  <a:pt x="21160" y="21600"/>
                  <a:pt x="21600" y="20793"/>
                  <a:pt x="21600" y="19800"/>
                </a:cubicBezTo>
                <a:lnTo>
                  <a:pt x="21600" y="1800"/>
                </a:lnTo>
                <a:cubicBezTo>
                  <a:pt x="21600" y="806"/>
                  <a:pt x="21160" y="0"/>
                  <a:pt x="20618" y="0"/>
                </a:cubicBezTo>
              </a:path>
            </a:pathLst>
          </a:custGeom>
          <a:solidFill>
            <a:srgbClr val="F5A243"/>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47" name="Shape 2802">
            <a:extLst>
              <a:ext uri="{FF2B5EF4-FFF2-40B4-BE49-F238E27FC236}">
                <a16:creationId xmlns:a16="http://schemas.microsoft.com/office/drawing/2014/main" id="{D4C67C3B-A733-4E01-0725-EF09269410C2}"/>
              </a:ext>
            </a:extLst>
          </p:cNvPr>
          <p:cNvSpPr/>
          <p:nvPr/>
        </p:nvSpPr>
        <p:spPr>
          <a:xfrm>
            <a:off x="8515625" y="4113272"/>
            <a:ext cx="424048" cy="308399"/>
          </a:xfrm>
          <a:custGeom>
            <a:avLst/>
            <a:gdLst/>
            <a:ahLst/>
            <a:cxnLst>
              <a:cxn ang="0">
                <a:pos x="wd2" y="hd2"/>
              </a:cxn>
              <a:cxn ang="5400000">
                <a:pos x="wd2" y="hd2"/>
              </a:cxn>
              <a:cxn ang="10800000">
                <a:pos x="wd2" y="hd2"/>
              </a:cxn>
              <a:cxn ang="16200000">
                <a:pos x="wd2" y="hd2"/>
              </a:cxn>
            </a:cxnLst>
            <a:rect l="0" t="0" r="r" b="b"/>
            <a:pathLst>
              <a:path w="21600" h="21600" extrusionOk="0">
                <a:moveTo>
                  <a:pt x="5400" y="8100"/>
                </a:moveTo>
                <a:lnTo>
                  <a:pt x="4418" y="8100"/>
                </a:lnTo>
                <a:cubicBezTo>
                  <a:pt x="4147" y="8100"/>
                  <a:pt x="3927" y="8403"/>
                  <a:pt x="3927" y="8775"/>
                </a:cubicBezTo>
                <a:cubicBezTo>
                  <a:pt x="3927" y="9148"/>
                  <a:pt x="4147" y="9450"/>
                  <a:pt x="4418" y="9450"/>
                </a:cubicBezTo>
                <a:lnTo>
                  <a:pt x="5400" y="9450"/>
                </a:lnTo>
                <a:cubicBezTo>
                  <a:pt x="5671" y="9450"/>
                  <a:pt x="5891" y="9148"/>
                  <a:pt x="5891" y="8775"/>
                </a:cubicBezTo>
                <a:cubicBezTo>
                  <a:pt x="5891" y="8403"/>
                  <a:pt x="5671" y="8100"/>
                  <a:pt x="5400" y="8100"/>
                </a:cubicBezTo>
                <a:moveTo>
                  <a:pt x="11858" y="12529"/>
                </a:moveTo>
                <a:lnTo>
                  <a:pt x="11671" y="13124"/>
                </a:lnTo>
                <a:lnTo>
                  <a:pt x="9908" y="13124"/>
                </a:lnTo>
                <a:cubicBezTo>
                  <a:pt x="9902" y="13155"/>
                  <a:pt x="9900" y="13198"/>
                  <a:pt x="9900" y="13254"/>
                </a:cubicBezTo>
                <a:lnTo>
                  <a:pt x="9900" y="13468"/>
                </a:lnTo>
                <a:cubicBezTo>
                  <a:pt x="9900" y="13629"/>
                  <a:pt x="9902" y="13725"/>
                  <a:pt x="9908" y="13756"/>
                </a:cubicBezTo>
                <a:lnTo>
                  <a:pt x="11570" y="13756"/>
                </a:lnTo>
                <a:lnTo>
                  <a:pt x="11391" y="14340"/>
                </a:lnTo>
                <a:lnTo>
                  <a:pt x="9943" y="14340"/>
                </a:lnTo>
                <a:cubicBezTo>
                  <a:pt x="10001" y="14842"/>
                  <a:pt x="10124" y="15236"/>
                  <a:pt x="10311" y="15520"/>
                </a:cubicBezTo>
                <a:cubicBezTo>
                  <a:pt x="10527" y="15873"/>
                  <a:pt x="10819" y="16050"/>
                  <a:pt x="11189" y="16050"/>
                </a:cubicBezTo>
                <a:cubicBezTo>
                  <a:pt x="11429" y="16050"/>
                  <a:pt x="11628" y="16000"/>
                  <a:pt x="11787" y="15901"/>
                </a:cubicBezTo>
                <a:cubicBezTo>
                  <a:pt x="11930" y="15808"/>
                  <a:pt x="12093" y="15654"/>
                  <a:pt x="12276" y="15437"/>
                </a:cubicBezTo>
                <a:lnTo>
                  <a:pt x="12276" y="16468"/>
                </a:lnTo>
                <a:cubicBezTo>
                  <a:pt x="11950" y="16741"/>
                  <a:pt x="11587" y="16876"/>
                  <a:pt x="11189" y="16876"/>
                </a:cubicBezTo>
                <a:cubicBezTo>
                  <a:pt x="10546" y="16876"/>
                  <a:pt x="10044" y="16623"/>
                  <a:pt x="9684" y="16114"/>
                </a:cubicBezTo>
                <a:cubicBezTo>
                  <a:pt x="9372" y="15676"/>
                  <a:pt x="9177" y="15084"/>
                  <a:pt x="9101" y="14340"/>
                </a:cubicBezTo>
                <a:lnTo>
                  <a:pt x="8547" y="14340"/>
                </a:lnTo>
                <a:lnTo>
                  <a:pt x="8741" y="13756"/>
                </a:lnTo>
                <a:lnTo>
                  <a:pt x="9065" y="13756"/>
                </a:lnTo>
                <a:cubicBezTo>
                  <a:pt x="9060" y="13712"/>
                  <a:pt x="9056" y="13666"/>
                  <a:pt x="9054" y="13617"/>
                </a:cubicBezTo>
                <a:cubicBezTo>
                  <a:pt x="9051" y="13567"/>
                  <a:pt x="9050" y="13515"/>
                  <a:pt x="9050" y="13458"/>
                </a:cubicBezTo>
                <a:cubicBezTo>
                  <a:pt x="9050" y="13416"/>
                  <a:pt x="9051" y="13366"/>
                  <a:pt x="9054" y="13310"/>
                </a:cubicBezTo>
                <a:cubicBezTo>
                  <a:pt x="9056" y="13254"/>
                  <a:pt x="9060" y="13192"/>
                  <a:pt x="9065" y="13124"/>
                </a:cubicBezTo>
                <a:lnTo>
                  <a:pt x="8547" y="13124"/>
                </a:lnTo>
                <a:lnTo>
                  <a:pt x="8734" y="12529"/>
                </a:lnTo>
                <a:lnTo>
                  <a:pt x="9115" y="12529"/>
                </a:lnTo>
                <a:cubicBezTo>
                  <a:pt x="9235" y="11818"/>
                  <a:pt x="9453" y="11254"/>
                  <a:pt x="9770" y="10840"/>
                </a:cubicBezTo>
                <a:cubicBezTo>
                  <a:pt x="10140" y="10363"/>
                  <a:pt x="10613" y="10124"/>
                  <a:pt x="11189" y="10124"/>
                </a:cubicBezTo>
                <a:cubicBezTo>
                  <a:pt x="11607" y="10124"/>
                  <a:pt x="12034" y="10316"/>
                  <a:pt x="12470" y="10700"/>
                </a:cubicBezTo>
                <a:lnTo>
                  <a:pt x="12139" y="11545"/>
                </a:lnTo>
                <a:cubicBezTo>
                  <a:pt x="11832" y="11150"/>
                  <a:pt x="11496" y="10951"/>
                  <a:pt x="11131" y="10951"/>
                </a:cubicBezTo>
                <a:cubicBezTo>
                  <a:pt x="10809" y="10951"/>
                  <a:pt x="10541" y="11115"/>
                  <a:pt x="10325" y="11443"/>
                </a:cubicBezTo>
                <a:cubicBezTo>
                  <a:pt x="10143" y="11734"/>
                  <a:pt x="10020" y="12097"/>
                  <a:pt x="9958" y="12529"/>
                </a:cubicBezTo>
                <a:cubicBezTo>
                  <a:pt x="9958" y="12529"/>
                  <a:pt x="11858" y="12529"/>
                  <a:pt x="11858" y="12529"/>
                </a:cubicBezTo>
                <a:close/>
                <a:moveTo>
                  <a:pt x="10800" y="8100"/>
                </a:moveTo>
                <a:cubicBezTo>
                  <a:pt x="8631" y="8100"/>
                  <a:pt x="6873" y="10518"/>
                  <a:pt x="6873" y="13500"/>
                </a:cubicBezTo>
                <a:cubicBezTo>
                  <a:pt x="6873" y="16482"/>
                  <a:pt x="8631" y="18900"/>
                  <a:pt x="10800" y="18900"/>
                </a:cubicBezTo>
                <a:cubicBezTo>
                  <a:pt x="12969" y="18900"/>
                  <a:pt x="14727" y="16482"/>
                  <a:pt x="14727" y="13500"/>
                </a:cubicBezTo>
                <a:cubicBezTo>
                  <a:pt x="14727" y="10518"/>
                  <a:pt x="12969" y="8100"/>
                  <a:pt x="10800" y="8100"/>
                </a:cubicBezTo>
                <a:moveTo>
                  <a:pt x="20127" y="8100"/>
                </a:moveTo>
                <a:cubicBezTo>
                  <a:pt x="19856" y="8100"/>
                  <a:pt x="19636" y="7798"/>
                  <a:pt x="19636" y="7425"/>
                </a:cubicBezTo>
                <a:cubicBezTo>
                  <a:pt x="19636" y="7052"/>
                  <a:pt x="19856" y="6750"/>
                  <a:pt x="20127" y="6750"/>
                </a:cubicBezTo>
                <a:cubicBezTo>
                  <a:pt x="20398" y="6750"/>
                  <a:pt x="20618" y="7052"/>
                  <a:pt x="20618" y="7425"/>
                </a:cubicBezTo>
                <a:cubicBezTo>
                  <a:pt x="20618" y="7798"/>
                  <a:pt x="20398" y="8100"/>
                  <a:pt x="20127" y="8100"/>
                </a:cubicBezTo>
                <a:moveTo>
                  <a:pt x="20618" y="17674"/>
                </a:moveTo>
                <a:cubicBezTo>
                  <a:pt x="20464" y="17599"/>
                  <a:pt x="20300" y="17550"/>
                  <a:pt x="20127" y="17550"/>
                </a:cubicBezTo>
                <a:cubicBezTo>
                  <a:pt x="19314" y="17550"/>
                  <a:pt x="18655" y="18457"/>
                  <a:pt x="18655" y="19575"/>
                </a:cubicBezTo>
                <a:cubicBezTo>
                  <a:pt x="18655" y="19813"/>
                  <a:pt x="18690" y="20039"/>
                  <a:pt x="18745" y="20250"/>
                </a:cubicBezTo>
                <a:lnTo>
                  <a:pt x="2855" y="20250"/>
                </a:lnTo>
                <a:cubicBezTo>
                  <a:pt x="2910" y="20039"/>
                  <a:pt x="2945" y="19813"/>
                  <a:pt x="2945" y="19575"/>
                </a:cubicBezTo>
                <a:cubicBezTo>
                  <a:pt x="2945" y="18457"/>
                  <a:pt x="2286" y="17550"/>
                  <a:pt x="1473" y="17550"/>
                </a:cubicBezTo>
                <a:cubicBezTo>
                  <a:pt x="1299" y="17550"/>
                  <a:pt x="1136" y="17599"/>
                  <a:pt x="982" y="17674"/>
                </a:cubicBezTo>
                <a:lnTo>
                  <a:pt x="982" y="9326"/>
                </a:lnTo>
                <a:cubicBezTo>
                  <a:pt x="1136" y="9402"/>
                  <a:pt x="1299" y="9450"/>
                  <a:pt x="1473" y="9450"/>
                </a:cubicBezTo>
                <a:cubicBezTo>
                  <a:pt x="2286" y="9450"/>
                  <a:pt x="2945" y="8544"/>
                  <a:pt x="2945" y="7425"/>
                </a:cubicBezTo>
                <a:cubicBezTo>
                  <a:pt x="2945" y="7187"/>
                  <a:pt x="2910" y="6962"/>
                  <a:pt x="2855" y="6750"/>
                </a:cubicBezTo>
                <a:lnTo>
                  <a:pt x="18745" y="6750"/>
                </a:lnTo>
                <a:cubicBezTo>
                  <a:pt x="18690" y="6962"/>
                  <a:pt x="18655" y="7187"/>
                  <a:pt x="18655" y="7425"/>
                </a:cubicBezTo>
                <a:cubicBezTo>
                  <a:pt x="18655" y="8544"/>
                  <a:pt x="19314" y="9450"/>
                  <a:pt x="20127" y="9450"/>
                </a:cubicBezTo>
                <a:cubicBezTo>
                  <a:pt x="20300" y="9450"/>
                  <a:pt x="20464" y="9402"/>
                  <a:pt x="20618" y="9326"/>
                </a:cubicBezTo>
                <a:cubicBezTo>
                  <a:pt x="20618" y="9326"/>
                  <a:pt x="20618" y="17674"/>
                  <a:pt x="20618" y="17674"/>
                </a:cubicBezTo>
                <a:close/>
                <a:moveTo>
                  <a:pt x="20127" y="20250"/>
                </a:moveTo>
                <a:cubicBezTo>
                  <a:pt x="19856" y="20250"/>
                  <a:pt x="19636" y="19948"/>
                  <a:pt x="19636" y="19575"/>
                </a:cubicBezTo>
                <a:cubicBezTo>
                  <a:pt x="19636" y="19203"/>
                  <a:pt x="19856" y="18900"/>
                  <a:pt x="20127" y="18900"/>
                </a:cubicBezTo>
                <a:cubicBezTo>
                  <a:pt x="20398" y="18900"/>
                  <a:pt x="20618" y="19203"/>
                  <a:pt x="20618" y="19575"/>
                </a:cubicBezTo>
                <a:cubicBezTo>
                  <a:pt x="20618" y="19948"/>
                  <a:pt x="20398" y="20250"/>
                  <a:pt x="20127" y="20250"/>
                </a:cubicBezTo>
                <a:moveTo>
                  <a:pt x="1473" y="20250"/>
                </a:moveTo>
                <a:cubicBezTo>
                  <a:pt x="1202" y="20250"/>
                  <a:pt x="982" y="19948"/>
                  <a:pt x="982" y="19575"/>
                </a:cubicBezTo>
                <a:cubicBezTo>
                  <a:pt x="982" y="19203"/>
                  <a:pt x="1202" y="18900"/>
                  <a:pt x="1473" y="18900"/>
                </a:cubicBezTo>
                <a:cubicBezTo>
                  <a:pt x="1744" y="18900"/>
                  <a:pt x="1964" y="19203"/>
                  <a:pt x="1964" y="19575"/>
                </a:cubicBezTo>
                <a:cubicBezTo>
                  <a:pt x="1964" y="19948"/>
                  <a:pt x="1744" y="20250"/>
                  <a:pt x="1473" y="20250"/>
                </a:cubicBezTo>
                <a:moveTo>
                  <a:pt x="1473" y="6750"/>
                </a:moveTo>
                <a:cubicBezTo>
                  <a:pt x="1744" y="6750"/>
                  <a:pt x="1964" y="7052"/>
                  <a:pt x="1964" y="7425"/>
                </a:cubicBezTo>
                <a:cubicBezTo>
                  <a:pt x="1964" y="7798"/>
                  <a:pt x="1744" y="8100"/>
                  <a:pt x="1473" y="8100"/>
                </a:cubicBezTo>
                <a:cubicBezTo>
                  <a:pt x="1202" y="8100"/>
                  <a:pt x="982" y="7798"/>
                  <a:pt x="982" y="7425"/>
                </a:cubicBezTo>
                <a:cubicBezTo>
                  <a:pt x="982" y="7052"/>
                  <a:pt x="1202" y="6750"/>
                  <a:pt x="1473" y="6750"/>
                </a:cubicBezTo>
                <a:moveTo>
                  <a:pt x="20618" y="5400"/>
                </a:moveTo>
                <a:lnTo>
                  <a:pt x="982" y="5400"/>
                </a:lnTo>
                <a:cubicBezTo>
                  <a:pt x="440" y="5400"/>
                  <a:pt x="0" y="6005"/>
                  <a:pt x="0" y="6750"/>
                </a:cubicBezTo>
                <a:lnTo>
                  <a:pt x="0" y="20250"/>
                </a:lnTo>
                <a:cubicBezTo>
                  <a:pt x="0" y="20996"/>
                  <a:pt x="440" y="21600"/>
                  <a:pt x="982" y="21600"/>
                </a:cubicBezTo>
                <a:lnTo>
                  <a:pt x="20618" y="21600"/>
                </a:lnTo>
                <a:cubicBezTo>
                  <a:pt x="21160" y="21600"/>
                  <a:pt x="21600" y="20996"/>
                  <a:pt x="21600" y="20250"/>
                </a:cubicBezTo>
                <a:lnTo>
                  <a:pt x="21600" y="6750"/>
                </a:lnTo>
                <a:cubicBezTo>
                  <a:pt x="21600" y="6005"/>
                  <a:pt x="21160" y="5400"/>
                  <a:pt x="20618" y="5400"/>
                </a:cubicBezTo>
                <a:moveTo>
                  <a:pt x="17182" y="17550"/>
                </a:moveTo>
                <a:lnTo>
                  <a:pt x="16200" y="17550"/>
                </a:lnTo>
                <a:cubicBezTo>
                  <a:pt x="15929" y="17550"/>
                  <a:pt x="15709" y="17852"/>
                  <a:pt x="15709" y="18225"/>
                </a:cubicBezTo>
                <a:cubicBezTo>
                  <a:pt x="15709" y="18598"/>
                  <a:pt x="15929" y="18900"/>
                  <a:pt x="16200" y="18900"/>
                </a:cubicBezTo>
                <a:lnTo>
                  <a:pt x="17182" y="18900"/>
                </a:lnTo>
                <a:cubicBezTo>
                  <a:pt x="17453" y="18900"/>
                  <a:pt x="17673" y="18598"/>
                  <a:pt x="17673" y="18225"/>
                </a:cubicBezTo>
                <a:cubicBezTo>
                  <a:pt x="17673" y="17852"/>
                  <a:pt x="17453" y="17550"/>
                  <a:pt x="17182" y="17550"/>
                </a:cubicBezTo>
                <a:moveTo>
                  <a:pt x="4418" y="1350"/>
                </a:moveTo>
                <a:lnTo>
                  <a:pt x="17182" y="1350"/>
                </a:lnTo>
                <a:cubicBezTo>
                  <a:pt x="17453" y="1350"/>
                  <a:pt x="17673" y="1048"/>
                  <a:pt x="17673" y="675"/>
                </a:cubicBezTo>
                <a:cubicBezTo>
                  <a:pt x="17673" y="302"/>
                  <a:pt x="17453" y="0"/>
                  <a:pt x="17182" y="0"/>
                </a:cubicBezTo>
                <a:lnTo>
                  <a:pt x="4418" y="0"/>
                </a:lnTo>
                <a:cubicBezTo>
                  <a:pt x="4147" y="0"/>
                  <a:pt x="3927" y="302"/>
                  <a:pt x="3927" y="675"/>
                </a:cubicBezTo>
                <a:cubicBezTo>
                  <a:pt x="3927" y="1048"/>
                  <a:pt x="4147" y="1350"/>
                  <a:pt x="4418" y="1350"/>
                </a:cubicBezTo>
                <a:moveTo>
                  <a:pt x="2455" y="4050"/>
                </a:moveTo>
                <a:lnTo>
                  <a:pt x="19145" y="4050"/>
                </a:lnTo>
                <a:cubicBezTo>
                  <a:pt x="19416" y="4050"/>
                  <a:pt x="19636" y="3748"/>
                  <a:pt x="19636" y="3375"/>
                </a:cubicBezTo>
                <a:cubicBezTo>
                  <a:pt x="19636" y="3002"/>
                  <a:pt x="19416" y="2700"/>
                  <a:pt x="19145" y="2700"/>
                </a:cubicBezTo>
                <a:lnTo>
                  <a:pt x="2455" y="2700"/>
                </a:lnTo>
                <a:cubicBezTo>
                  <a:pt x="2184" y="2700"/>
                  <a:pt x="1964" y="3002"/>
                  <a:pt x="1964" y="3375"/>
                </a:cubicBezTo>
                <a:cubicBezTo>
                  <a:pt x="1964" y="3748"/>
                  <a:pt x="2184" y="4050"/>
                  <a:pt x="2455" y="4050"/>
                </a:cubicBezTo>
              </a:path>
            </a:pathLst>
          </a:custGeom>
          <a:solidFill>
            <a:srgbClr val="F5A243"/>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48" name="Shape 2810">
            <a:extLst>
              <a:ext uri="{FF2B5EF4-FFF2-40B4-BE49-F238E27FC236}">
                <a16:creationId xmlns:a16="http://schemas.microsoft.com/office/drawing/2014/main" id="{FBF76B9C-EC05-8AB9-6BB4-47034040D698}"/>
              </a:ext>
            </a:extLst>
          </p:cNvPr>
          <p:cNvSpPr/>
          <p:nvPr/>
        </p:nvSpPr>
        <p:spPr>
          <a:xfrm>
            <a:off x="9150632" y="4072145"/>
            <a:ext cx="424048" cy="385499"/>
          </a:xfrm>
          <a:custGeom>
            <a:avLst/>
            <a:gdLst/>
            <a:ahLst/>
            <a:cxnLst>
              <a:cxn ang="0">
                <a:pos x="wd2" y="hd2"/>
              </a:cxn>
              <a:cxn ang="5400000">
                <a:pos x="wd2" y="hd2"/>
              </a:cxn>
              <a:cxn ang="10800000">
                <a:pos x="wd2" y="hd2"/>
              </a:cxn>
              <a:cxn ang="16200000">
                <a:pos x="wd2" y="hd2"/>
              </a:cxn>
            </a:cxnLst>
            <a:rect l="0" t="0" r="r" b="b"/>
            <a:pathLst>
              <a:path w="21600" h="21600" extrusionOk="0">
                <a:moveTo>
                  <a:pt x="17076" y="14040"/>
                </a:moveTo>
                <a:lnTo>
                  <a:pt x="17294" y="11880"/>
                </a:lnTo>
                <a:lnTo>
                  <a:pt x="19843" y="11880"/>
                </a:lnTo>
                <a:lnTo>
                  <a:pt x="19407" y="14040"/>
                </a:lnTo>
                <a:cubicBezTo>
                  <a:pt x="19407" y="14040"/>
                  <a:pt x="17076" y="14040"/>
                  <a:pt x="17076" y="14040"/>
                </a:cubicBezTo>
                <a:close/>
                <a:moveTo>
                  <a:pt x="18752" y="17280"/>
                </a:moveTo>
                <a:lnTo>
                  <a:pt x="16748" y="17280"/>
                </a:lnTo>
                <a:lnTo>
                  <a:pt x="16967" y="15120"/>
                </a:lnTo>
                <a:lnTo>
                  <a:pt x="19188" y="15120"/>
                </a:lnTo>
                <a:cubicBezTo>
                  <a:pt x="19188" y="15120"/>
                  <a:pt x="18752" y="17280"/>
                  <a:pt x="18752" y="17280"/>
                </a:cubicBezTo>
                <a:close/>
                <a:moveTo>
                  <a:pt x="17673" y="20520"/>
                </a:moveTo>
                <a:cubicBezTo>
                  <a:pt x="17131" y="20520"/>
                  <a:pt x="16691" y="20036"/>
                  <a:pt x="16691" y="19440"/>
                </a:cubicBezTo>
                <a:cubicBezTo>
                  <a:pt x="16691" y="18844"/>
                  <a:pt x="17131" y="18360"/>
                  <a:pt x="17673" y="18360"/>
                </a:cubicBezTo>
                <a:cubicBezTo>
                  <a:pt x="18215" y="18360"/>
                  <a:pt x="18655" y="18844"/>
                  <a:pt x="18655" y="19440"/>
                </a:cubicBezTo>
                <a:cubicBezTo>
                  <a:pt x="18655" y="20036"/>
                  <a:pt x="18215" y="20520"/>
                  <a:pt x="17673" y="20520"/>
                </a:cubicBezTo>
                <a:moveTo>
                  <a:pt x="16415" y="10800"/>
                </a:moveTo>
                <a:lnTo>
                  <a:pt x="13745" y="10800"/>
                </a:lnTo>
                <a:lnTo>
                  <a:pt x="13745" y="8640"/>
                </a:lnTo>
                <a:lnTo>
                  <a:pt x="16634" y="8640"/>
                </a:lnTo>
                <a:cubicBezTo>
                  <a:pt x="16634" y="8640"/>
                  <a:pt x="16415" y="10800"/>
                  <a:pt x="16415" y="10800"/>
                </a:cubicBezTo>
                <a:close/>
                <a:moveTo>
                  <a:pt x="16088" y="14040"/>
                </a:moveTo>
                <a:lnTo>
                  <a:pt x="13745" y="14040"/>
                </a:lnTo>
                <a:lnTo>
                  <a:pt x="13745" y="11880"/>
                </a:lnTo>
                <a:lnTo>
                  <a:pt x="16307" y="11880"/>
                </a:lnTo>
                <a:cubicBezTo>
                  <a:pt x="16307" y="11880"/>
                  <a:pt x="16088" y="14040"/>
                  <a:pt x="16088" y="14040"/>
                </a:cubicBezTo>
                <a:close/>
                <a:moveTo>
                  <a:pt x="15761" y="17280"/>
                </a:moveTo>
                <a:lnTo>
                  <a:pt x="13745" y="17280"/>
                </a:lnTo>
                <a:lnTo>
                  <a:pt x="13745" y="15120"/>
                </a:lnTo>
                <a:lnTo>
                  <a:pt x="15979" y="15120"/>
                </a:lnTo>
                <a:cubicBezTo>
                  <a:pt x="15979" y="15120"/>
                  <a:pt x="15761" y="17280"/>
                  <a:pt x="15761" y="17280"/>
                </a:cubicBezTo>
                <a:close/>
                <a:moveTo>
                  <a:pt x="12764" y="10800"/>
                </a:moveTo>
                <a:lnTo>
                  <a:pt x="10094" y="10800"/>
                </a:lnTo>
                <a:lnTo>
                  <a:pt x="9876" y="8640"/>
                </a:lnTo>
                <a:lnTo>
                  <a:pt x="12764" y="8640"/>
                </a:lnTo>
                <a:cubicBezTo>
                  <a:pt x="12764" y="8640"/>
                  <a:pt x="12764" y="10800"/>
                  <a:pt x="12764" y="10800"/>
                </a:cubicBezTo>
                <a:close/>
                <a:moveTo>
                  <a:pt x="12764" y="14040"/>
                </a:moveTo>
                <a:lnTo>
                  <a:pt x="10422" y="14040"/>
                </a:lnTo>
                <a:lnTo>
                  <a:pt x="10203" y="11880"/>
                </a:lnTo>
                <a:lnTo>
                  <a:pt x="12764" y="11880"/>
                </a:lnTo>
                <a:cubicBezTo>
                  <a:pt x="12764" y="11880"/>
                  <a:pt x="12764" y="14040"/>
                  <a:pt x="12764" y="14040"/>
                </a:cubicBezTo>
                <a:close/>
                <a:moveTo>
                  <a:pt x="12764" y="17280"/>
                </a:moveTo>
                <a:lnTo>
                  <a:pt x="10748" y="17280"/>
                </a:lnTo>
                <a:lnTo>
                  <a:pt x="10531" y="15120"/>
                </a:lnTo>
                <a:lnTo>
                  <a:pt x="12764" y="15120"/>
                </a:lnTo>
                <a:cubicBezTo>
                  <a:pt x="12764" y="15120"/>
                  <a:pt x="12764" y="17280"/>
                  <a:pt x="12764" y="17280"/>
                </a:cubicBezTo>
                <a:close/>
                <a:moveTo>
                  <a:pt x="8836" y="20520"/>
                </a:moveTo>
                <a:cubicBezTo>
                  <a:pt x="8294" y="20520"/>
                  <a:pt x="7855" y="20036"/>
                  <a:pt x="7855" y="19440"/>
                </a:cubicBezTo>
                <a:cubicBezTo>
                  <a:pt x="7855" y="18844"/>
                  <a:pt x="8294" y="18360"/>
                  <a:pt x="8836" y="18360"/>
                </a:cubicBezTo>
                <a:cubicBezTo>
                  <a:pt x="9379" y="18360"/>
                  <a:pt x="9818" y="18844"/>
                  <a:pt x="9818" y="19440"/>
                </a:cubicBezTo>
                <a:cubicBezTo>
                  <a:pt x="9818" y="20036"/>
                  <a:pt x="9379" y="20520"/>
                  <a:pt x="8836" y="20520"/>
                </a:cubicBezTo>
                <a:moveTo>
                  <a:pt x="7214" y="15120"/>
                </a:moveTo>
                <a:lnTo>
                  <a:pt x="9543" y="15120"/>
                </a:lnTo>
                <a:lnTo>
                  <a:pt x="9761" y="17280"/>
                </a:lnTo>
                <a:lnTo>
                  <a:pt x="7740" y="17280"/>
                </a:lnTo>
                <a:cubicBezTo>
                  <a:pt x="7740" y="17280"/>
                  <a:pt x="7214" y="15120"/>
                  <a:pt x="7214" y="15120"/>
                </a:cubicBezTo>
                <a:close/>
                <a:moveTo>
                  <a:pt x="6950" y="14040"/>
                </a:moveTo>
                <a:lnTo>
                  <a:pt x="6424" y="11880"/>
                </a:lnTo>
                <a:lnTo>
                  <a:pt x="9215" y="11880"/>
                </a:lnTo>
                <a:lnTo>
                  <a:pt x="9434" y="14040"/>
                </a:lnTo>
                <a:cubicBezTo>
                  <a:pt x="9434" y="14040"/>
                  <a:pt x="6950" y="14040"/>
                  <a:pt x="6950" y="14040"/>
                </a:cubicBezTo>
                <a:close/>
                <a:moveTo>
                  <a:pt x="5633" y="8640"/>
                </a:moveTo>
                <a:lnTo>
                  <a:pt x="8888" y="8640"/>
                </a:lnTo>
                <a:lnTo>
                  <a:pt x="9107" y="10800"/>
                </a:lnTo>
                <a:lnTo>
                  <a:pt x="6160" y="10800"/>
                </a:lnTo>
                <a:cubicBezTo>
                  <a:pt x="6160" y="10800"/>
                  <a:pt x="5633" y="8640"/>
                  <a:pt x="5633" y="8640"/>
                </a:cubicBezTo>
                <a:close/>
                <a:moveTo>
                  <a:pt x="17621" y="8640"/>
                </a:moveTo>
                <a:lnTo>
                  <a:pt x="20498" y="8640"/>
                </a:lnTo>
                <a:lnTo>
                  <a:pt x="20061" y="10800"/>
                </a:lnTo>
                <a:lnTo>
                  <a:pt x="17403" y="10800"/>
                </a:lnTo>
                <a:cubicBezTo>
                  <a:pt x="17403" y="10800"/>
                  <a:pt x="17621" y="8640"/>
                  <a:pt x="17621" y="8640"/>
                </a:cubicBezTo>
                <a:close/>
                <a:moveTo>
                  <a:pt x="19619" y="17950"/>
                </a:moveTo>
                <a:lnTo>
                  <a:pt x="19622" y="17951"/>
                </a:lnTo>
                <a:lnTo>
                  <a:pt x="21586" y="8231"/>
                </a:lnTo>
                <a:lnTo>
                  <a:pt x="21577" y="8229"/>
                </a:lnTo>
                <a:cubicBezTo>
                  <a:pt x="21586" y="8186"/>
                  <a:pt x="21600" y="8145"/>
                  <a:pt x="21600" y="8100"/>
                </a:cubicBezTo>
                <a:cubicBezTo>
                  <a:pt x="21600" y="7802"/>
                  <a:pt x="21380" y="7560"/>
                  <a:pt x="21109" y="7560"/>
                </a:cubicBezTo>
                <a:lnTo>
                  <a:pt x="5370" y="7560"/>
                </a:lnTo>
                <a:lnTo>
                  <a:pt x="4674" y="4705"/>
                </a:lnTo>
                <a:lnTo>
                  <a:pt x="4667" y="4707"/>
                </a:lnTo>
                <a:cubicBezTo>
                  <a:pt x="4606" y="4485"/>
                  <a:pt x="4426" y="4320"/>
                  <a:pt x="4204" y="4320"/>
                </a:cubicBezTo>
                <a:lnTo>
                  <a:pt x="491" y="4320"/>
                </a:lnTo>
                <a:cubicBezTo>
                  <a:pt x="220" y="4320"/>
                  <a:pt x="0" y="4562"/>
                  <a:pt x="0" y="4860"/>
                </a:cubicBezTo>
                <a:cubicBezTo>
                  <a:pt x="0" y="5159"/>
                  <a:pt x="220" y="5400"/>
                  <a:pt x="491" y="5400"/>
                </a:cubicBezTo>
                <a:lnTo>
                  <a:pt x="3827" y="5400"/>
                </a:lnTo>
                <a:lnTo>
                  <a:pt x="6893" y="17975"/>
                </a:lnTo>
                <a:lnTo>
                  <a:pt x="6895" y="17975"/>
                </a:lnTo>
                <a:cubicBezTo>
                  <a:pt x="6936" y="18127"/>
                  <a:pt x="7037" y="18251"/>
                  <a:pt x="7168" y="18314"/>
                </a:cubicBezTo>
                <a:cubicBezTo>
                  <a:pt x="6984" y="18643"/>
                  <a:pt x="6873" y="19026"/>
                  <a:pt x="6873" y="19440"/>
                </a:cubicBezTo>
                <a:cubicBezTo>
                  <a:pt x="6873" y="20633"/>
                  <a:pt x="7752" y="21600"/>
                  <a:pt x="8836" y="21600"/>
                </a:cubicBezTo>
                <a:cubicBezTo>
                  <a:pt x="9921" y="21600"/>
                  <a:pt x="10800" y="20633"/>
                  <a:pt x="10800" y="19440"/>
                </a:cubicBezTo>
                <a:cubicBezTo>
                  <a:pt x="10800" y="19045"/>
                  <a:pt x="10696" y="18679"/>
                  <a:pt x="10528" y="18360"/>
                </a:cubicBezTo>
                <a:lnTo>
                  <a:pt x="15982" y="18360"/>
                </a:lnTo>
                <a:cubicBezTo>
                  <a:pt x="15813" y="18679"/>
                  <a:pt x="15709" y="19045"/>
                  <a:pt x="15709" y="19440"/>
                </a:cubicBezTo>
                <a:cubicBezTo>
                  <a:pt x="15709" y="20633"/>
                  <a:pt x="16588" y="21600"/>
                  <a:pt x="17673" y="21600"/>
                </a:cubicBezTo>
                <a:cubicBezTo>
                  <a:pt x="18757" y="21600"/>
                  <a:pt x="19636" y="20633"/>
                  <a:pt x="19636" y="19440"/>
                </a:cubicBezTo>
                <a:cubicBezTo>
                  <a:pt x="19636" y="19026"/>
                  <a:pt x="19526" y="18643"/>
                  <a:pt x="19342" y="18314"/>
                </a:cubicBezTo>
                <a:cubicBezTo>
                  <a:pt x="19479" y="18248"/>
                  <a:pt x="19581" y="18113"/>
                  <a:pt x="19619" y="17950"/>
                </a:cubicBezTo>
                <a:moveTo>
                  <a:pt x="9327" y="3240"/>
                </a:moveTo>
                <a:lnTo>
                  <a:pt x="15015" y="3240"/>
                </a:lnTo>
                <a:lnTo>
                  <a:pt x="13889" y="4478"/>
                </a:lnTo>
                <a:cubicBezTo>
                  <a:pt x="13801" y="4577"/>
                  <a:pt x="13745" y="4711"/>
                  <a:pt x="13745" y="4860"/>
                </a:cubicBezTo>
                <a:cubicBezTo>
                  <a:pt x="13745" y="5159"/>
                  <a:pt x="13966" y="5400"/>
                  <a:pt x="14236" y="5400"/>
                </a:cubicBezTo>
                <a:cubicBezTo>
                  <a:pt x="14373" y="5400"/>
                  <a:pt x="14495" y="5340"/>
                  <a:pt x="14583" y="5242"/>
                </a:cubicBezTo>
                <a:lnTo>
                  <a:pt x="16547" y="3082"/>
                </a:lnTo>
                <a:cubicBezTo>
                  <a:pt x="16636" y="2984"/>
                  <a:pt x="16691" y="2849"/>
                  <a:pt x="16691" y="2700"/>
                </a:cubicBezTo>
                <a:cubicBezTo>
                  <a:pt x="16691" y="2552"/>
                  <a:pt x="16636" y="2417"/>
                  <a:pt x="16547" y="2318"/>
                </a:cubicBezTo>
                <a:lnTo>
                  <a:pt x="14583" y="158"/>
                </a:lnTo>
                <a:cubicBezTo>
                  <a:pt x="14495" y="61"/>
                  <a:pt x="14373" y="0"/>
                  <a:pt x="14236" y="0"/>
                </a:cubicBezTo>
                <a:cubicBezTo>
                  <a:pt x="13966" y="0"/>
                  <a:pt x="13745" y="242"/>
                  <a:pt x="13745" y="540"/>
                </a:cubicBezTo>
                <a:cubicBezTo>
                  <a:pt x="13745" y="689"/>
                  <a:pt x="13801" y="824"/>
                  <a:pt x="13889" y="922"/>
                </a:cubicBezTo>
                <a:lnTo>
                  <a:pt x="15015" y="2160"/>
                </a:lnTo>
                <a:lnTo>
                  <a:pt x="9327" y="2160"/>
                </a:lnTo>
                <a:cubicBezTo>
                  <a:pt x="9056" y="2160"/>
                  <a:pt x="8836" y="2402"/>
                  <a:pt x="8836" y="2700"/>
                </a:cubicBezTo>
                <a:cubicBezTo>
                  <a:pt x="8836" y="2999"/>
                  <a:pt x="9056" y="3240"/>
                  <a:pt x="9327" y="3240"/>
                </a:cubicBezTo>
              </a:path>
            </a:pathLst>
          </a:custGeom>
          <a:solidFill>
            <a:srgbClr val="F5A243"/>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49" name="Shape 2811">
            <a:extLst>
              <a:ext uri="{FF2B5EF4-FFF2-40B4-BE49-F238E27FC236}">
                <a16:creationId xmlns:a16="http://schemas.microsoft.com/office/drawing/2014/main" id="{9477EC30-4FE2-D03D-3294-307A06D0A532}"/>
              </a:ext>
            </a:extLst>
          </p:cNvPr>
          <p:cNvSpPr/>
          <p:nvPr/>
        </p:nvSpPr>
        <p:spPr>
          <a:xfrm>
            <a:off x="9785639" y="4072145"/>
            <a:ext cx="424048" cy="385499"/>
          </a:xfrm>
          <a:custGeom>
            <a:avLst/>
            <a:gdLst/>
            <a:ahLst/>
            <a:cxnLst>
              <a:cxn ang="0">
                <a:pos x="wd2" y="hd2"/>
              </a:cxn>
              <a:cxn ang="5400000">
                <a:pos x="wd2" y="hd2"/>
              </a:cxn>
              <a:cxn ang="10800000">
                <a:pos x="wd2" y="hd2"/>
              </a:cxn>
              <a:cxn ang="16200000">
                <a:pos x="wd2" y="hd2"/>
              </a:cxn>
            </a:cxnLst>
            <a:rect l="0" t="0" r="r" b="b"/>
            <a:pathLst>
              <a:path w="21600" h="21600" extrusionOk="0">
                <a:moveTo>
                  <a:pt x="17076" y="14040"/>
                </a:moveTo>
                <a:lnTo>
                  <a:pt x="17294" y="11880"/>
                </a:lnTo>
                <a:lnTo>
                  <a:pt x="19843" y="11880"/>
                </a:lnTo>
                <a:lnTo>
                  <a:pt x="19407" y="14040"/>
                </a:lnTo>
                <a:cubicBezTo>
                  <a:pt x="19407" y="14040"/>
                  <a:pt x="17076" y="14040"/>
                  <a:pt x="17076" y="14040"/>
                </a:cubicBezTo>
                <a:close/>
                <a:moveTo>
                  <a:pt x="18752" y="17280"/>
                </a:moveTo>
                <a:lnTo>
                  <a:pt x="16748" y="17280"/>
                </a:lnTo>
                <a:lnTo>
                  <a:pt x="16967" y="15120"/>
                </a:lnTo>
                <a:lnTo>
                  <a:pt x="19188" y="15120"/>
                </a:lnTo>
                <a:cubicBezTo>
                  <a:pt x="19188" y="15120"/>
                  <a:pt x="18752" y="17280"/>
                  <a:pt x="18752" y="17280"/>
                </a:cubicBezTo>
                <a:close/>
                <a:moveTo>
                  <a:pt x="17673" y="20520"/>
                </a:moveTo>
                <a:cubicBezTo>
                  <a:pt x="17131" y="20520"/>
                  <a:pt x="16691" y="20036"/>
                  <a:pt x="16691" y="19440"/>
                </a:cubicBezTo>
                <a:cubicBezTo>
                  <a:pt x="16691" y="18844"/>
                  <a:pt x="17131" y="18360"/>
                  <a:pt x="17673" y="18360"/>
                </a:cubicBezTo>
                <a:cubicBezTo>
                  <a:pt x="18215" y="18360"/>
                  <a:pt x="18655" y="18844"/>
                  <a:pt x="18655" y="19440"/>
                </a:cubicBezTo>
                <a:cubicBezTo>
                  <a:pt x="18655" y="20036"/>
                  <a:pt x="18215" y="20520"/>
                  <a:pt x="17673" y="20520"/>
                </a:cubicBezTo>
                <a:moveTo>
                  <a:pt x="16415" y="10800"/>
                </a:moveTo>
                <a:lnTo>
                  <a:pt x="13745" y="10800"/>
                </a:lnTo>
                <a:lnTo>
                  <a:pt x="13745" y="8640"/>
                </a:lnTo>
                <a:lnTo>
                  <a:pt x="16634" y="8640"/>
                </a:lnTo>
                <a:cubicBezTo>
                  <a:pt x="16634" y="8640"/>
                  <a:pt x="16415" y="10800"/>
                  <a:pt x="16415" y="10800"/>
                </a:cubicBezTo>
                <a:close/>
                <a:moveTo>
                  <a:pt x="16088" y="14040"/>
                </a:moveTo>
                <a:lnTo>
                  <a:pt x="13745" y="14040"/>
                </a:lnTo>
                <a:lnTo>
                  <a:pt x="13745" y="11880"/>
                </a:lnTo>
                <a:lnTo>
                  <a:pt x="16307" y="11880"/>
                </a:lnTo>
                <a:cubicBezTo>
                  <a:pt x="16307" y="11880"/>
                  <a:pt x="16088" y="14040"/>
                  <a:pt x="16088" y="14040"/>
                </a:cubicBezTo>
                <a:close/>
                <a:moveTo>
                  <a:pt x="15761" y="17280"/>
                </a:moveTo>
                <a:lnTo>
                  <a:pt x="13745" y="17280"/>
                </a:lnTo>
                <a:lnTo>
                  <a:pt x="13745" y="15120"/>
                </a:lnTo>
                <a:lnTo>
                  <a:pt x="15979" y="15120"/>
                </a:lnTo>
                <a:cubicBezTo>
                  <a:pt x="15979" y="15120"/>
                  <a:pt x="15761" y="17280"/>
                  <a:pt x="15761" y="17280"/>
                </a:cubicBezTo>
                <a:close/>
                <a:moveTo>
                  <a:pt x="12764" y="10800"/>
                </a:moveTo>
                <a:lnTo>
                  <a:pt x="10094" y="10800"/>
                </a:lnTo>
                <a:lnTo>
                  <a:pt x="9876" y="8640"/>
                </a:lnTo>
                <a:lnTo>
                  <a:pt x="12764" y="8640"/>
                </a:lnTo>
                <a:cubicBezTo>
                  <a:pt x="12764" y="8640"/>
                  <a:pt x="12764" y="10800"/>
                  <a:pt x="12764" y="10800"/>
                </a:cubicBezTo>
                <a:close/>
                <a:moveTo>
                  <a:pt x="12764" y="14040"/>
                </a:moveTo>
                <a:lnTo>
                  <a:pt x="10422" y="14040"/>
                </a:lnTo>
                <a:lnTo>
                  <a:pt x="10203" y="11880"/>
                </a:lnTo>
                <a:lnTo>
                  <a:pt x="12764" y="11880"/>
                </a:lnTo>
                <a:cubicBezTo>
                  <a:pt x="12764" y="11880"/>
                  <a:pt x="12764" y="14040"/>
                  <a:pt x="12764" y="14040"/>
                </a:cubicBezTo>
                <a:close/>
                <a:moveTo>
                  <a:pt x="12764" y="17280"/>
                </a:moveTo>
                <a:lnTo>
                  <a:pt x="10748" y="17280"/>
                </a:lnTo>
                <a:lnTo>
                  <a:pt x="10531" y="15120"/>
                </a:lnTo>
                <a:lnTo>
                  <a:pt x="12764" y="15120"/>
                </a:lnTo>
                <a:cubicBezTo>
                  <a:pt x="12764" y="15120"/>
                  <a:pt x="12764" y="17280"/>
                  <a:pt x="12764" y="17280"/>
                </a:cubicBezTo>
                <a:close/>
                <a:moveTo>
                  <a:pt x="8836" y="20520"/>
                </a:moveTo>
                <a:cubicBezTo>
                  <a:pt x="8294" y="20520"/>
                  <a:pt x="7855" y="20036"/>
                  <a:pt x="7855" y="19440"/>
                </a:cubicBezTo>
                <a:cubicBezTo>
                  <a:pt x="7855" y="18844"/>
                  <a:pt x="8294" y="18360"/>
                  <a:pt x="8836" y="18360"/>
                </a:cubicBezTo>
                <a:cubicBezTo>
                  <a:pt x="9379" y="18360"/>
                  <a:pt x="9818" y="18844"/>
                  <a:pt x="9818" y="19440"/>
                </a:cubicBezTo>
                <a:cubicBezTo>
                  <a:pt x="9818" y="20036"/>
                  <a:pt x="9379" y="20520"/>
                  <a:pt x="8836" y="20520"/>
                </a:cubicBezTo>
                <a:moveTo>
                  <a:pt x="7214" y="15120"/>
                </a:moveTo>
                <a:lnTo>
                  <a:pt x="9543" y="15120"/>
                </a:lnTo>
                <a:lnTo>
                  <a:pt x="9761" y="17280"/>
                </a:lnTo>
                <a:lnTo>
                  <a:pt x="7740" y="17280"/>
                </a:lnTo>
                <a:cubicBezTo>
                  <a:pt x="7740" y="17280"/>
                  <a:pt x="7214" y="15120"/>
                  <a:pt x="7214" y="15120"/>
                </a:cubicBezTo>
                <a:close/>
                <a:moveTo>
                  <a:pt x="6950" y="14040"/>
                </a:moveTo>
                <a:lnTo>
                  <a:pt x="6424" y="11880"/>
                </a:lnTo>
                <a:lnTo>
                  <a:pt x="9215" y="11880"/>
                </a:lnTo>
                <a:lnTo>
                  <a:pt x="9434" y="14040"/>
                </a:lnTo>
                <a:cubicBezTo>
                  <a:pt x="9434" y="14040"/>
                  <a:pt x="6950" y="14040"/>
                  <a:pt x="6950" y="14040"/>
                </a:cubicBezTo>
                <a:close/>
                <a:moveTo>
                  <a:pt x="5633" y="8640"/>
                </a:moveTo>
                <a:lnTo>
                  <a:pt x="8888" y="8640"/>
                </a:lnTo>
                <a:lnTo>
                  <a:pt x="9107" y="10800"/>
                </a:lnTo>
                <a:lnTo>
                  <a:pt x="6160" y="10800"/>
                </a:lnTo>
                <a:cubicBezTo>
                  <a:pt x="6160" y="10800"/>
                  <a:pt x="5633" y="8640"/>
                  <a:pt x="5633" y="8640"/>
                </a:cubicBezTo>
                <a:close/>
                <a:moveTo>
                  <a:pt x="17621" y="8640"/>
                </a:moveTo>
                <a:lnTo>
                  <a:pt x="20498" y="8640"/>
                </a:lnTo>
                <a:lnTo>
                  <a:pt x="20061" y="10800"/>
                </a:lnTo>
                <a:lnTo>
                  <a:pt x="17403" y="10800"/>
                </a:lnTo>
                <a:cubicBezTo>
                  <a:pt x="17403" y="10800"/>
                  <a:pt x="17621" y="8640"/>
                  <a:pt x="17621" y="8640"/>
                </a:cubicBezTo>
                <a:close/>
                <a:moveTo>
                  <a:pt x="19619" y="17950"/>
                </a:moveTo>
                <a:lnTo>
                  <a:pt x="19622" y="17951"/>
                </a:lnTo>
                <a:lnTo>
                  <a:pt x="21586" y="8231"/>
                </a:lnTo>
                <a:lnTo>
                  <a:pt x="21577" y="8229"/>
                </a:lnTo>
                <a:cubicBezTo>
                  <a:pt x="21586" y="8186"/>
                  <a:pt x="21600" y="8145"/>
                  <a:pt x="21600" y="8100"/>
                </a:cubicBezTo>
                <a:cubicBezTo>
                  <a:pt x="21600" y="7802"/>
                  <a:pt x="21380" y="7560"/>
                  <a:pt x="21109" y="7560"/>
                </a:cubicBezTo>
                <a:lnTo>
                  <a:pt x="5370" y="7560"/>
                </a:lnTo>
                <a:lnTo>
                  <a:pt x="4674" y="4705"/>
                </a:lnTo>
                <a:lnTo>
                  <a:pt x="4667" y="4707"/>
                </a:lnTo>
                <a:cubicBezTo>
                  <a:pt x="4606" y="4485"/>
                  <a:pt x="4426" y="4320"/>
                  <a:pt x="4204" y="4320"/>
                </a:cubicBezTo>
                <a:lnTo>
                  <a:pt x="491" y="4320"/>
                </a:lnTo>
                <a:cubicBezTo>
                  <a:pt x="220" y="4320"/>
                  <a:pt x="0" y="4562"/>
                  <a:pt x="0" y="4860"/>
                </a:cubicBezTo>
                <a:cubicBezTo>
                  <a:pt x="0" y="5159"/>
                  <a:pt x="220" y="5400"/>
                  <a:pt x="491" y="5400"/>
                </a:cubicBezTo>
                <a:lnTo>
                  <a:pt x="3827" y="5400"/>
                </a:lnTo>
                <a:lnTo>
                  <a:pt x="6893" y="17975"/>
                </a:lnTo>
                <a:lnTo>
                  <a:pt x="6894" y="17975"/>
                </a:lnTo>
                <a:cubicBezTo>
                  <a:pt x="6936" y="18127"/>
                  <a:pt x="7037" y="18251"/>
                  <a:pt x="7168" y="18314"/>
                </a:cubicBezTo>
                <a:cubicBezTo>
                  <a:pt x="6984" y="18643"/>
                  <a:pt x="6873" y="19026"/>
                  <a:pt x="6873" y="19440"/>
                </a:cubicBezTo>
                <a:cubicBezTo>
                  <a:pt x="6873" y="20633"/>
                  <a:pt x="7752" y="21600"/>
                  <a:pt x="8836" y="21600"/>
                </a:cubicBezTo>
                <a:cubicBezTo>
                  <a:pt x="9921" y="21600"/>
                  <a:pt x="10800" y="20633"/>
                  <a:pt x="10800" y="19440"/>
                </a:cubicBezTo>
                <a:cubicBezTo>
                  <a:pt x="10800" y="19045"/>
                  <a:pt x="10696" y="18679"/>
                  <a:pt x="10528" y="18360"/>
                </a:cubicBezTo>
                <a:lnTo>
                  <a:pt x="15982" y="18360"/>
                </a:lnTo>
                <a:cubicBezTo>
                  <a:pt x="15813" y="18679"/>
                  <a:pt x="15709" y="19045"/>
                  <a:pt x="15709" y="19440"/>
                </a:cubicBezTo>
                <a:cubicBezTo>
                  <a:pt x="15709" y="20633"/>
                  <a:pt x="16588" y="21600"/>
                  <a:pt x="17673" y="21600"/>
                </a:cubicBezTo>
                <a:cubicBezTo>
                  <a:pt x="18757" y="21600"/>
                  <a:pt x="19636" y="20633"/>
                  <a:pt x="19636" y="19440"/>
                </a:cubicBezTo>
                <a:cubicBezTo>
                  <a:pt x="19636" y="19026"/>
                  <a:pt x="19526" y="18643"/>
                  <a:pt x="19342" y="18314"/>
                </a:cubicBezTo>
                <a:cubicBezTo>
                  <a:pt x="19479" y="18248"/>
                  <a:pt x="19581" y="18113"/>
                  <a:pt x="19619" y="17950"/>
                </a:cubicBezTo>
                <a:moveTo>
                  <a:pt x="10944" y="5242"/>
                </a:moveTo>
                <a:cubicBezTo>
                  <a:pt x="11033" y="5340"/>
                  <a:pt x="11155" y="5400"/>
                  <a:pt x="11291" y="5400"/>
                </a:cubicBezTo>
                <a:cubicBezTo>
                  <a:pt x="11562" y="5400"/>
                  <a:pt x="11782" y="5159"/>
                  <a:pt x="11782" y="4860"/>
                </a:cubicBezTo>
                <a:cubicBezTo>
                  <a:pt x="11782" y="4711"/>
                  <a:pt x="11727" y="4577"/>
                  <a:pt x="11638" y="4478"/>
                </a:cubicBezTo>
                <a:lnTo>
                  <a:pt x="10512" y="3240"/>
                </a:lnTo>
                <a:lnTo>
                  <a:pt x="16200" y="3240"/>
                </a:lnTo>
                <a:cubicBezTo>
                  <a:pt x="16471" y="3240"/>
                  <a:pt x="16691" y="2999"/>
                  <a:pt x="16691" y="2700"/>
                </a:cubicBezTo>
                <a:cubicBezTo>
                  <a:pt x="16691" y="2402"/>
                  <a:pt x="16471" y="2160"/>
                  <a:pt x="16200" y="2160"/>
                </a:cubicBezTo>
                <a:lnTo>
                  <a:pt x="10512" y="2160"/>
                </a:lnTo>
                <a:lnTo>
                  <a:pt x="11638" y="922"/>
                </a:lnTo>
                <a:cubicBezTo>
                  <a:pt x="11727" y="824"/>
                  <a:pt x="11782" y="689"/>
                  <a:pt x="11782" y="540"/>
                </a:cubicBezTo>
                <a:cubicBezTo>
                  <a:pt x="11782" y="242"/>
                  <a:pt x="11562" y="0"/>
                  <a:pt x="11291" y="0"/>
                </a:cubicBezTo>
                <a:cubicBezTo>
                  <a:pt x="11155" y="0"/>
                  <a:pt x="11033" y="61"/>
                  <a:pt x="10944" y="158"/>
                </a:cubicBezTo>
                <a:lnTo>
                  <a:pt x="8980" y="2318"/>
                </a:lnTo>
                <a:cubicBezTo>
                  <a:pt x="8891" y="2417"/>
                  <a:pt x="8836" y="2552"/>
                  <a:pt x="8836" y="2700"/>
                </a:cubicBezTo>
                <a:cubicBezTo>
                  <a:pt x="8836" y="2849"/>
                  <a:pt x="8891" y="2984"/>
                  <a:pt x="8980" y="3082"/>
                </a:cubicBezTo>
                <a:cubicBezTo>
                  <a:pt x="8980" y="3082"/>
                  <a:pt x="10944" y="5242"/>
                  <a:pt x="10944" y="5242"/>
                </a:cubicBezTo>
                <a:close/>
              </a:path>
            </a:pathLst>
          </a:custGeom>
          <a:solidFill>
            <a:srgbClr val="F5A243"/>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50" name="Shape 2812">
            <a:extLst>
              <a:ext uri="{FF2B5EF4-FFF2-40B4-BE49-F238E27FC236}">
                <a16:creationId xmlns:a16="http://schemas.microsoft.com/office/drawing/2014/main" id="{263BBE73-E2C9-4BB4-68C7-3F23841947AD}"/>
              </a:ext>
            </a:extLst>
          </p:cNvPr>
          <p:cNvSpPr/>
          <p:nvPr/>
        </p:nvSpPr>
        <p:spPr>
          <a:xfrm>
            <a:off x="10420646" y="4072145"/>
            <a:ext cx="424048" cy="385499"/>
          </a:xfrm>
          <a:custGeom>
            <a:avLst/>
            <a:gdLst/>
            <a:ahLst/>
            <a:cxnLst>
              <a:cxn ang="0">
                <a:pos x="wd2" y="hd2"/>
              </a:cxn>
              <a:cxn ang="5400000">
                <a:pos x="wd2" y="hd2"/>
              </a:cxn>
              <a:cxn ang="10800000">
                <a:pos x="wd2" y="hd2"/>
              </a:cxn>
              <a:cxn ang="16200000">
                <a:pos x="wd2" y="hd2"/>
              </a:cxn>
            </a:cxnLst>
            <a:rect l="0" t="0" r="r" b="b"/>
            <a:pathLst>
              <a:path w="21600" h="21600" extrusionOk="0">
                <a:moveTo>
                  <a:pt x="17076" y="14040"/>
                </a:moveTo>
                <a:lnTo>
                  <a:pt x="17294" y="11880"/>
                </a:lnTo>
                <a:lnTo>
                  <a:pt x="19843" y="11880"/>
                </a:lnTo>
                <a:lnTo>
                  <a:pt x="19407" y="14040"/>
                </a:lnTo>
                <a:cubicBezTo>
                  <a:pt x="19407" y="14040"/>
                  <a:pt x="17076" y="14040"/>
                  <a:pt x="17076" y="14040"/>
                </a:cubicBezTo>
                <a:close/>
                <a:moveTo>
                  <a:pt x="18752" y="17280"/>
                </a:moveTo>
                <a:lnTo>
                  <a:pt x="16748" y="17280"/>
                </a:lnTo>
                <a:lnTo>
                  <a:pt x="16967" y="15120"/>
                </a:lnTo>
                <a:lnTo>
                  <a:pt x="19188" y="15120"/>
                </a:lnTo>
                <a:cubicBezTo>
                  <a:pt x="19188" y="15120"/>
                  <a:pt x="18752" y="17280"/>
                  <a:pt x="18752" y="17280"/>
                </a:cubicBezTo>
                <a:close/>
                <a:moveTo>
                  <a:pt x="17673" y="20520"/>
                </a:moveTo>
                <a:cubicBezTo>
                  <a:pt x="17131" y="20520"/>
                  <a:pt x="16691" y="20036"/>
                  <a:pt x="16691" y="19440"/>
                </a:cubicBezTo>
                <a:cubicBezTo>
                  <a:pt x="16691" y="18844"/>
                  <a:pt x="17131" y="18360"/>
                  <a:pt x="17673" y="18360"/>
                </a:cubicBezTo>
                <a:cubicBezTo>
                  <a:pt x="18215" y="18360"/>
                  <a:pt x="18655" y="18844"/>
                  <a:pt x="18655" y="19440"/>
                </a:cubicBezTo>
                <a:cubicBezTo>
                  <a:pt x="18655" y="20036"/>
                  <a:pt x="18215" y="20520"/>
                  <a:pt x="17673" y="20520"/>
                </a:cubicBezTo>
                <a:moveTo>
                  <a:pt x="16415" y="10800"/>
                </a:moveTo>
                <a:lnTo>
                  <a:pt x="13745" y="10800"/>
                </a:lnTo>
                <a:lnTo>
                  <a:pt x="13745" y="8640"/>
                </a:lnTo>
                <a:lnTo>
                  <a:pt x="16634" y="8640"/>
                </a:lnTo>
                <a:cubicBezTo>
                  <a:pt x="16634" y="8640"/>
                  <a:pt x="16415" y="10800"/>
                  <a:pt x="16415" y="10800"/>
                </a:cubicBezTo>
                <a:close/>
                <a:moveTo>
                  <a:pt x="16088" y="14040"/>
                </a:moveTo>
                <a:lnTo>
                  <a:pt x="13745" y="14040"/>
                </a:lnTo>
                <a:lnTo>
                  <a:pt x="13745" y="11880"/>
                </a:lnTo>
                <a:lnTo>
                  <a:pt x="16307" y="11880"/>
                </a:lnTo>
                <a:cubicBezTo>
                  <a:pt x="16307" y="11880"/>
                  <a:pt x="16088" y="14040"/>
                  <a:pt x="16088" y="14040"/>
                </a:cubicBezTo>
                <a:close/>
                <a:moveTo>
                  <a:pt x="15761" y="17280"/>
                </a:moveTo>
                <a:lnTo>
                  <a:pt x="13745" y="17280"/>
                </a:lnTo>
                <a:lnTo>
                  <a:pt x="13745" y="15120"/>
                </a:lnTo>
                <a:lnTo>
                  <a:pt x="15979" y="15120"/>
                </a:lnTo>
                <a:cubicBezTo>
                  <a:pt x="15979" y="15120"/>
                  <a:pt x="15761" y="17280"/>
                  <a:pt x="15761" y="17280"/>
                </a:cubicBezTo>
                <a:close/>
                <a:moveTo>
                  <a:pt x="12764" y="10800"/>
                </a:moveTo>
                <a:lnTo>
                  <a:pt x="10094" y="10800"/>
                </a:lnTo>
                <a:lnTo>
                  <a:pt x="9876" y="8640"/>
                </a:lnTo>
                <a:lnTo>
                  <a:pt x="12764" y="8640"/>
                </a:lnTo>
                <a:cubicBezTo>
                  <a:pt x="12764" y="8640"/>
                  <a:pt x="12764" y="10800"/>
                  <a:pt x="12764" y="10800"/>
                </a:cubicBezTo>
                <a:close/>
                <a:moveTo>
                  <a:pt x="12764" y="14040"/>
                </a:moveTo>
                <a:lnTo>
                  <a:pt x="10422" y="14040"/>
                </a:lnTo>
                <a:lnTo>
                  <a:pt x="10203" y="11880"/>
                </a:lnTo>
                <a:lnTo>
                  <a:pt x="12764" y="11880"/>
                </a:lnTo>
                <a:cubicBezTo>
                  <a:pt x="12764" y="11880"/>
                  <a:pt x="12764" y="14040"/>
                  <a:pt x="12764" y="14040"/>
                </a:cubicBezTo>
                <a:close/>
                <a:moveTo>
                  <a:pt x="12764" y="17280"/>
                </a:moveTo>
                <a:lnTo>
                  <a:pt x="10748" y="17280"/>
                </a:lnTo>
                <a:lnTo>
                  <a:pt x="10531" y="15120"/>
                </a:lnTo>
                <a:lnTo>
                  <a:pt x="12764" y="15120"/>
                </a:lnTo>
                <a:cubicBezTo>
                  <a:pt x="12764" y="15120"/>
                  <a:pt x="12764" y="17280"/>
                  <a:pt x="12764" y="17280"/>
                </a:cubicBezTo>
                <a:close/>
                <a:moveTo>
                  <a:pt x="8836" y="20520"/>
                </a:moveTo>
                <a:cubicBezTo>
                  <a:pt x="8294" y="20520"/>
                  <a:pt x="7855" y="20036"/>
                  <a:pt x="7855" y="19440"/>
                </a:cubicBezTo>
                <a:cubicBezTo>
                  <a:pt x="7855" y="18844"/>
                  <a:pt x="8294" y="18360"/>
                  <a:pt x="8836" y="18360"/>
                </a:cubicBezTo>
                <a:cubicBezTo>
                  <a:pt x="9379" y="18360"/>
                  <a:pt x="9818" y="18844"/>
                  <a:pt x="9818" y="19440"/>
                </a:cubicBezTo>
                <a:cubicBezTo>
                  <a:pt x="9818" y="20036"/>
                  <a:pt x="9379" y="20520"/>
                  <a:pt x="8836" y="20520"/>
                </a:cubicBezTo>
                <a:moveTo>
                  <a:pt x="7214" y="15120"/>
                </a:moveTo>
                <a:lnTo>
                  <a:pt x="9543" y="15120"/>
                </a:lnTo>
                <a:lnTo>
                  <a:pt x="9761" y="17280"/>
                </a:lnTo>
                <a:lnTo>
                  <a:pt x="7740" y="17280"/>
                </a:lnTo>
                <a:cubicBezTo>
                  <a:pt x="7740" y="17280"/>
                  <a:pt x="7214" y="15120"/>
                  <a:pt x="7214" y="15120"/>
                </a:cubicBezTo>
                <a:close/>
                <a:moveTo>
                  <a:pt x="6950" y="14040"/>
                </a:moveTo>
                <a:lnTo>
                  <a:pt x="6424" y="11880"/>
                </a:lnTo>
                <a:lnTo>
                  <a:pt x="9215" y="11880"/>
                </a:lnTo>
                <a:lnTo>
                  <a:pt x="9434" y="14040"/>
                </a:lnTo>
                <a:cubicBezTo>
                  <a:pt x="9434" y="14040"/>
                  <a:pt x="6950" y="14040"/>
                  <a:pt x="6950" y="14040"/>
                </a:cubicBezTo>
                <a:close/>
                <a:moveTo>
                  <a:pt x="5633" y="8640"/>
                </a:moveTo>
                <a:lnTo>
                  <a:pt x="8888" y="8640"/>
                </a:lnTo>
                <a:lnTo>
                  <a:pt x="9107" y="10800"/>
                </a:lnTo>
                <a:lnTo>
                  <a:pt x="6160" y="10800"/>
                </a:lnTo>
                <a:cubicBezTo>
                  <a:pt x="6160" y="10800"/>
                  <a:pt x="5633" y="8640"/>
                  <a:pt x="5633" y="8640"/>
                </a:cubicBezTo>
                <a:close/>
                <a:moveTo>
                  <a:pt x="17621" y="8640"/>
                </a:moveTo>
                <a:lnTo>
                  <a:pt x="20498" y="8640"/>
                </a:lnTo>
                <a:lnTo>
                  <a:pt x="20061" y="10800"/>
                </a:lnTo>
                <a:lnTo>
                  <a:pt x="17403" y="10800"/>
                </a:lnTo>
                <a:cubicBezTo>
                  <a:pt x="17403" y="10800"/>
                  <a:pt x="17621" y="8640"/>
                  <a:pt x="17621" y="8640"/>
                </a:cubicBezTo>
                <a:close/>
                <a:moveTo>
                  <a:pt x="19619" y="17950"/>
                </a:moveTo>
                <a:lnTo>
                  <a:pt x="19622" y="17951"/>
                </a:lnTo>
                <a:lnTo>
                  <a:pt x="21586" y="8231"/>
                </a:lnTo>
                <a:lnTo>
                  <a:pt x="21577" y="8229"/>
                </a:lnTo>
                <a:cubicBezTo>
                  <a:pt x="21586" y="8186"/>
                  <a:pt x="21600" y="8145"/>
                  <a:pt x="21600" y="8100"/>
                </a:cubicBezTo>
                <a:cubicBezTo>
                  <a:pt x="21600" y="7802"/>
                  <a:pt x="21380" y="7560"/>
                  <a:pt x="21109" y="7560"/>
                </a:cubicBezTo>
                <a:lnTo>
                  <a:pt x="5370" y="7560"/>
                </a:lnTo>
                <a:lnTo>
                  <a:pt x="4674" y="4705"/>
                </a:lnTo>
                <a:lnTo>
                  <a:pt x="4667" y="4707"/>
                </a:lnTo>
                <a:cubicBezTo>
                  <a:pt x="4606" y="4485"/>
                  <a:pt x="4426" y="4320"/>
                  <a:pt x="4204" y="4320"/>
                </a:cubicBezTo>
                <a:lnTo>
                  <a:pt x="491" y="4320"/>
                </a:lnTo>
                <a:cubicBezTo>
                  <a:pt x="220" y="4320"/>
                  <a:pt x="0" y="4562"/>
                  <a:pt x="0" y="4860"/>
                </a:cubicBezTo>
                <a:cubicBezTo>
                  <a:pt x="0" y="5159"/>
                  <a:pt x="220" y="5400"/>
                  <a:pt x="491" y="5400"/>
                </a:cubicBezTo>
                <a:lnTo>
                  <a:pt x="3827" y="5400"/>
                </a:lnTo>
                <a:lnTo>
                  <a:pt x="6893" y="17975"/>
                </a:lnTo>
                <a:lnTo>
                  <a:pt x="6894" y="17975"/>
                </a:lnTo>
                <a:cubicBezTo>
                  <a:pt x="6936" y="18127"/>
                  <a:pt x="7037" y="18251"/>
                  <a:pt x="7168" y="18314"/>
                </a:cubicBezTo>
                <a:cubicBezTo>
                  <a:pt x="6984" y="18643"/>
                  <a:pt x="6873" y="19026"/>
                  <a:pt x="6873" y="19440"/>
                </a:cubicBezTo>
                <a:cubicBezTo>
                  <a:pt x="6873" y="20633"/>
                  <a:pt x="7752" y="21600"/>
                  <a:pt x="8836" y="21600"/>
                </a:cubicBezTo>
                <a:cubicBezTo>
                  <a:pt x="9921" y="21600"/>
                  <a:pt x="10800" y="20633"/>
                  <a:pt x="10800" y="19440"/>
                </a:cubicBezTo>
                <a:cubicBezTo>
                  <a:pt x="10800" y="19045"/>
                  <a:pt x="10696" y="18679"/>
                  <a:pt x="10528" y="18360"/>
                </a:cubicBezTo>
                <a:lnTo>
                  <a:pt x="15982" y="18360"/>
                </a:lnTo>
                <a:cubicBezTo>
                  <a:pt x="15813" y="18679"/>
                  <a:pt x="15709" y="19045"/>
                  <a:pt x="15709" y="19440"/>
                </a:cubicBezTo>
                <a:cubicBezTo>
                  <a:pt x="15709" y="20633"/>
                  <a:pt x="16588" y="21600"/>
                  <a:pt x="17673" y="21600"/>
                </a:cubicBezTo>
                <a:cubicBezTo>
                  <a:pt x="18757" y="21600"/>
                  <a:pt x="19636" y="20633"/>
                  <a:pt x="19636" y="19440"/>
                </a:cubicBezTo>
                <a:cubicBezTo>
                  <a:pt x="19636" y="19026"/>
                  <a:pt x="19525" y="18643"/>
                  <a:pt x="19341" y="18314"/>
                </a:cubicBezTo>
                <a:cubicBezTo>
                  <a:pt x="19479" y="18248"/>
                  <a:pt x="19581" y="18113"/>
                  <a:pt x="19619" y="17950"/>
                </a:cubicBezTo>
                <a:moveTo>
                  <a:pt x="10800" y="3780"/>
                </a:moveTo>
                <a:lnTo>
                  <a:pt x="12764" y="3780"/>
                </a:lnTo>
                <a:lnTo>
                  <a:pt x="12764" y="5940"/>
                </a:lnTo>
                <a:cubicBezTo>
                  <a:pt x="12764" y="6239"/>
                  <a:pt x="12984" y="6480"/>
                  <a:pt x="13255" y="6480"/>
                </a:cubicBezTo>
                <a:cubicBezTo>
                  <a:pt x="13526" y="6480"/>
                  <a:pt x="13745" y="6239"/>
                  <a:pt x="13745" y="5940"/>
                </a:cubicBezTo>
                <a:lnTo>
                  <a:pt x="13745" y="3780"/>
                </a:lnTo>
                <a:lnTo>
                  <a:pt x="15709" y="3780"/>
                </a:lnTo>
                <a:cubicBezTo>
                  <a:pt x="15980" y="3780"/>
                  <a:pt x="16200" y="3539"/>
                  <a:pt x="16200" y="3240"/>
                </a:cubicBezTo>
                <a:cubicBezTo>
                  <a:pt x="16200" y="2942"/>
                  <a:pt x="15980" y="2700"/>
                  <a:pt x="15709" y="2700"/>
                </a:cubicBezTo>
                <a:lnTo>
                  <a:pt x="13745" y="2700"/>
                </a:lnTo>
                <a:lnTo>
                  <a:pt x="13745" y="540"/>
                </a:lnTo>
                <a:cubicBezTo>
                  <a:pt x="13745" y="242"/>
                  <a:pt x="13526" y="0"/>
                  <a:pt x="13255" y="0"/>
                </a:cubicBezTo>
                <a:cubicBezTo>
                  <a:pt x="12984" y="0"/>
                  <a:pt x="12764" y="242"/>
                  <a:pt x="12764" y="540"/>
                </a:cubicBezTo>
                <a:lnTo>
                  <a:pt x="12764" y="2700"/>
                </a:lnTo>
                <a:lnTo>
                  <a:pt x="10800" y="2700"/>
                </a:lnTo>
                <a:cubicBezTo>
                  <a:pt x="10529" y="2700"/>
                  <a:pt x="10309" y="2942"/>
                  <a:pt x="10309" y="3240"/>
                </a:cubicBezTo>
                <a:cubicBezTo>
                  <a:pt x="10309" y="3539"/>
                  <a:pt x="10529" y="3780"/>
                  <a:pt x="10800" y="3780"/>
                </a:cubicBezTo>
              </a:path>
            </a:pathLst>
          </a:custGeom>
          <a:solidFill>
            <a:srgbClr val="F5A243"/>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51" name="Shape 2813">
            <a:extLst>
              <a:ext uri="{FF2B5EF4-FFF2-40B4-BE49-F238E27FC236}">
                <a16:creationId xmlns:a16="http://schemas.microsoft.com/office/drawing/2014/main" id="{1DC94F7A-32F6-57A9-51BF-5FA703DC89AF}"/>
              </a:ext>
            </a:extLst>
          </p:cNvPr>
          <p:cNvSpPr/>
          <p:nvPr/>
        </p:nvSpPr>
        <p:spPr>
          <a:xfrm>
            <a:off x="11055655" y="4091190"/>
            <a:ext cx="424048" cy="337311"/>
          </a:xfrm>
          <a:custGeom>
            <a:avLst/>
            <a:gdLst/>
            <a:ahLst/>
            <a:cxnLst>
              <a:cxn ang="0">
                <a:pos x="wd2" y="hd2"/>
              </a:cxn>
              <a:cxn ang="5400000">
                <a:pos x="wd2" y="hd2"/>
              </a:cxn>
              <a:cxn ang="10800000">
                <a:pos x="wd2" y="hd2"/>
              </a:cxn>
              <a:cxn ang="16200000">
                <a:pos x="wd2" y="hd2"/>
              </a:cxn>
            </a:cxnLst>
            <a:rect l="0" t="0" r="r" b="b"/>
            <a:pathLst>
              <a:path w="21600" h="21600" extrusionOk="0">
                <a:moveTo>
                  <a:pt x="17076" y="12960"/>
                </a:moveTo>
                <a:lnTo>
                  <a:pt x="17294" y="10491"/>
                </a:lnTo>
                <a:lnTo>
                  <a:pt x="19843" y="10491"/>
                </a:lnTo>
                <a:lnTo>
                  <a:pt x="19407" y="12960"/>
                </a:lnTo>
                <a:cubicBezTo>
                  <a:pt x="19407" y="12960"/>
                  <a:pt x="17076" y="12960"/>
                  <a:pt x="17076" y="12960"/>
                </a:cubicBezTo>
                <a:close/>
                <a:moveTo>
                  <a:pt x="18752" y="16663"/>
                </a:moveTo>
                <a:lnTo>
                  <a:pt x="16748" y="16663"/>
                </a:lnTo>
                <a:lnTo>
                  <a:pt x="16967" y="14194"/>
                </a:lnTo>
                <a:lnTo>
                  <a:pt x="19188" y="14194"/>
                </a:lnTo>
                <a:cubicBezTo>
                  <a:pt x="19188" y="14194"/>
                  <a:pt x="18752" y="16663"/>
                  <a:pt x="18752" y="16663"/>
                </a:cubicBezTo>
                <a:close/>
                <a:moveTo>
                  <a:pt x="17673" y="20366"/>
                </a:moveTo>
                <a:cubicBezTo>
                  <a:pt x="17131" y="20366"/>
                  <a:pt x="16691" y="19813"/>
                  <a:pt x="16691" y="19131"/>
                </a:cubicBezTo>
                <a:cubicBezTo>
                  <a:pt x="16691" y="18450"/>
                  <a:pt x="17131" y="17897"/>
                  <a:pt x="17673" y="17897"/>
                </a:cubicBezTo>
                <a:cubicBezTo>
                  <a:pt x="18215" y="17897"/>
                  <a:pt x="18655" y="18450"/>
                  <a:pt x="18655" y="19131"/>
                </a:cubicBezTo>
                <a:cubicBezTo>
                  <a:pt x="18655" y="19813"/>
                  <a:pt x="18215" y="20366"/>
                  <a:pt x="17673" y="20366"/>
                </a:cubicBezTo>
                <a:moveTo>
                  <a:pt x="16415" y="9257"/>
                </a:moveTo>
                <a:lnTo>
                  <a:pt x="13745" y="9257"/>
                </a:lnTo>
                <a:lnTo>
                  <a:pt x="13745" y="6789"/>
                </a:lnTo>
                <a:lnTo>
                  <a:pt x="16634" y="6789"/>
                </a:lnTo>
                <a:cubicBezTo>
                  <a:pt x="16634" y="6789"/>
                  <a:pt x="16415" y="9257"/>
                  <a:pt x="16415" y="9257"/>
                </a:cubicBezTo>
                <a:close/>
                <a:moveTo>
                  <a:pt x="16088" y="12960"/>
                </a:moveTo>
                <a:lnTo>
                  <a:pt x="13745" y="12960"/>
                </a:lnTo>
                <a:lnTo>
                  <a:pt x="13745" y="10491"/>
                </a:lnTo>
                <a:lnTo>
                  <a:pt x="16307" y="10491"/>
                </a:lnTo>
                <a:cubicBezTo>
                  <a:pt x="16307" y="10491"/>
                  <a:pt x="16088" y="12960"/>
                  <a:pt x="16088" y="12960"/>
                </a:cubicBezTo>
                <a:close/>
                <a:moveTo>
                  <a:pt x="15761" y="16663"/>
                </a:moveTo>
                <a:lnTo>
                  <a:pt x="13745" y="16663"/>
                </a:lnTo>
                <a:lnTo>
                  <a:pt x="13745" y="14194"/>
                </a:lnTo>
                <a:lnTo>
                  <a:pt x="15979" y="14194"/>
                </a:lnTo>
                <a:cubicBezTo>
                  <a:pt x="15979" y="14194"/>
                  <a:pt x="15761" y="16663"/>
                  <a:pt x="15761" y="16663"/>
                </a:cubicBezTo>
                <a:close/>
                <a:moveTo>
                  <a:pt x="12764" y="9257"/>
                </a:moveTo>
                <a:lnTo>
                  <a:pt x="10094" y="9257"/>
                </a:lnTo>
                <a:lnTo>
                  <a:pt x="9876" y="6789"/>
                </a:lnTo>
                <a:lnTo>
                  <a:pt x="12764" y="6789"/>
                </a:lnTo>
                <a:cubicBezTo>
                  <a:pt x="12764" y="6789"/>
                  <a:pt x="12764" y="9257"/>
                  <a:pt x="12764" y="9257"/>
                </a:cubicBezTo>
                <a:close/>
                <a:moveTo>
                  <a:pt x="12764" y="12960"/>
                </a:moveTo>
                <a:lnTo>
                  <a:pt x="10422" y="12960"/>
                </a:lnTo>
                <a:lnTo>
                  <a:pt x="10203" y="10491"/>
                </a:lnTo>
                <a:lnTo>
                  <a:pt x="12764" y="10491"/>
                </a:lnTo>
                <a:cubicBezTo>
                  <a:pt x="12764" y="10491"/>
                  <a:pt x="12764" y="12960"/>
                  <a:pt x="12764" y="12960"/>
                </a:cubicBezTo>
                <a:close/>
                <a:moveTo>
                  <a:pt x="12764" y="16663"/>
                </a:moveTo>
                <a:lnTo>
                  <a:pt x="10748" y="16663"/>
                </a:lnTo>
                <a:lnTo>
                  <a:pt x="10531" y="14194"/>
                </a:lnTo>
                <a:lnTo>
                  <a:pt x="12764" y="14194"/>
                </a:lnTo>
                <a:cubicBezTo>
                  <a:pt x="12764" y="14194"/>
                  <a:pt x="12764" y="16663"/>
                  <a:pt x="12764" y="16663"/>
                </a:cubicBezTo>
                <a:close/>
                <a:moveTo>
                  <a:pt x="8836" y="20366"/>
                </a:moveTo>
                <a:cubicBezTo>
                  <a:pt x="8294" y="20366"/>
                  <a:pt x="7855" y="19813"/>
                  <a:pt x="7855" y="19131"/>
                </a:cubicBezTo>
                <a:cubicBezTo>
                  <a:pt x="7855" y="18450"/>
                  <a:pt x="8294" y="17897"/>
                  <a:pt x="8836" y="17897"/>
                </a:cubicBezTo>
                <a:cubicBezTo>
                  <a:pt x="9379" y="17897"/>
                  <a:pt x="9818" y="18450"/>
                  <a:pt x="9818" y="19131"/>
                </a:cubicBezTo>
                <a:cubicBezTo>
                  <a:pt x="9818" y="19813"/>
                  <a:pt x="9379" y="20366"/>
                  <a:pt x="8836" y="20366"/>
                </a:cubicBezTo>
                <a:moveTo>
                  <a:pt x="7214" y="14194"/>
                </a:moveTo>
                <a:lnTo>
                  <a:pt x="9543" y="14194"/>
                </a:lnTo>
                <a:lnTo>
                  <a:pt x="9761" y="16663"/>
                </a:lnTo>
                <a:lnTo>
                  <a:pt x="7740" y="16663"/>
                </a:lnTo>
                <a:cubicBezTo>
                  <a:pt x="7740" y="16663"/>
                  <a:pt x="7214" y="14194"/>
                  <a:pt x="7214" y="14194"/>
                </a:cubicBezTo>
                <a:close/>
                <a:moveTo>
                  <a:pt x="6950" y="12960"/>
                </a:moveTo>
                <a:lnTo>
                  <a:pt x="6424" y="10491"/>
                </a:lnTo>
                <a:lnTo>
                  <a:pt x="9215" y="10491"/>
                </a:lnTo>
                <a:lnTo>
                  <a:pt x="9434" y="12960"/>
                </a:lnTo>
                <a:cubicBezTo>
                  <a:pt x="9434" y="12960"/>
                  <a:pt x="6950" y="12960"/>
                  <a:pt x="6950" y="12960"/>
                </a:cubicBezTo>
                <a:close/>
                <a:moveTo>
                  <a:pt x="5633" y="6789"/>
                </a:moveTo>
                <a:lnTo>
                  <a:pt x="8888" y="6789"/>
                </a:lnTo>
                <a:lnTo>
                  <a:pt x="9107" y="9257"/>
                </a:lnTo>
                <a:lnTo>
                  <a:pt x="6160" y="9257"/>
                </a:lnTo>
                <a:cubicBezTo>
                  <a:pt x="6160" y="9257"/>
                  <a:pt x="5633" y="6789"/>
                  <a:pt x="5633" y="6789"/>
                </a:cubicBezTo>
                <a:close/>
                <a:moveTo>
                  <a:pt x="17621" y="6789"/>
                </a:moveTo>
                <a:lnTo>
                  <a:pt x="20498" y="6789"/>
                </a:lnTo>
                <a:lnTo>
                  <a:pt x="20061" y="9257"/>
                </a:lnTo>
                <a:lnTo>
                  <a:pt x="17403" y="9257"/>
                </a:lnTo>
                <a:cubicBezTo>
                  <a:pt x="17403" y="9257"/>
                  <a:pt x="17621" y="6789"/>
                  <a:pt x="17621" y="6789"/>
                </a:cubicBezTo>
                <a:close/>
                <a:moveTo>
                  <a:pt x="19619" y="17429"/>
                </a:moveTo>
                <a:lnTo>
                  <a:pt x="19622" y="17429"/>
                </a:lnTo>
                <a:lnTo>
                  <a:pt x="21585" y="6321"/>
                </a:lnTo>
                <a:lnTo>
                  <a:pt x="21577" y="6318"/>
                </a:lnTo>
                <a:cubicBezTo>
                  <a:pt x="21586" y="6270"/>
                  <a:pt x="21600" y="6224"/>
                  <a:pt x="21600" y="6171"/>
                </a:cubicBezTo>
                <a:cubicBezTo>
                  <a:pt x="21600" y="5830"/>
                  <a:pt x="21380" y="5554"/>
                  <a:pt x="21109" y="5554"/>
                </a:cubicBezTo>
                <a:lnTo>
                  <a:pt x="5370" y="5554"/>
                </a:lnTo>
                <a:lnTo>
                  <a:pt x="4674" y="2291"/>
                </a:lnTo>
                <a:lnTo>
                  <a:pt x="4667" y="2294"/>
                </a:lnTo>
                <a:cubicBezTo>
                  <a:pt x="4606" y="2040"/>
                  <a:pt x="4426" y="1851"/>
                  <a:pt x="4204" y="1851"/>
                </a:cubicBezTo>
                <a:lnTo>
                  <a:pt x="491" y="1851"/>
                </a:lnTo>
                <a:cubicBezTo>
                  <a:pt x="220" y="1851"/>
                  <a:pt x="0" y="2127"/>
                  <a:pt x="0" y="2469"/>
                </a:cubicBezTo>
                <a:cubicBezTo>
                  <a:pt x="0" y="2810"/>
                  <a:pt x="220" y="3086"/>
                  <a:pt x="491" y="3086"/>
                </a:cubicBezTo>
                <a:lnTo>
                  <a:pt x="3827" y="3086"/>
                </a:lnTo>
                <a:lnTo>
                  <a:pt x="6893" y="17457"/>
                </a:lnTo>
                <a:lnTo>
                  <a:pt x="6894" y="17457"/>
                </a:lnTo>
                <a:cubicBezTo>
                  <a:pt x="6936" y="17631"/>
                  <a:pt x="7037" y="17772"/>
                  <a:pt x="7168" y="17845"/>
                </a:cubicBezTo>
                <a:cubicBezTo>
                  <a:pt x="6984" y="18220"/>
                  <a:pt x="6873" y="18658"/>
                  <a:pt x="6873" y="19131"/>
                </a:cubicBezTo>
                <a:cubicBezTo>
                  <a:pt x="6873" y="20495"/>
                  <a:pt x="7752" y="21600"/>
                  <a:pt x="8836" y="21600"/>
                </a:cubicBezTo>
                <a:cubicBezTo>
                  <a:pt x="9921" y="21600"/>
                  <a:pt x="10800" y="20495"/>
                  <a:pt x="10800" y="19131"/>
                </a:cubicBezTo>
                <a:cubicBezTo>
                  <a:pt x="10800" y="18680"/>
                  <a:pt x="10696" y="18262"/>
                  <a:pt x="10528" y="17897"/>
                </a:cubicBezTo>
                <a:lnTo>
                  <a:pt x="15982" y="17897"/>
                </a:lnTo>
                <a:cubicBezTo>
                  <a:pt x="15813" y="18262"/>
                  <a:pt x="15709" y="18680"/>
                  <a:pt x="15709" y="19131"/>
                </a:cubicBezTo>
                <a:cubicBezTo>
                  <a:pt x="15709" y="20495"/>
                  <a:pt x="16588" y="21600"/>
                  <a:pt x="17673" y="21600"/>
                </a:cubicBezTo>
                <a:cubicBezTo>
                  <a:pt x="18757" y="21600"/>
                  <a:pt x="19636" y="20495"/>
                  <a:pt x="19636" y="19131"/>
                </a:cubicBezTo>
                <a:cubicBezTo>
                  <a:pt x="19636" y="18658"/>
                  <a:pt x="19525" y="18220"/>
                  <a:pt x="19341" y="17845"/>
                </a:cubicBezTo>
                <a:cubicBezTo>
                  <a:pt x="19479" y="17769"/>
                  <a:pt x="19581" y="17615"/>
                  <a:pt x="19619" y="17429"/>
                </a:cubicBezTo>
                <a:moveTo>
                  <a:pt x="10800" y="1234"/>
                </a:moveTo>
                <a:lnTo>
                  <a:pt x="15709" y="1234"/>
                </a:lnTo>
                <a:cubicBezTo>
                  <a:pt x="15980" y="1234"/>
                  <a:pt x="16200" y="959"/>
                  <a:pt x="16200" y="617"/>
                </a:cubicBezTo>
                <a:cubicBezTo>
                  <a:pt x="16200" y="276"/>
                  <a:pt x="15980" y="0"/>
                  <a:pt x="15709" y="0"/>
                </a:cubicBezTo>
                <a:lnTo>
                  <a:pt x="10800" y="0"/>
                </a:lnTo>
                <a:cubicBezTo>
                  <a:pt x="10529" y="0"/>
                  <a:pt x="10309" y="276"/>
                  <a:pt x="10309" y="617"/>
                </a:cubicBezTo>
                <a:cubicBezTo>
                  <a:pt x="10309" y="959"/>
                  <a:pt x="10529" y="1234"/>
                  <a:pt x="10800" y="1234"/>
                </a:cubicBezTo>
              </a:path>
            </a:pathLst>
          </a:custGeom>
          <a:solidFill>
            <a:srgbClr val="F5A243"/>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grpSp>
        <p:nvGrpSpPr>
          <p:cNvPr id="7" name="Group 30">
            <a:extLst>
              <a:ext uri="{FF2B5EF4-FFF2-40B4-BE49-F238E27FC236}">
                <a16:creationId xmlns:a16="http://schemas.microsoft.com/office/drawing/2014/main" id="{773CF2F7-3D60-0B79-CB7B-3963CADDD9CF}"/>
              </a:ext>
            </a:extLst>
          </p:cNvPr>
          <p:cNvGrpSpPr/>
          <p:nvPr/>
        </p:nvGrpSpPr>
        <p:grpSpPr>
          <a:xfrm>
            <a:off x="8369512" y="2368410"/>
            <a:ext cx="442089" cy="405406"/>
            <a:chOff x="3641725" y="5068888"/>
            <a:chExt cx="1109663" cy="1017588"/>
          </a:xfrm>
          <a:solidFill>
            <a:schemeClr val="tx1">
              <a:lumMod val="50000"/>
              <a:lumOff val="50000"/>
            </a:schemeClr>
          </a:solidFill>
        </p:grpSpPr>
        <p:sp>
          <p:nvSpPr>
            <p:cNvPr id="9" name="Freeform 6">
              <a:extLst>
                <a:ext uri="{FF2B5EF4-FFF2-40B4-BE49-F238E27FC236}">
                  <a16:creationId xmlns:a16="http://schemas.microsoft.com/office/drawing/2014/main" id="{59A14809-1121-F073-3390-39BD312C7795}"/>
                </a:ext>
              </a:extLst>
            </p:cNvPr>
            <p:cNvSpPr>
              <a:spLocks/>
            </p:cNvSpPr>
            <p:nvPr/>
          </p:nvSpPr>
          <p:spPr bwMode="auto">
            <a:xfrm>
              <a:off x="3943350" y="5356226"/>
              <a:ext cx="341313" cy="730250"/>
            </a:xfrm>
            <a:custGeom>
              <a:avLst/>
              <a:gdLst>
                <a:gd name="T0" fmla="*/ 537 w 1074"/>
                <a:gd name="T1" fmla="*/ 0 h 2299"/>
                <a:gd name="T2" fmla="*/ 557 w 1074"/>
                <a:gd name="T3" fmla="*/ 2 h 2299"/>
                <a:gd name="T4" fmla="*/ 576 w 1074"/>
                <a:gd name="T5" fmla="*/ 9 h 2299"/>
                <a:gd name="T6" fmla="*/ 592 w 1074"/>
                <a:gd name="T7" fmla="*/ 20 h 2299"/>
                <a:gd name="T8" fmla="*/ 606 w 1074"/>
                <a:gd name="T9" fmla="*/ 34 h 2299"/>
                <a:gd name="T10" fmla="*/ 1058 w 1074"/>
                <a:gd name="T11" fmla="*/ 650 h 2299"/>
                <a:gd name="T12" fmla="*/ 1067 w 1074"/>
                <a:gd name="T13" fmla="*/ 666 h 2299"/>
                <a:gd name="T14" fmla="*/ 1073 w 1074"/>
                <a:gd name="T15" fmla="*/ 684 h 2299"/>
                <a:gd name="T16" fmla="*/ 1074 w 1074"/>
                <a:gd name="T17" fmla="*/ 702 h 2299"/>
                <a:gd name="T18" fmla="*/ 1072 w 1074"/>
                <a:gd name="T19" fmla="*/ 721 h 2299"/>
                <a:gd name="T20" fmla="*/ 1065 w 1074"/>
                <a:gd name="T21" fmla="*/ 738 h 2299"/>
                <a:gd name="T22" fmla="*/ 1055 w 1074"/>
                <a:gd name="T23" fmla="*/ 754 h 2299"/>
                <a:gd name="T24" fmla="*/ 1041 w 1074"/>
                <a:gd name="T25" fmla="*/ 767 h 2299"/>
                <a:gd name="T26" fmla="*/ 1026 w 1074"/>
                <a:gd name="T27" fmla="*/ 776 h 2299"/>
                <a:gd name="T28" fmla="*/ 1008 w 1074"/>
                <a:gd name="T29" fmla="*/ 783 h 2299"/>
                <a:gd name="T30" fmla="*/ 989 w 1074"/>
                <a:gd name="T31" fmla="*/ 785 h 2299"/>
                <a:gd name="T32" fmla="*/ 803 w 1074"/>
                <a:gd name="T33" fmla="*/ 785 h 2299"/>
                <a:gd name="T34" fmla="*/ 803 w 1074"/>
                <a:gd name="T35" fmla="*/ 2214 h 2299"/>
                <a:gd name="T36" fmla="*/ 800 w 1074"/>
                <a:gd name="T37" fmla="*/ 2238 h 2299"/>
                <a:gd name="T38" fmla="*/ 792 w 1074"/>
                <a:gd name="T39" fmla="*/ 2258 h 2299"/>
                <a:gd name="T40" fmla="*/ 779 w 1074"/>
                <a:gd name="T41" fmla="*/ 2275 h 2299"/>
                <a:gd name="T42" fmla="*/ 761 w 1074"/>
                <a:gd name="T43" fmla="*/ 2288 h 2299"/>
                <a:gd name="T44" fmla="*/ 741 w 1074"/>
                <a:gd name="T45" fmla="*/ 2296 h 2299"/>
                <a:gd name="T46" fmla="*/ 718 w 1074"/>
                <a:gd name="T47" fmla="*/ 2299 h 2299"/>
                <a:gd name="T48" fmla="*/ 357 w 1074"/>
                <a:gd name="T49" fmla="*/ 2299 h 2299"/>
                <a:gd name="T50" fmla="*/ 333 w 1074"/>
                <a:gd name="T51" fmla="*/ 2296 h 2299"/>
                <a:gd name="T52" fmla="*/ 313 w 1074"/>
                <a:gd name="T53" fmla="*/ 2288 h 2299"/>
                <a:gd name="T54" fmla="*/ 296 w 1074"/>
                <a:gd name="T55" fmla="*/ 2275 h 2299"/>
                <a:gd name="T56" fmla="*/ 282 w 1074"/>
                <a:gd name="T57" fmla="*/ 2258 h 2299"/>
                <a:gd name="T58" fmla="*/ 274 w 1074"/>
                <a:gd name="T59" fmla="*/ 2238 h 2299"/>
                <a:gd name="T60" fmla="*/ 271 w 1074"/>
                <a:gd name="T61" fmla="*/ 2214 h 2299"/>
                <a:gd name="T62" fmla="*/ 271 w 1074"/>
                <a:gd name="T63" fmla="*/ 785 h 2299"/>
                <a:gd name="T64" fmla="*/ 85 w 1074"/>
                <a:gd name="T65" fmla="*/ 785 h 2299"/>
                <a:gd name="T66" fmla="*/ 67 w 1074"/>
                <a:gd name="T67" fmla="*/ 783 h 2299"/>
                <a:gd name="T68" fmla="*/ 49 w 1074"/>
                <a:gd name="T69" fmla="*/ 776 h 2299"/>
                <a:gd name="T70" fmla="*/ 33 w 1074"/>
                <a:gd name="T71" fmla="*/ 767 h 2299"/>
                <a:gd name="T72" fmla="*/ 21 w 1074"/>
                <a:gd name="T73" fmla="*/ 754 h 2299"/>
                <a:gd name="T74" fmla="*/ 10 w 1074"/>
                <a:gd name="T75" fmla="*/ 738 h 2299"/>
                <a:gd name="T76" fmla="*/ 4 w 1074"/>
                <a:gd name="T77" fmla="*/ 721 h 2299"/>
                <a:gd name="T78" fmla="*/ 0 w 1074"/>
                <a:gd name="T79" fmla="*/ 702 h 2299"/>
                <a:gd name="T80" fmla="*/ 2 w 1074"/>
                <a:gd name="T81" fmla="*/ 684 h 2299"/>
                <a:gd name="T82" fmla="*/ 8 w 1074"/>
                <a:gd name="T83" fmla="*/ 666 h 2299"/>
                <a:gd name="T84" fmla="*/ 17 w 1074"/>
                <a:gd name="T85" fmla="*/ 650 h 2299"/>
                <a:gd name="T86" fmla="*/ 469 w 1074"/>
                <a:gd name="T87" fmla="*/ 34 h 2299"/>
                <a:gd name="T88" fmla="*/ 483 w 1074"/>
                <a:gd name="T89" fmla="*/ 20 h 2299"/>
                <a:gd name="T90" fmla="*/ 499 w 1074"/>
                <a:gd name="T91" fmla="*/ 9 h 2299"/>
                <a:gd name="T92" fmla="*/ 518 w 1074"/>
                <a:gd name="T93" fmla="*/ 2 h 2299"/>
                <a:gd name="T94" fmla="*/ 537 w 1074"/>
                <a:gd name="T95" fmla="*/ 0 h 2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74" h="2299">
                  <a:moveTo>
                    <a:pt x="537" y="0"/>
                  </a:moveTo>
                  <a:lnTo>
                    <a:pt x="557" y="2"/>
                  </a:lnTo>
                  <a:lnTo>
                    <a:pt x="576" y="9"/>
                  </a:lnTo>
                  <a:lnTo>
                    <a:pt x="592" y="20"/>
                  </a:lnTo>
                  <a:lnTo>
                    <a:pt x="606" y="34"/>
                  </a:lnTo>
                  <a:lnTo>
                    <a:pt x="1058" y="650"/>
                  </a:lnTo>
                  <a:lnTo>
                    <a:pt x="1067" y="666"/>
                  </a:lnTo>
                  <a:lnTo>
                    <a:pt x="1073" y="684"/>
                  </a:lnTo>
                  <a:lnTo>
                    <a:pt x="1074" y="702"/>
                  </a:lnTo>
                  <a:lnTo>
                    <a:pt x="1072" y="721"/>
                  </a:lnTo>
                  <a:lnTo>
                    <a:pt x="1065" y="738"/>
                  </a:lnTo>
                  <a:lnTo>
                    <a:pt x="1055" y="754"/>
                  </a:lnTo>
                  <a:lnTo>
                    <a:pt x="1041" y="767"/>
                  </a:lnTo>
                  <a:lnTo>
                    <a:pt x="1026" y="776"/>
                  </a:lnTo>
                  <a:lnTo>
                    <a:pt x="1008" y="783"/>
                  </a:lnTo>
                  <a:lnTo>
                    <a:pt x="989" y="785"/>
                  </a:lnTo>
                  <a:lnTo>
                    <a:pt x="803" y="785"/>
                  </a:lnTo>
                  <a:lnTo>
                    <a:pt x="803" y="2214"/>
                  </a:lnTo>
                  <a:lnTo>
                    <a:pt x="800" y="2238"/>
                  </a:lnTo>
                  <a:lnTo>
                    <a:pt x="792" y="2258"/>
                  </a:lnTo>
                  <a:lnTo>
                    <a:pt x="779" y="2275"/>
                  </a:lnTo>
                  <a:lnTo>
                    <a:pt x="761" y="2288"/>
                  </a:lnTo>
                  <a:lnTo>
                    <a:pt x="741" y="2296"/>
                  </a:lnTo>
                  <a:lnTo>
                    <a:pt x="718" y="2299"/>
                  </a:lnTo>
                  <a:lnTo>
                    <a:pt x="357" y="2299"/>
                  </a:lnTo>
                  <a:lnTo>
                    <a:pt x="333" y="2296"/>
                  </a:lnTo>
                  <a:lnTo>
                    <a:pt x="313" y="2288"/>
                  </a:lnTo>
                  <a:lnTo>
                    <a:pt x="296" y="2275"/>
                  </a:lnTo>
                  <a:lnTo>
                    <a:pt x="282" y="2258"/>
                  </a:lnTo>
                  <a:lnTo>
                    <a:pt x="274" y="2238"/>
                  </a:lnTo>
                  <a:lnTo>
                    <a:pt x="271" y="2214"/>
                  </a:lnTo>
                  <a:lnTo>
                    <a:pt x="271" y="785"/>
                  </a:lnTo>
                  <a:lnTo>
                    <a:pt x="85" y="785"/>
                  </a:lnTo>
                  <a:lnTo>
                    <a:pt x="67" y="783"/>
                  </a:lnTo>
                  <a:lnTo>
                    <a:pt x="49" y="776"/>
                  </a:lnTo>
                  <a:lnTo>
                    <a:pt x="33" y="767"/>
                  </a:lnTo>
                  <a:lnTo>
                    <a:pt x="21" y="754"/>
                  </a:lnTo>
                  <a:lnTo>
                    <a:pt x="10" y="738"/>
                  </a:lnTo>
                  <a:lnTo>
                    <a:pt x="4" y="721"/>
                  </a:lnTo>
                  <a:lnTo>
                    <a:pt x="0" y="702"/>
                  </a:lnTo>
                  <a:lnTo>
                    <a:pt x="2" y="684"/>
                  </a:lnTo>
                  <a:lnTo>
                    <a:pt x="8" y="666"/>
                  </a:lnTo>
                  <a:lnTo>
                    <a:pt x="17" y="650"/>
                  </a:lnTo>
                  <a:lnTo>
                    <a:pt x="469" y="34"/>
                  </a:lnTo>
                  <a:lnTo>
                    <a:pt x="483" y="20"/>
                  </a:lnTo>
                  <a:lnTo>
                    <a:pt x="499" y="9"/>
                  </a:lnTo>
                  <a:lnTo>
                    <a:pt x="518" y="2"/>
                  </a:lnTo>
                  <a:lnTo>
                    <a:pt x="5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494922EB-475B-E89C-D904-6144708EBA0F}"/>
                </a:ext>
              </a:extLst>
            </p:cNvPr>
            <p:cNvSpPr>
              <a:spLocks/>
            </p:cNvSpPr>
            <p:nvPr/>
          </p:nvSpPr>
          <p:spPr bwMode="auto">
            <a:xfrm>
              <a:off x="3641725" y="5516563"/>
              <a:ext cx="341313" cy="569913"/>
            </a:xfrm>
            <a:custGeom>
              <a:avLst/>
              <a:gdLst>
                <a:gd name="T0" fmla="*/ 537 w 1073"/>
                <a:gd name="T1" fmla="*/ 0 h 1796"/>
                <a:gd name="T2" fmla="*/ 557 w 1073"/>
                <a:gd name="T3" fmla="*/ 2 h 1796"/>
                <a:gd name="T4" fmla="*/ 575 w 1073"/>
                <a:gd name="T5" fmla="*/ 10 h 1796"/>
                <a:gd name="T6" fmla="*/ 592 w 1073"/>
                <a:gd name="T7" fmla="*/ 20 h 1796"/>
                <a:gd name="T8" fmla="*/ 606 w 1073"/>
                <a:gd name="T9" fmla="*/ 35 h 1796"/>
                <a:gd name="T10" fmla="*/ 1057 w 1073"/>
                <a:gd name="T11" fmla="*/ 650 h 1796"/>
                <a:gd name="T12" fmla="*/ 1067 w 1073"/>
                <a:gd name="T13" fmla="*/ 666 h 1796"/>
                <a:gd name="T14" fmla="*/ 1072 w 1073"/>
                <a:gd name="T15" fmla="*/ 684 h 1796"/>
                <a:gd name="T16" fmla="*/ 1073 w 1073"/>
                <a:gd name="T17" fmla="*/ 703 h 1796"/>
                <a:gd name="T18" fmla="*/ 1071 w 1073"/>
                <a:gd name="T19" fmla="*/ 721 h 1796"/>
                <a:gd name="T20" fmla="*/ 1064 w 1073"/>
                <a:gd name="T21" fmla="*/ 739 h 1796"/>
                <a:gd name="T22" fmla="*/ 1054 w 1073"/>
                <a:gd name="T23" fmla="*/ 754 h 1796"/>
                <a:gd name="T24" fmla="*/ 1040 w 1073"/>
                <a:gd name="T25" fmla="*/ 768 h 1796"/>
                <a:gd name="T26" fmla="*/ 1025 w 1073"/>
                <a:gd name="T27" fmla="*/ 777 h 1796"/>
                <a:gd name="T28" fmla="*/ 1008 w 1073"/>
                <a:gd name="T29" fmla="*/ 783 h 1796"/>
                <a:gd name="T30" fmla="*/ 988 w 1073"/>
                <a:gd name="T31" fmla="*/ 785 h 1796"/>
                <a:gd name="T32" fmla="*/ 803 w 1073"/>
                <a:gd name="T33" fmla="*/ 785 h 1796"/>
                <a:gd name="T34" fmla="*/ 803 w 1073"/>
                <a:gd name="T35" fmla="*/ 1711 h 1796"/>
                <a:gd name="T36" fmla="*/ 800 w 1073"/>
                <a:gd name="T37" fmla="*/ 1735 h 1796"/>
                <a:gd name="T38" fmla="*/ 791 w 1073"/>
                <a:gd name="T39" fmla="*/ 1755 h 1796"/>
                <a:gd name="T40" fmla="*/ 777 w 1073"/>
                <a:gd name="T41" fmla="*/ 1772 h 1796"/>
                <a:gd name="T42" fmla="*/ 760 w 1073"/>
                <a:gd name="T43" fmla="*/ 1785 h 1796"/>
                <a:gd name="T44" fmla="*/ 740 w 1073"/>
                <a:gd name="T45" fmla="*/ 1793 h 1796"/>
                <a:gd name="T46" fmla="*/ 718 w 1073"/>
                <a:gd name="T47" fmla="*/ 1796 h 1796"/>
                <a:gd name="T48" fmla="*/ 355 w 1073"/>
                <a:gd name="T49" fmla="*/ 1796 h 1796"/>
                <a:gd name="T50" fmla="*/ 333 w 1073"/>
                <a:gd name="T51" fmla="*/ 1793 h 1796"/>
                <a:gd name="T52" fmla="*/ 313 w 1073"/>
                <a:gd name="T53" fmla="*/ 1785 h 1796"/>
                <a:gd name="T54" fmla="*/ 296 w 1073"/>
                <a:gd name="T55" fmla="*/ 1772 h 1796"/>
                <a:gd name="T56" fmla="*/ 282 w 1073"/>
                <a:gd name="T57" fmla="*/ 1755 h 1796"/>
                <a:gd name="T58" fmla="*/ 274 w 1073"/>
                <a:gd name="T59" fmla="*/ 1735 h 1796"/>
                <a:gd name="T60" fmla="*/ 270 w 1073"/>
                <a:gd name="T61" fmla="*/ 1711 h 1796"/>
                <a:gd name="T62" fmla="*/ 270 w 1073"/>
                <a:gd name="T63" fmla="*/ 785 h 1796"/>
                <a:gd name="T64" fmla="*/ 85 w 1073"/>
                <a:gd name="T65" fmla="*/ 785 h 1796"/>
                <a:gd name="T66" fmla="*/ 66 w 1073"/>
                <a:gd name="T67" fmla="*/ 783 h 1796"/>
                <a:gd name="T68" fmla="*/ 49 w 1073"/>
                <a:gd name="T69" fmla="*/ 777 h 1796"/>
                <a:gd name="T70" fmla="*/ 33 w 1073"/>
                <a:gd name="T71" fmla="*/ 768 h 1796"/>
                <a:gd name="T72" fmla="*/ 19 w 1073"/>
                <a:gd name="T73" fmla="*/ 754 h 1796"/>
                <a:gd name="T74" fmla="*/ 10 w 1073"/>
                <a:gd name="T75" fmla="*/ 739 h 1796"/>
                <a:gd name="T76" fmla="*/ 2 w 1073"/>
                <a:gd name="T77" fmla="*/ 721 h 1796"/>
                <a:gd name="T78" fmla="*/ 0 w 1073"/>
                <a:gd name="T79" fmla="*/ 703 h 1796"/>
                <a:gd name="T80" fmla="*/ 1 w 1073"/>
                <a:gd name="T81" fmla="*/ 684 h 1796"/>
                <a:gd name="T82" fmla="*/ 7 w 1073"/>
                <a:gd name="T83" fmla="*/ 666 h 1796"/>
                <a:gd name="T84" fmla="*/ 16 w 1073"/>
                <a:gd name="T85" fmla="*/ 650 h 1796"/>
                <a:gd name="T86" fmla="*/ 468 w 1073"/>
                <a:gd name="T87" fmla="*/ 35 h 1796"/>
                <a:gd name="T88" fmla="*/ 482 w 1073"/>
                <a:gd name="T89" fmla="*/ 20 h 1796"/>
                <a:gd name="T90" fmla="*/ 498 w 1073"/>
                <a:gd name="T91" fmla="*/ 10 h 1796"/>
                <a:gd name="T92" fmla="*/ 517 w 1073"/>
                <a:gd name="T93" fmla="*/ 2 h 1796"/>
                <a:gd name="T94" fmla="*/ 537 w 1073"/>
                <a:gd name="T95" fmla="*/ 0 h 1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73" h="1796">
                  <a:moveTo>
                    <a:pt x="537" y="0"/>
                  </a:moveTo>
                  <a:lnTo>
                    <a:pt x="557" y="2"/>
                  </a:lnTo>
                  <a:lnTo>
                    <a:pt x="575" y="10"/>
                  </a:lnTo>
                  <a:lnTo>
                    <a:pt x="592" y="20"/>
                  </a:lnTo>
                  <a:lnTo>
                    <a:pt x="606" y="35"/>
                  </a:lnTo>
                  <a:lnTo>
                    <a:pt x="1057" y="650"/>
                  </a:lnTo>
                  <a:lnTo>
                    <a:pt x="1067" y="666"/>
                  </a:lnTo>
                  <a:lnTo>
                    <a:pt x="1072" y="684"/>
                  </a:lnTo>
                  <a:lnTo>
                    <a:pt x="1073" y="703"/>
                  </a:lnTo>
                  <a:lnTo>
                    <a:pt x="1071" y="721"/>
                  </a:lnTo>
                  <a:lnTo>
                    <a:pt x="1064" y="739"/>
                  </a:lnTo>
                  <a:lnTo>
                    <a:pt x="1054" y="754"/>
                  </a:lnTo>
                  <a:lnTo>
                    <a:pt x="1040" y="768"/>
                  </a:lnTo>
                  <a:lnTo>
                    <a:pt x="1025" y="777"/>
                  </a:lnTo>
                  <a:lnTo>
                    <a:pt x="1008" y="783"/>
                  </a:lnTo>
                  <a:lnTo>
                    <a:pt x="988" y="785"/>
                  </a:lnTo>
                  <a:lnTo>
                    <a:pt x="803" y="785"/>
                  </a:lnTo>
                  <a:lnTo>
                    <a:pt x="803" y="1711"/>
                  </a:lnTo>
                  <a:lnTo>
                    <a:pt x="800" y="1735"/>
                  </a:lnTo>
                  <a:lnTo>
                    <a:pt x="791" y="1755"/>
                  </a:lnTo>
                  <a:lnTo>
                    <a:pt x="777" y="1772"/>
                  </a:lnTo>
                  <a:lnTo>
                    <a:pt x="760" y="1785"/>
                  </a:lnTo>
                  <a:lnTo>
                    <a:pt x="740" y="1793"/>
                  </a:lnTo>
                  <a:lnTo>
                    <a:pt x="718" y="1796"/>
                  </a:lnTo>
                  <a:lnTo>
                    <a:pt x="355" y="1796"/>
                  </a:lnTo>
                  <a:lnTo>
                    <a:pt x="333" y="1793"/>
                  </a:lnTo>
                  <a:lnTo>
                    <a:pt x="313" y="1785"/>
                  </a:lnTo>
                  <a:lnTo>
                    <a:pt x="296" y="1772"/>
                  </a:lnTo>
                  <a:lnTo>
                    <a:pt x="282" y="1755"/>
                  </a:lnTo>
                  <a:lnTo>
                    <a:pt x="274" y="1735"/>
                  </a:lnTo>
                  <a:lnTo>
                    <a:pt x="270" y="1711"/>
                  </a:lnTo>
                  <a:lnTo>
                    <a:pt x="270" y="785"/>
                  </a:lnTo>
                  <a:lnTo>
                    <a:pt x="85" y="785"/>
                  </a:lnTo>
                  <a:lnTo>
                    <a:pt x="66" y="783"/>
                  </a:lnTo>
                  <a:lnTo>
                    <a:pt x="49" y="777"/>
                  </a:lnTo>
                  <a:lnTo>
                    <a:pt x="33" y="768"/>
                  </a:lnTo>
                  <a:lnTo>
                    <a:pt x="19" y="754"/>
                  </a:lnTo>
                  <a:lnTo>
                    <a:pt x="10" y="739"/>
                  </a:lnTo>
                  <a:lnTo>
                    <a:pt x="2" y="721"/>
                  </a:lnTo>
                  <a:lnTo>
                    <a:pt x="0" y="703"/>
                  </a:lnTo>
                  <a:lnTo>
                    <a:pt x="1" y="684"/>
                  </a:lnTo>
                  <a:lnTo>
                    <a:pt x="7" y="666"/>
                  </a:lnTo>
                  <a:lnTo>
                    <a:pt x="16" y="650"/>
                  </a:lnTo>
                  <a:lnTo>
                    <a:pt x="468" y="35"/>
                  </a:lnTo>
                  <a:lnTo>
                    <a:pt x="482" y="20"/>
                  </a:lnTo>
                  <a:lnTo>
                    <a:pt x="498" y="10"/>
                  </a:lnTo>
                  <a:lnTo>
                    <a:pt x="517" y="2"/>
                  </a:lnTo>
                  <a:lnTo>
                    <a:pt x="5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8">
              <a:extLst>
                <a:ext uri="{FF2B5EF4-FFF2-40B4-BE49-F238E27FC236}">
                  <a16:creationId xmlns:a16="http://schemas.microsoft.com/office/drawing/2014/main" id="{45B623A0-BB6E-35A1-EDD6-2941475E23F2}"/>
                </a:ext>
              </a:extLst>
            </p:cNvPr>
            <p:cNvSpPr>
              <a:spLocks/>
            </p:cNvSpPr>
            <p:nvPr/>
          </p:nvSpPr>
          <p:spPr bwMode="auto">
            <a:xfrm>
              <a:off x="4429125" y="5068888"/>
              <a:ext cx="238125" cy="238125"/>
            </a:xfrm>
            <a:custGeom>
              <a:avLst/>
              <a:gdLst>
                <a:gd name="T0" fmla="*/ 374 w 750"/>
                <a:gd name="T1" fmla="*/ 0 h 748"/>
                <a:gd name="T2" fmla="*/ 422 w 750"/>
                <a:gd name="T3" fmla="*/ 3 h 748"/>
                <a:gd name="T4" fmla="*/ 466 w 750"/>
                <a:gd name="T5" fmla="*/ 11 h 748"/>
                <a:gd name="T6" fmla="*/ 510 w 750"/>
                <a:gd name="T7" fmla="*/ 25 h 748"/>
                <a:gd name="T8" fmla="*/ 550 w 750"/>
                <a:gd name="T9" fmla="*/ 43 h 748"/>
                <a:gd name="T10" fmla="*/ 588 w 750"/>
                <a:gd name="T11" fmla="*/ 66 h 748"/>
                <a:gd name="T12" fmla="*/ 623 w 750"/>
                <a:gd name="T13" fmla="*/ 94 h 748"/>
                <a:gd name="T14" fmla="*/ 654 w 750"/>
                <a:gd name="T15" fmla="*/ 126 h 748"/>
                <a:gd name="T16" fmla="*/ 682 w 750"/>
                <a:gd name="T17" fmla="*/ 159 h 748"/>
                <a:gd name="T18" fmla="*/ 705 w 750"/>
                <a:gd name="T19" fmla="*/ 198 h 748"/>
                <a:gd name="T20" fmla="*/ 724 w 750"/>
                <a:gd name="T21" fmla="*/ 239 h 748"/>
                <a:gd name="T22" fmla="*/ 738 w 750"/>
                <a:gd name="T23" fmla="*/ 281 h 748"/>
                <a:gd name="T24" fmla="*/ 746 w 750"/>
                <a:gd name="T25" fmla="*/ 327 h 748"/>
                <a:gd name="T26" fmla="*/ 750 w 750"/>
                <a:gd name="T27" fmla="*/ 373 h 748"/>
                <a:gd name="T28" fmla="*/ 746 w 750"/>
                <a:gd name="T29" fmla="*/ 420 h 748"/>
                <a:gd name="T30" fmla="*/ 738 w 750"/>
                <a:gd name="T31" fmla="*/ 465 h 748"/>
                <a:gd name="T32" fmla="*/ 724 w 750"/>
                <a:gd name="T33" fmla="*/ 509 h 748"/>
                <a:gd name="T34" fmla="*/ 705 w 750"/>
                <a:gd name="T35" fmla="*/ 549 h 748"/>
                <a:gd name="T36" fmla="*/ 682 w 750"/>
                <a:gd name="T37" fmla="*/ 587 h 748"/>
                <a:gd name="T38" fmla="*/ 654 w 750"/>
                <a:gd name="T39" fmla="*/ 622 h 748"/>
                <a:gd name="T40" fmla="*/ 623 w 750"/>
                <a:gd name="T41" fmla="*/ 653 h 748"/>
                <a:gd name="T42" fmla="*/ 588 w 750"/>
                <a:gd name="T43" fmla="*/ 680 h 748"/>
                <a:gd name="T44" fmla="*/ 550 w 750"/>
                <a:gd name="T45" fmla="*/ 704 h 748"/>
                <a:gd name="T46" fmla="*/ 510 w 750"/>
                <a:gd name="T47" fmla="*/ 723 h 748"/>
                <a:gd name="T48" fmla="*/ 466 w 750"/>
                <a:gd name="T49" fmla="*/ 737 h 748"/>
                <a:gd name="T50" fmla="*/ 422 w 750"/>
                <a:gd name="T51" fmla="*/ 745 h 748"/>
                <a:gd name="T52" fmla="*/ 374 w 750"/>
                <a:gd name="T53" fmla="*/ 748 h 748"/>
                <a:gd name="T54" fmla="*/ 327 w 750"/>
                <a:gd name="T55" fmla="*/ 745 h 748"/>
                <a:gd name="T56" fmla="*/ 282 w 750"/>
                <a:gd name="T57" fmla="*/ 737 h 748"/>
                <a:gd name="T58" fmla="*/ 239 w 750"/>
                <a:gd name="T59" fmla="*/ 723 h 748"/>
                <a:gd name="T60" fmla="*/ 198 w 750"/>
                <a:gd name="T61" fmla="*/ 704 h 748"/>
                <a:gd name="T62" fmla="*/ 161 w 750"/>
                <a:gd name="T63" fmla="*/ 680 h 748"/>
                <a:gd name="T64" fmla="*/ 126 w 750"/>
                <a:gd name="T65" fmla="*/ 653 h 748"/>
                <a:gd name="T66" fmla="*/ 94 w 750"/>
                <a:gd name="T67" fmla="*/ 622 h 748"/>
                <a:gd name="T68" fmla="*/ 67 w 750"/>
                <a:gd name="T69" fmla="*/ 587 h 748"/>
                <a:gd name="T70" fmla="*/ 43 w 750"/>
                <a:gd name="T71" fmla="*/ 549 h 748"/>
                <a:gd name="T72" fmla="*/ 25 w 750"/>
                <a:gd name="T73" fmla="*/ 509 h 748"/>
                <a:gd name="T74" fmla="*/ 11 w 750"/>
                <a:gd name="T75" fmla="*/ 465 h 748"/>
                <a:gd name="T76" fmla="*/ 3 w 750"/>
                <a:gd name="T77" fmla="*/ 420 h 748"/>
                <a:gd name="T78" fmla="*/ 0 w 750"/>
                <a:gd name="T79" fmla="*/ 373 h 748"/>
                <a:gd name="T80" fmla="*/ 3 w 750"/>
                <a:gd name="T81" fmla="*/ 327 h 748"/>
                <a:gd name="T82" fmla="*/ 11 w 750"/>
                <a:gd name="T83" fmla="*/ 281 h 748"/>
                <a:gd name="T84" fmla="*/ 25 w 750"/>
                <a:gd name="T85" fmla="*/ 239 h 748"/>
                <a:gd name="T86" fmla="*/ 43 w 750"/>
                <a:gd name="T87" fmla="*/ 198 h 748"/>
                <a:gd name="T88" fmla="*/ 67 w 750"/>
                <a:gd name="T89" fmla="*/ 159 h 748"/>
                <a:gd name="T90" fmla="*/ 94 w 750"/>
                <a:gd name="T91" fmla="*/ 126 h 748"/>
                <a:gd name="T92" fmla="*/ 126 w 750"/>
                <a:gd name="T93" fmla="*/ 94 h 748"/>
                <a:gd name="T94" fmla="*/ 161 w 750"/>
                <a:gd name="T95" fmla="*/ 66 h 748"/>
                <a:gd name="T96" fmla="*/ 198 w 750"/>
                <a:gd name="T97" fmla="*/ 43 h 748"/>
                <a:gd name="T98" fmla="*/ 239 w 750"/>
                <a:gd name="T99" fmla="*/ 25 h 748"/>
                <a:gd name="T100" fmla="*/ 282 w 750"/>
                <a:gd name="T101" fmla="*/ 11 h 748"/>
                <a:gd name="T102" fmla="*/ 327 w 750"/>
                <a:gd name="T103" fmla="*/ 3 h 748"/>
                <a:gd name="T104" fmla="*/ 374 w 750"/>
                <a:gd name="T105" fmla="*/ 0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50" h="748">
                  <a:moveTo>
                    <a:pt x="374" y="0"/>
                  </a:moveTo>
                  <a:lnTo>
                    <a:pt x="422" y="3"/>
                  </a:lnTo>
                  <a:lnTo>
                    <a:pt x="466" y="11"/>
                  </a:lnTo>
                  <a:lnTo>
                    <a:pt x="510" y="25"/>
                  </a:lnTo>
                  <a:lnTo>
                    <a:pt x="550" y="43"/>
                  </a:lnTo>
                  <a:lnTo>
                    <a:pt x="588" y="66"/>
                  </a:lnTo>
                  <a:lnTo>
                    <a:pt x="623" y="94"/>
                  </a:lnTo>
                  <a:lnTo>
                    <a:pt x="654" y="126"/>
                  </a:lnTo>
                  <a:lnTo>
                    <a:pt x="682" y="159"/>
                  </a:lnTo>
                  <a:lnTo>
                    <a:pt x="705" y="198"/>
                  </a:lnTo>
                  <a:lnTo>
                    <a:pt x="724" y="239"/>
                  </a:lnTo>
                  <a:lnTo>
                    <a:pt x="738" y="281"/>
                  </a:lnTo>
                  <a:lnTo>
                    <a:pt x="746" y="327"/>
                  </a:lnTo>
                  <a:lnTo>
                    <a:pt x="750" y="373"/>
                  </a:lnTo>
                  <a:lnTo>
                    <a:pt x="746" y="420"/>
                  </a:lnTo>
                  <a:lnTo>
                    <a:pt x="738" y="465"/>
                  </a:lnTo>
                  <a:lnTo>
                    <a:pt x="724" y="509"/>
                  </a:lnTo>
                  <a:lnTo>
                    <a:pt x="705" y="549"/>
                  </a:lnTo>
                  <a:lnTo>
                    <a:pt x="682" y="587"/>
                  </a:lnTo>
                  <a:lnTo>
                    <a:pt x="654" y="622"/>
                  </a:lnTo>
                  <a:lnTo>
                    <a:pt x="623" y="653"/>
                  </a:lnTo>
                  <a:lnTo>
                    <a:pt x="588" y="680"/>
                  </a:lnTo>
                  <a:lnTo>
                    <a:pt x="550" y="704"/>
                  </a:lnTo>
                  <a:lnTo>
                    <a:pt x="510" y="723"/>
                  </a:lnTo>
                  <a:lnTo>
                    <a:pt x="466" y="737"/>
                  </a:lnTo>
                  <a:lnTo>
                    <a:pt x="422" y="745"/>
                  </a:lnTo>
                  <a:lnTo>
                    <a:pt x="374" y="748"/>
                  </a:lnTo>
                  <a:lnTo>
                    <a:pt x="327" y="745"/>
                  </a:lnTo>
                  <a:lnTo>
                    <a:pt x="282" y="737"/>
                  </a:lnTo>
                  <a:lnTo>
                    <a:pt x="239" y="723"/>
                  </a:lnTo>
                  <a:lnTo>
                    <a:pt x="198" y="704"/>
                  </a:lnTo>
                  <a:lnTo>
                    <a:pt x="161" y="680"/>
                  </a:lnTo>
                  <a:lnTo>
                    <a:pt x="126" y="653"/>
                  </a:lnTo>
                  <a:lnTo>
                    <a:pt x="94" y="622"/>
                  </a:lnTo>
                  <a:lnTo>
                    <a:pt x="67" y="587"/>
                  </a:lnTo>
                  <a:lnTo>
                    <a:pt x="43" y="549"/>
                  </a:lnTo>
                  <a:lnTo>
                    <a:pt x="25" y="509"/>
                  </a:lnTo>
                  <a:lnTo>
                    <a:pt x="11" y="465"/>
                  </a:lnTo>
                  <a:lnTo>
                    <a:pt x="3" y="420"/>
                  </a:lnTo>
                  <a:lnTo>
                    <a:pt x="0" y="373"/>
                  </a:lnTo>
                  <a:lnTo>
                    <a:pt x="3" y="327"/>
                  </a:lnTo>
                  <a:lnTo>
                    <a:pt x="11" y="281"/>
                  </a:lnTo>
                  <a:lnTo>
                    <a:pt x="25" y="239"/>
                  </a:lnTo>
                  <a:lnTo>
                    <a:pt x="43" y="198"/>
                  </a:lnTo>
                  <a:lnTo>
                    <a:pt x="67" y="159"/>
                  </a:lnTo>
                  <a:lnTo>
                    <a:pt x="94" y="126"/>
                  </a:lnTo>
                  <a:lnTo>
                    <a:pt x="126" y="94"/>
                  </a:lnTo>
                  <a:lnTo>
                    <a:pt x="161" y="66"/>
                  </a:lnTo>
                  <a:lnTo>
                    <a:pt x="198" y="43"/>
                  </a:lnTo>
                  <a:lnTo>
                    <a:pt x="239" y="25"/>
                  </a:lnTo>
                  <a:lnTo>
                    <a:pt x="282" y="11"/>
                  </a:lnTo>
                  <a:lnTo>
                    <a:pt x="327" y="3"/>
                  </a:lnTo>
                  <a:lnTo>
                    <a:pt x="3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9">
              <a:extLst>
                <a:ext uri="{FF2B5EF4-FFF2-40B4-BE49-F238E27FC236}">
                  <a16:creationId xmlns:a16="http://schemas.microsoft.com/office/drawing/2014/main" id="{9F71F058-8066-9D9D-EA75-0389227730F5}"/>
                </a:ext>
              </a:extLst>
            </p:cNvPr>
            <p:cNvSpPr>
              <a:spLocks/>
            </p:cNvSpPr>
            <p:nvPr/>
          </p:nvSpPr>
          <p:spPr bwMode="auto">
            <a:xfrm>
              <a:off x="4344988" y="5353051"/>
              <a:ext cx="406400" cy="733425"/>
            </a:xfrm>
            <a:custGeom>
              <a:avLst/>
              <a:gdLst>
                <a:gd name="T0" fmla="*/ 354 w 1277"/>
                <a:gd name="T1" fmla="*/ 3 h 2311"/>
                <a:gd name="T2" fmla="*/ 371 w 1277"/>
                <a:gd name="T3" fmla="*/ 13 h 2311"/>
                <a:gd name="T4" fmla="*/ 600 w 1277"/>
                <a:gd name="T5" fmla="*/ 639 h 2311"/>
                <a:gd name="T6" fmla="*/ 616 w 1277"/>
                <a:gd name="T7" fmla="*/ 658 h 2311"/>
                <a:gd name="T8" fmla="*/ 638 w 1277"/>
                <a:gd name="T9" fmla="*/ 665 h 2311"/>
                <a:gd name="T10" fmla="*/ 661 w 1277"/>
                <a:gd name="T11" fmla="*/ 658 h 2311"/>
                <a:gd name="T12" fmla="*/ 676 w 1277"/>
                <a:gd name="T13" fmla="*/ 639 h 2311"/>
                <a:gd name="T14" fmla="*/ 908 w 1277"/>
                <a:gd name="T15" fmla="*/ 11 h 2311"/>
                <a:gd name="T16" fmla="*/ 930 w 1277"/>
                <a:gd name="T17" fmla="*/ 0 h 2311"/>
                <a:gd name="T18" fmla="*/ 1050 w 1277"/>
                <a:gd name="T19" fmla="*/ 35 h 2311"/>
                <a:gd name="T20" fmla="*/ 1089 w 1277"/>
                <a:gd name="T21" fmla="*/ 51 h 2311"/>
                <a:gd name="T22" fmla="*/ 1159 w 1277"/>
                <a:gd name="T23" fmla="*/ 96 h 2311"/>
                <a:gd name="T24" fmla="*/ 1214 w 1277"/>
                <a:gd name="T25" fmla="*/ 155 h 2311"/>
                <a:gd name="T26" fmla="*/ 1253 w 1277"/>
                <a:gd name="T27" fmla="*/ 226 h 2311"/>
                <a:gd name="T28" fmla="*/ 1275 w 1277"/>
                <a:gd name="T29" fmla="*/ 305 h 2311"/>
                <a:gd name="T30" fmla="*/ 1277 w 1277"/>
                <a:gd name="T31" fmla="*/ 1001 h 2311"/>
                <a:gd name="T32" fmla="*/ 1271 w 1277"/>
                <a:gd name="T33" fmla="*/ 1019 h 2311"/>
                <a:gd name="T34" fmla="*/ 1037 w 1277"/>
                <a:gd name="T35" fmla="*/ 2278 h 2311"/>
                <a:gd name="T36" fmla="*/ 1027 w 1277"/>
                <a:gd name="T37" fmla="*/ 2302 h 2311"/>
                <a:gd name="T38" fmla="*/ 1004 w 1277"/>
                <a:gd name="T39" fmla="*/ 2311 h 2311"/>
                <a:gd name="T40" fmla="*/ 261 w 1277"/>
                <a:gd name="T41" fmla="*/ 2309 h 2311"/>
                <a:gd name="T42" fmla="*/ 243 w 1277"/>
                <a:gd name="T43" fmla="*/ 2291 h 2311"/>
                <a:gd name="T44" fmla="*/ 239 w 1277"/>
                <a:gd name="T45" fmla="*/ 1376 h 2311"/>
                <a:gd name="T46" fmla="*/ 1 w 1277"/>
                <a:gd name="T47" fmla="*/ 1011 h 2311"/>
                <a:gd name="T48" fmla="*/ 0 w 1277"/>
                <a:gd name="T49" fmla="*/ 350 h 2311"/>
                <a:gd name="T50" fmla="*/ 10 w 1277"/>
                <a:gd name="T51" fmla="*/ 266 h 2311"/>
                <a:gd name="T52" fmla="*/ 41 w 1277"/>
                <a:gd name="T53" fmla="*/ 190 h 2311"/>
                <a:gd name="T54" fmla="*/ 89 w 1277"/>
                <a:gd name="T55" fmla="*/ 124 h 2311"/>
                <a:gd name="T56" fmla="*/ 151 w 1277"/>
                <a:gd name="T57" fmla="*/ 71 h 2311"/>
                <a:gd name="T58" fmla="*/ 228 w 1277"/>
                <a:gd name="T59" fmla="*/ 35 h 2311"/>
                <a:gd name="T60" fmla="*/ 237 w 1277"/>
                <a:gd name="T61" fmla="*/ 32 h 2311"/>
                <a:gd name="T62" fmla="*/ 262 w 1277"/>
                <a:gd name="T63" fmla="*/ 25 h 2311"/>
                <a:gd name="T64" fmla="*/ 292 w 1277"/>
                <a:gd name="T65" fmla="*/ 15 h 2311"/>
                <a:gd name="T66" fmla="*/ 321 w 1277"/>
                <a:gd name="T67" fmla="*/ 7 h 2311"/>
                <a:gd name="T68" fmla="*/ 341 w 1277"/>
                <a:gd name="T69" fmla="*/ 1 h 2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7" h="2311">
                  <a:moveTo>
                    <a:pt x="344" y="0"/>
                  </a:moveTo>
                  <a:lnTo>
                    <a:pt x="354" y="3"/>
                  </a:lnTo>
                  <a:lnTo>
                    <a:pt x="363" y="7"/>
                  </a:lnTo>
                  <a:lnTo>
                    <a:pt x="371" y="13"/>
                  </a:lnTo>
                  <a:lnTo>
                    <a:pt x="375" y="23"/>
                  </a:lnTo>
                  <a:lnTo>
                    <a:pt x="600" y="639"/>
                  </a:lnTo>
                  <a:lnTo>
                    <a:pt x="606" y="651"/>
                  </a:lnTo>
                  <a:lnTo>
                    <a:pt x="616" y="658"/>
                  </a:lnTo>
                  <a:lnTo>
                    <a:pt x="626" y="663"/>
                  </a:lnTo>
                  <a:lnTo>
                    <a:pt x="638" y="665"/>
                  </a:lnTo>
                  <a:lnTo>
                    <a:pt x="650" y="663"/>
                  </a:lnTo>
                  <a:lnTo>
                    <a:pt x="661" y="658"/>
                  </a:lnTo>
                  <a:lnTo>
                    <a:pt x="670" y="651"/>
                  </a:lnTo>
                  <a:lnTo>
                    <a:pt x="676" y="639"/>
                  </a:lnTo>
                  <a:lnTo>
                    <a:pt x="901" y="23"/>
                  </a:lnTo>
                  <a:lnTo>
                    <a:pt x="908" y="11"/>
                  </a:lnTo>
                  <a:lnTo>
                    <a:pt x="918" y="4"/>
                  </a:lnTo>
                  <a:lnTo>
                    <a:pt x="930" y="0"/>
                  </a:lnTo>
                  <a:lnTo>
                    <a:pt x="943" y="3"/>
                  </a:lnTo>
                  <a:lnTo>
                    <a:pt x="1050" y="35"/>
                  </a:lnTo>
                  <a:lnTo>
                    <a:pt x="1050" y="35"/>
                  </a:lnTo>
                  <a:lnTo>
                    <a:pt x="1089" y="51"/>
                  </a:lnTo>
                  <a:lnTo>
                    <a:pt x="1126" y="71"/>
                  </a:lnTo>
                  <a:lnTo>
                    <a:pt x="1159" y="96"/>
                  </a:lnTo>
                  <a:lnTo>
                    <a:pt x="1189" y="123"/>
                  </a:lnTo>
                  <a:lnTo>
                    <a:pt x="1214" y="155"/>
                  </a:lnTo>
                  <a:lnTo>
                    <a:pt x="1236" y="189"/>
                  </a:lnTo>
                  <a:lnTo>
                    <a:pt x="1253" y="226"/>
                  </a:lnTo>
                  <a:lnTo>
                    <a:pt x="1266" y="265"/>
                  </a:lnTo>
                  <a:lnTo>
                    <a:pt x="1275" y="305"/>
                  </a:lnTo>
                  <a:lnTo>
                    <a:pt x="1277" y="348"/>
                  </a:lnTo>
                  <a:lnTo>
                    <a:pt x="1277" y="1001"/>
                  </a:lnTo>
                  <a:lnTo>
                    <a:pt x="1276" y="1011"/>
                  </a:lnTo>
                  <a:lnTo>
                    <a:pt x="1271" y="1019"/>
                  </a:lnTo>
                  <a:lnTo>
                    <a:pt x="1037" y="1376"/>
                  </a:lnTo>
                  <a:lnTo>
                    <a:pt x="1037" y="2278"/>
                  </a:lnTo>
                  <a:lnTo>
                    <a:pt x="1035" y="2291"/>
                  </a:lnTo>
                  <a:lnTo>
                    <a:pt x="1027" y="2302"/>
                  </a:lnTo>
                  <a:lnTo>
                    <a:pt x="1017" y="2309"/>
                  </a:lnTo>
                  <a:lnTo>
                    <a:pt x="1004" y="2311"/>
                  </a:lnTo>
                  <a:lnTo>
                    <a:pt x="273" y="2311"/>
                  </a:lnTo>
                  <a:lnTo>
                    <a:pt x="261" y="2309"/>
                  </a:lnTo>
                  <a:lnTo>
                    <a:pt x="250" y="2302"/>
                  </a:lnTo>
                  <a:lnTo>
                    <a:pt x="243" y="2291"/>
                  </a:lnTo>
                  <a:lnTo>
                    <a:pt x="239" y="2278"/>
                  </a:lnTo>
                  <a:lnTo>
                    <a:pt x="239" y="1376"/>
                  </a:lnTo>
                  <a:lnTo>
                    <a:pt x="5" y="1019"/>
                  </a:lnTo>
                  <a:lnTo>
                    <a:pt x="1" y="1011"/>
                  </a:lnTo>
                  <a:lnTo>
                    <a:pt x="0" y="1001"/>
                  </a:lnTo>
                  <a:lnTo>
                    <a:pt x="0" y="350"/>
                  </a:lnTo>
                  <a:lnTo>
                    <a:pt x="3" y="308"/>
                  </a:lnTo>
                  <a:lnTo>
                    <a:pt x="10" y="266"/>
                  </a:lnTo>
                  <a:lnTo>
                    <a:pt x="23" y="227"/>
                  </a:lnTo>
                  <a:lnTo>
                    <a:pt x="41" y="190"/>
                  </a:lnTo>
                  <a:lnTo>
                    <a:pt x="62" y="156"/>
                  </a:lnTo>
                  <a:lnTo>
                    <a:pt x="89" y="124"/>
                  </a:lnTo>
                  <a:lnTo>
                    <a:pt x="118" y="96"/>
                  </a:lnTo>
                  <a:lnTo>
                    <a:pt x="151" y="71"/>
                  </a:lnTo>
                  <a:lnTo>
                    <a:pt x="188" y="51"/>
                  </a:lnTo>
                  <a:lnTo>
                    <a:pt x="228" y="35"/>
                  </a:lnTo>
                  <a:lnTo>
                    <a:pt x="230" y="34"/>
                  </a:lnTo>
                  <a:lnTo>
                    <a:pt x="237" y="32"/>
                  </a:lnTo>
                  <a:lnTo>
                    <a:pt x="249" y="29"/>
                  </a:lnTo>
                  <a:lnTo>
                    <a:pt x="262" y="25"/>
                  </a:lnTo>
                  <a:lnTo>
                    <a:pt x="276" y="21"/>
                  </a:lnTo>
                  <a:lnTo>
                    <a:pt x="292" y="15"/>
                  </a:lnTo>
                  <a:lnTo>
                    <a:pt x="307" y="11"/>
                  </a:lnTo>
                  <a:lnTo>
                    <a:pt x="321" y="7"/>
                  </a:lnTo>
                  <a:lnTo>
                    <a:pt x="333" y="4"/>
                  </a:lnTo>
                  <a:lnTo>
                    <a:pt x="341" y="1"/>
                  </a:lnTo>
                  <a:lnTo>
                    <a:pt x="3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0">
              <a:extLst>
                <a:ext uri="{FF2B5EF4-FFF2-40B4-BE49-F238E27FC236}">
                  <a16:creationId xmlns:a16="http://schemas.microsoft.com/office/drawing/2014/main" id="{E8DD82C0-992D-A545-9942-F84E4D902D65}"/>
                </a:ext>
              </a:extLst>
            </p:cNvPr>
            <p:cNvSpPr>
              <a:spLocks/>
            </p:cNvSpPr>
            <p:nvPr/>
          </p:nvSpPr>
          <p:spPr bwMode="auto">
            <a:xfrm>
              <a:off x="4513263" y="5338763"/>
              <a:ext cx="69850" cy="182563"/>
            </a:xfrm>
            <a:custGeom>
              <a:avLst/>
              <a:gdLst>
                <a:gd name="T0" fmla="*/ 55 w 223"/>
                <a:gd name="T1" fmla="*/ 0 h 571"/>
                <a:gd name="T2" fmla="*/ 168 w 223"/>
                <a:gd name="T3" fmla="*/ 0 h 571"/>
                <a:gd name="T4" fmla="*/ 183 w 223"/>
                <a:gd name="T5" fmla="*/ 2 h 571"/>
                <a:gd name="T6" fmla="*/ 197 w 223"/>
                <a:gd name="T7" fmla="*/ 7 h 571"/>
                <a:gd name="T8" fmla="*/ 209 w 223"/>
                <a:gd name="T9" fmla="*/ 17 h 571"/>
                <a:gd name="T10" fmla="*/ 218 w 223"/>
                <a:gd name="T11" fmla="*/ 31 h 571"/>
                <a:gd name="T12" fmla="*/ 223 w 223"/>
                <a:gd name="T13" fmla="*/ 47 h 571"/>
                <a:gd name="T14" fmla="*/ 223 w 223"/>
                <a:gd name="T15" fmla="*/ 64 h 571"/>
                <a:gd name="T16" fmla="*/ 216 w 223"/>
                <a:gd name="T17" fmla="*/ 79 h 571"/>
                <a:gd name="T18" fmla="*/ 156 w 223"/>
                <a:gd name="T19" fmla="*/ 171 h 571"/>
                <a:gd name="T20" fmla="*/ 183 w 223"/>
                <a:gd name="T21" fmla="*/ 411 h 571"/>
                <a:gd name="T22" fmla="*/ 127 w 223"/>
                <a:gd name="T23" fmla="*/ 560 h 571"/>
                <a:gd name="T24" fmla="*/ 123 w 223"/>
                <a:gd name="T25" fmla="*/ 568 h 571"/>
                <a:gd name="T26" fmla="*/ 115 w 223"/>
                <a:gd name="T27" fmla="*/ 571 h 571"/>
                <a:gd name="T28" fmla="*/ 107 w 223"/>
                <a:gd name="T29" fmla="*/ 571 h 571"/>
                <a:gd name="T30" fmla="*/ 101 w 223"/>
                <a:gd name="T31" fmla="*/ 568 h 571"/>
                <a:gd name="T32" fmla="*/ 95 w 223"/>
                <a:gd name="T33" fmla="*/ 560 h 571"/>
                <a:gd name="T34" fmla="*/ 39 w 223"/>
                <a:gd name="T35" fmla="*/ 411 h 571"/>
                <a:gd name="T36" fmla="*/ 68 w 223"/>
                <a:gd name="T37" fmla="*/ 171 h 571"/>
                <a:gd name="T38" fmla="*/ 7 w 223"/>
                <a:gd name="T39" fmla="*/ 79 h 571"/>
                <a:gd name="T40" fmla="*/ 1 w 223"/>
                <a:gd name="T41" fmla="*/ 64 h 571"/>
                <a:gd name="T42" fmla="*/ 0 w 223"/>
                <a:gd name="T43" fmla="*/ 47 h 571"/>
                <a:gd name="T44" fmla="*/ 4 w 223"/>
                <a:gd name="T45" fmla="*/ 31 h 571"/>
                <a:gd name="T46" fmla="*/ 14 w 223"/>
                <a:gd name="T47" fmla="*/ 17 h 571"/>
                <a:gd name="T48" fmla="*/ 25 w 223"/>
                <a:gd name="T49" fmla="*/ 7 h 571"/>
                <a:gd name="T50" fmla="*/ 39 w 223"/>
                <a:gd name="T51" fmla="*/ 2 h 571"/>
                <a:gd name="T52" fmla="*/ 55 w 223"/>
                <a:gd name="T53" fmla="*/ 0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571">
                  <a:moveTo>
                    <a:pt x="55" y="0"/>
                  </a:moveTo>
                  <a:lnTo>
                    <a:pt x="168" y="0"/>
                  </a:lnTo>
                  <a:lnTo>
                    <a:pt x="183" y="2"/>
                  </a:lnTo>
                  <a:lnTo>
                    <a:pt x="197" y="7"/>
                  </a:lnTo>
                  <a:lnTo>
                    <a:pt x="209" y="17"/>
                  </a:lnTo>
                  <a:lnTo>
                    <a:pt x="218" y="31"/>
                  </a:lnTo>
                  <a:lnTo>
                    <a:pt x="223" y="47"/>
                  </a:lnTo>
                  <a:lnTo>
                    <a:pt x="223" y="64"/>
                  </a:lnTo>
                  <a:lnTo>
                    <a:pt x="216" y="79"/>
                  </a:lnTo>
                  <a:lnTo>
                    <a:pt x="156" y="171"/>
                  </a:lnTo>
                  <a:lnTo>
                    <a:pt x="183" y="411"/>
                  </a:lnTo>
                  <a:lnTo>
                    <a:pt x="127" y="560"/>
                  </a:lnTo>
                  <a:lnTo>
                    <a:pt x="123" y="568"/>
                  </a:lnTo>
                  <a:lnTo>
                    <a:pt x="115" y="571"/>
                  </a:lnTo>
                  <a:lnTo>
                    <a:pt x="107" y="571"/>
                  </a:lnTo>
                  <a:lnTo>
                    <a:pt x="101" y="568"/>
                  </a:lnTo>
                  <a:lnTo>
                    <a:pt x="95" y="560"/>
                  </a:lnTo>
                  <a:lnTo>
                    <a:pt x="39" y="411"/>
                  </a:lnTo>
                  <a:lnTo>
                    <a:pt x="68" y="171"/>
                  </a:lnTo>
                  <a:lnTo>
                    <a:pt x="7" y="79"/>
                  </a:lnTo>
                  <a:lnTo>
                    <a:pt x="1" y="64"/>
                  </a:lnTo>
                  <a:lnTo>
                    <a:pt x="0" y="47"/>
                  </a:lnTo>
                  <a:lnTo>
                    <a:pt x="4" y="31"/>
                  </a:lnTo>
                  <a:lnTo>
                    <a:pt x="14" y="17"/>
                  </a:lnTo>
                  <a:lnTo>
                    <a:pt x="25" y="7"/>
                  </a:lnTo>
                  <a:lnTo>
                    <a:pt x="39" y="2"/>
                  </a:lnTo>
                  <a:lnTo>
                    <a:pt x="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62" name="Group 28">
            <a:extLst>
              <a:ext uri="{FF2B5EF4-FFF2-40B4-BE49-F238E27FC236}">
                <a16:creationId xmlns:a16="http://schemas.microsoft.com/office/drawing/2014/main" id="{DD75C84E-17DC-B08C-2B60-73C389F09B97}"/>
              </a:ext>
            </a:extLst>
          </p:cNvPr>
          <p:cNvGrpSpPr/>
          <p:nvPr/>
        </p:nvGrpSpPr>
        <p:grpSpPr>
          <a:xfrm>
            <a:off x="1022656" y="945001"/>
            <a:ext cx="315809" cy="367369"/>
            <a:chOff x="9309100" y="825501"/>
            <a:chExt cx="700088" cy="814388"/>
          </a:xfrm>
          <a:solidFill>
            <a:srgbClr val="F5A243"/>
          </a:solidFill>
        </p:grpSpPr>
        <p:sp>
          <p:nvSpPr>
            <p:cNvPr id="363" name="Freeform 5">
              <a:extLst>
                <a:ext uri="{FF2B5EF4-FFF2-40B4-BE49-F238E27FC236}">
                  <a16:creationId xmlns:a16="http://schemas.microsoft.com/office/drawing/2014/main" id="{8E294F31-0862-6B5B-47F6-81D6E34641A3}"/>
                </a:ext>
              </a:extLst>
            </p:cNvPr>
            <p:cNvSpPr>
              <a:spLocks/>
            </p:cNvSpPr>
            <p:nvPr/>
          </p:nvSpPr>
          <p:spPr bwMode="auto">
            <a:xfrm>
              <a:off x="9693275" y="974726"/>
              <a:ext cx="309563" cy="409575"/>
            </a:xfrm>
            <a:custGeom>
              <a:avLst/>
              <a:gdLst>
                <a:gd name="T0" fmla="*/ 0 w 254"/>
                <a:gd name="T1" fmla="*/ 236 h 336"/>
                <a:gd name="T2" fmla="*/ 236 w 254"/>
                <a:gd name="T3" fmla="*/ 336 h 336"/>
                <a:gd name="T4" fmla="*/ 254 w 254"/>
                <a:gd name="T5" fmla="*/ 240 h 336"/>
                <a:gd name="T6" fmla="*/ 102 w 254"/>
                <a:gd name="T7" fmla="*/ 0 h 336"/>
                <a:gd name="T8" fmla="*/ 0 w 254"/>
                <a:gd name="T9" fmla="*/ 236 h 336"/>
              </a:gdLst>
              <a:ahLst/>
              <a:cxnLst>
                <a:cxn ang="0">
                  <a:pos x="T0" y="T1"/>
                </a:cxn>
                <a:cxn ang="0">
                  <a:pos x="T2" y="T3"/>
                </a:cxn>
                <a:cxn ang="0">
                  <a:pos x="T4" y="T5"/>
                </a:cxn>
                <a:cxn ang="0">
                  <a:pos x="T6" y="T7"/>
                </a:cxn>
                <a:cxn ang="0">
                  <a:pos x="T8" y="T9"/>
                </a:cxn>
              </a:cxnLst>
              <a:rect l="0" t="0" r="r" b="b"/>
              <a:pathLst>
                <a:path w="254" h="336">
                  <a:moveTo>
                    <a:pt x="0" y="236"/>
                  </a:moveTo>
                  <a:cubicBezTo>
                    <a:pt x="236" y="336"/>
                    <a:pt x="236" y="336"/>
                    <a:pt x="236" y="336"/>
                  </a:cubicBezTo>
                  <a:cubicBezTo>
                    <a:pt x="247" y="307"/>
                    <a:pt x="254" y="274"/>
                    <a:pt x="254" y="240"/>
                  </a:cubicBezTo>
                  <a:cubicBezTo>
                    <a:pt x="254" y="134"/>
                    <a:pt x="192" y="43"/>
                    <a:pt x="102" y="0"/>
                  </a:cubicBezTo>
                  <a:lnTo>
                    <a:pt x="0" y="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4" name="Freeform 6">
              <a:extLst>
                <a:ext uri="{FF2B5EF4-FFF2-40B4-BE49-F238E27FC236}">
                  <a16:creationId xmlns:a16="http://schemas.microsoft.com/office/drawing/2014/main" id="{77AA3841-A836-9E0B-2101-B23D92CD0A6B}"/>
                </a:ext>
              </a:extLst>
            </p:cNvPr>
            <p:cNvSpPr>
              <a:spLocks/>
            </p:cNvSpPr>
            <p:nvPr/>
          </p:nvSpPr>
          <p:spPr bwMode="auto">
            <a:xfrm>
              <a:off x="9309100" y="920751"/>
              <a:ext cx="700088" cy="719138"/>
            </a:xfrm>
            <a:custGeom>
              <a:avLst/>
              <a:gdLst>
                <a:gd name="T0" fmla="*/ 293 w 574"/>
                <a:gd name="T1" fmla="*/ 296 h 590"/>
                <a:gd name="T2" fmla="*/ 216 w 574"/>
                <a:gd name="T3" fmla="*/ 0 h 590"/>
                <a:gd name="T4" fmla="*/ 0 w 574"/>
                <a:gd name="T5" fmla="*/ 289 h 590"/>
                <a:gd name="T6" fmla="*/ 301 w 574"/>
                <a:gd name="T7" fmla="*/ 590 h 590"/>
                <a:gd name="T8" fmla="*/ 574 w 574"/>
                <a:gd name="T9" fmla="*/ 416 h 590"/>
                <a:gd name="T10" fmla="*/ 293 w 574"/>
                <a:gd name="T11" fmla="*/ 296 h 590"/>
              </a:gdLst>
              <a:ahLst/>
              <a:cxnLst>
                <a:cxn ang="0">
                  <a:pos x="T0" y="T1"/>
                </a:cxn>
                <a:cxn ang="0">
                  <a:pos x="T2" y="T3"/>
                </a:cxn>
                <a:cxn ang="0">
                  <a:pos x="T4" y="T5"/>
                </a:cxn>
                <a:cxn ang="0">
                  <a:pos x="T6" y="T7"/>
                </a:cxn>
                <a:cxn ang="0">
                  <a:pos x="T8" y="T9"/>
                </a:cxn>
                <a:cxn ang="0">
                  <a:pos x="T10" y="T11"/>
                </a:cxn>
              </a:cxnLst>
              <a:rect l="0" t="0" r="r" b="b"/>
              <a:pathLst>
                <a:path w="574" h="590">
                  <a:moveTo>
                    <a:pt x="293" y="296"/>
                  </a:moveTo>
                  <a:cubicBezTo>
                    <a:pt x="216" y="0"/>
                    <a:pt x="216" y="0"/>
                    <a:pt x="216" y="0"/>
                  </a:cubicBezTo>
                  <a:cubicBezTo>
                    <a:pt x="91" y="37"/>
                    <a:pt x="0" y="152"/>
                    <a:pt x="0" y="289"/>
                  </a:cubicBezTo>
                  <a:cubicBezTo>
                    <a:pt x="0" y="455"/>
                    <a:pt x="135" y="590"/>
                    <a:pt x="301" y="590"/>
                  </a:cubicBezTo>
                  <a:cubicBezTo>
                    <a:pt x="422" y="590"/>
                    <a:pt x="527" y="519"/>
                    <a:pt x="574" y="416"/>
                  </a:cubicBezTo>
                  <a:lnTo>
                    <a:pt x="293" y="2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5" name="Freeform 7">
              <a:extLst>
                <a:ext uri="{FF2B5EF4-FFF2-40B4-BE49-F238E27FC236}">
                  <a16:creationId xmlns:a16="http://schemas.microsoft.com/office/drawing/2014/main" id="{C6FD7E5B-9687-CC44-4531-FA035163423E}"/>
                </a:ext>
              </a:extLst>
            </p:cNvPr>
            <p:cNvSpPr>
              <a:spLocks/>
            </p:cNvSpPr>
            <p:nvPr/>
          </p:nvSpPr>
          <p:spPr bwMode="auto">
            <a:xfrm>
              <a:off x="9574213" y="825501"/>
              <a:ext cx="268288" cy="409575"/>
            </a:xfrm>
            <a:custGeom>
              <a:avLst/>
              <a:gdLst>
                <a:gd name="T0" fmla="*/ 85 w 219"/>
                <a:gd name="T1" fmla="*/ 336 h 336"/>
                <a:gd name="T2" fmla="*/ 219 w 219"/>
                <a:gd name="T3" fmla="*/ 27 h 336"/>
                <a:gd name="T4" fmla="*/ 82 w 219"/>
                <a:gd name="T5" fmla="*/ 0 h 336"/>
                <a:gd name="T6" fmla="*/ 0 w 219"/>
                <a:gd name="T7" fmla="*/ 10 h 336"/>
                <a:gd name="T8" fmla="*/ 85 w 219"/>
                <a:gd name="T9" fmla="*/ 336 h 336"/>
              </a:gdLst>
              <a:ahLst/>
              <a:cxnLst>
                <a:cxn ang="0">
                  <a:pos x="T0" y="T1"/>
                </a:cxn>
                <a:cxn ang="0">
                  <a:pos x="T2" y="T3"/>
                </a:cxn>
                <a:cxn ang="0">
                  <a:pos x="T4" y="T5"/>
                </a:cxn>
                <a:cxn ang="0">
                  <a:pos x="T6" y="T7"/>
                </a:cxn>
                <a:cxn ang="0">
                  <a:pos x="T8" y="T9"/>
                </a:cxn>
              </a:cxnLst>
              <a:rect l="0" t="0" r="r" b="b"/>
              <a:pathLst>
                <a:path w="219" h="336">
                  <a:moveTo>
                    <a:pt x="85" y="336"/>
                  </a:moveTo>
                  <a:cubicBezTo>
                    <a:pt x="219" y="27"/>
                    <a:pt x="219" y="27"/>
                    <a:pt x="219" y="27"/>
                  </a:cubicBezTo>
                  <a:cubicBezTo>
                    <a:pt x="177" y="10"/>
                    <a:pt x="131" y="0"/>
                    <a:pt x="82" y="0"/>
                  </a:cubicBezTo>
                  <a:cubicBezTo>
                    <a:pt x="54" y="0"/>
                    <a:pt x="26" y="4"/>
                    <a:pt x="0" y="10"/>
                  </a:cubicBezTo>
                  <a:lnTo>
                    <a:pt x="85" y="3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366" name="Freeform 153">
            <a:extLst>
              <a:ext uri="{FF2B5EF4-FFF2-40B4-BE49-F238E27FC236}">
                <a16:creationId xmlns:a16="http://schemas.microsoft.com/office/drawing/2014/main" id="{A566EEB9-8C14-2D90-2B43-6C6D17A34010}"/>
              </a:ext>
            </a:extLst>
          </p:cNvPr>
          <p:cNvSpPr>
            <a:spLocks/>
          </p:cNvSpPr>
          <p:nvPr/>
        </p:nvSpPr>
        <p:spPr bwMode="auto">
          <a:xfrm>
            <a:off x="1683694" y="976138"/>
            <a:ext cx="372719" cy="372718"/>
          </a:xfrm>
          <a:custGeom>
            <a:avLst/>
            <a:gdLst>
              <a:gd name="T0" fmla="*/ 50 w 62"/>
              <a:gd name="T1" fmla="*/ 49 h 62"/>
              <a:gd name="T2" fmla="*/ 44 w 62"/>
              <a:gd name="T3" fmla="*/ 54 h 62"/>
              <a:gd name="T4" fmla="*/ 24 w 62"/>
              <a:gd name="T5" fmla="*/ 54 h 62"/>
              <a:gd name="T6" fmla="*/ 21 w 62"/>
              <a:gd name="T7" fmla="*/ 50 h 62"/>
              <a:gd name="T8" fmla="*/ 24 w 62"/>
              <a:gd name="T9" fmla="*/ 42 h 62"/>
              <a:gd name="T10" fmla="*/ 56 w 62"/>
              <a:gd name="T11" fmla="*/ 42 h 62"/>
              <a:gd name="T12" fmla="*/ 62 w 62"/>
              <a:gd name="T13" fmla="*/ 14 h 62"/>
              <a:gd name="T14" fmla="*/ 11 w 62"/>
              <a:gd name="T15" fmla="*/ 7 h 62"/>
              <a:gd name="T16" fmla="*/ 7 w 62"/>
              <a:gd name="T17" fmla="*/ 5 h 62"/>
              <a:gd name="T18" fmla="*/ 7 w 62"/>
              <a:gd name="T19" fmla="*/ 4 h 62"/>
              <a:gd name="T20" fmla="*/ 4 w 62"/>
              <a:gd name="T21" fmla="*/ 0 h 62"/>
              <a:gd name="T22" fmla="*/ 0 w 62"/>
              <a:gd name="T23" fmla="*/ 4 h 62"/>
              <a:gd name="T24" fmla="*/ 4 w 62"/>
              <a:gd name="T25" fmla="*/ 8 h 62"/>
              <a:gd name="T26" fmla="*/ 4 w 62"/>
              <a:gd name="T27" fmla="*/ 8 h 62"/>
              <a:gd name="T28" fmla="*/ 9 w 62"/>
              <a:gd name="T29" fmla="*/ 11 h 62"/>
              <a:gd name="T30" fmla="*/ 17 w 62"/>
              <a:gd name="T31" fmla="*/ 42 h 62"/>
              <a:gd name="T32" fmla="*/ 19 w 62"/>
              <a:gd name="T33" fmla="*/ 42 h 62"/>
              <a:gd name="T34" fmla="*/ 17 w 62"/>
              <a:gd name="T35" fmla="*/ 49 h 62"/>
              <a:gd name="T36" fmla="*/ 17 w 62"/>
              <a:gd name="T37" fmla="*/ 49 h 62"/>
              <a:gd name="T38" fmla="*/ 10 w 62"/>
              <a:gd name="T39" fmla="*/ 55 h 62"/>
              <a:gd name="T40" fmla="*/ 17 w 62"/>
              <a:gd name="T41" fmla="*/ 62 h 62"/>
              <a:gd name="T42" fmla="*/ 23 w 62"/>
              <a:gd name="T43" fmla="*/ 58 h 62"/>
              <a:gd name="T44" fmla="*/ 44 w 62"/>
              <a:gd name="T45" fmla="*/ 58 h 62"/>
              <a:gd name="T46" fmla="*/ 50 w 62"/>
              <a:gd name="T47" fmla="*/ 62 h 62"/>
              <a:gd name="T48" fmla="*/ 57 w 62"/>
              <a:gd name="T49" fmla="*/ 55 h 62"/>
              <a:gd name="T50" fmla="*/ 50 w 62"/>
              <a:gd name="T51"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2">
                <a:moveTo>
                  <a:pt x="50" y="49"/>
                </a:moveTo>
                <a:cubicBezTo>
                  <a:pt x="47" y="49"/>
                  <a:pt x="45" y="51"/>
                  <a:pt x="44" y="54"/>
                </a:cubicBezTo>
                <a:cubicBezTo>
                  <a:pt x="24" y="54"/>
                  <a:pt x="24" y="54"/>
                  <a:pt x="24" y="54"/>
                </a:cubicBezTo>
                <a:cubicBezTo>
                  <a:pt x="23" y="52"/>
                  <a:pt x="22" y="51"/>
                  <a:pt x="21" y="50"/>
                </a:cubicBezTo>
                <a:cubicBezTo>
                  <a:pt x="24" y="42"/>
                  <a:pt x="24" y="42"/>
                  <a:pt x="24" y="42"/>
                </a:cubicBezTo>
                <a:cubicBezTo>
                  <a:pt x="56" y="42"/>
                  <a:pt x="56" y="42"/>
                  <a:pt x="56" y="42"/>
                </a:cubicBezTo>
                <a:cubicBezTo>
                  <a:pt x="62" y="14"/>
                  <a:pt x="62" y="14"/>
                  <a:pt x="62" y="14"/>
                </a:cubicBezTo>
                <a:cubicBezTo>
                  <a:pt x="11" y="7"/>
                  <a:pt x="11" y="7"/>
                  <a:pt x="11" y="7"/>
                </a:cubicBezTo>
                <a:cubicBezTo>
                  <a:pt x="7" y="5"/>
                  <a:pt x="7" y="5"/>
                  <a:pt x="7" y="5"/>
                </a:cubicBezTo>
                <a:cubicBezTo>
                  <a:pt x="7" y="4"/>
                  <a:pt x="7" y="4"/>
                  <a:pt x="7" y="4"/>
                </a:cubicBezTo>
                <a:cubicBezTo>
                  <a:pt x="7" y="2"/>
                  <a:pt x="6" y="0"/>
                  <a:pt x="4" y="0"/>
                </a:cubicBezTo>
                <a:cubicBezTo>
                  <a:pt x="1" y="0"/>
                  <a:pt x="0" y="2"/>
                  <a:pt x="0" y="4"/>
                </a:cubicBezTo>
                <a:cubicBezTo>
                  <a:pt x="0" y="6"/>
                  <a:pt x="1" y="8"/>
                  <a:pt x="4" y="8"/>
                </a:cubicBezTo>
                <a:cubicBezTo>
                  <a:pt x="4" y="8"/>
                  <a:pt x="4" y="8"/>
                  <a:pt x="4" y="8"/>
                </a:cubicBezTo>
                <a:cubicBezTo>
                  <a:pt x="9" y="11"/>
                  <a:pt x="9" y="11"/>
                  <a:pt x="9" y="11"/>
                </a:cubicBezTo>
                <a:cubicBezTo>
                  <a:pt x="17" y="42"/>
                  <a:pt x="17" y="42"/>
                  <a:pt x="17" y="42"/>
                </a:cubicBezTo>
                <a:cubicBezTo>
                  <a:pt x="19" y="42"/>
                  <a:pt x="19" y="42"/>
                  <a:pt x="19" y="42"/>
                </a:cubicBezTo>
                <a:cubicBezTo>
                  <a:pt x="17" y="49"/>
                  <a:pt x="17" y="49"/>
                  <a:pt x="17" y="49"/>
                </a:cubicBezTo>
                <a:cubicBezTo>
                  <a:pt x="17" y="49"/>
                  <a:pt x="17" y="49"/>
                  <a:pt x="17" y="49"/>
                </a:cubicBezTo>
                <a:cubicBezTo>
                  <a:pt x="13" y="49"/>
                  <a:pt x="10" y="52"/>
                  <a:pt x="10" y="55"/>
                </a:cubicBezTo>
                <a:cubicBezTo>
                  <a:pt x="10" y="59"/>
                  <a:pt x="13" y="62"/>
                  <a:pt x="17" y="62"/>
                </a:cubicBezTo>
                <a:cubicBezTo>
                  <a:pt x="20" y="62"/>
                  <a:pt x="22" y="60"/>
                  <a:pt x="23" y="58"/>
                </a:cubicBezTo>
                <a:cubicBezTo>
                  <a:pt x="44" y="58"/>
                  <a:pt x="44" y="58"/>
                  <a:pt x="44" y="58"/>
                </a:cubicBezTo>
                <a:cubicBezTo>
                  <a:pt x="45" y="60"/>
                  <a:pt x="47" y="62"/>
                  <a:pt x="50" y="62"/>
                </a:cubicBezTo>
                <a:cubicBezTo>
                  <a:pt x="54" y="62"/>
                  <a:pt x="57" y="59"/>
                  <a:pt x="57" y="55"/>
                </a:cubicBezTo>
                <a:cubicBezTo>
                  <a:pt x="57" y="52"/>
                  <a:pt x="54" y="49"/>
                  <a:pt x="50" y="49"/>
                </a:cubicBezTo>
                <a:close/>
              </a:path>
            </a:pathLst>
          </a:custGeom>
          <a:solidFill>
            <a:srgbClr val="F5A243"/>
          </a:solidFill>
          <a:ln>
            <a:noFill/>
          </a:ln>
        </p:spPr>
        <p:txBody>
          <a:bodyPr vert="horz" wrap="square" lIns="91440" tIns="45720" rIns="91440" bIns="45720" numCol="1" anchor="t" anchorCtr="0" compatLnSpc="1">
            <a:prstTxWarp prst="textNoShape">
              <a:avLst/>
            </a:prstTxWarp>
          </a:bodyPr>
          <a:lstStyle/>
          <a:p>
            <a:endParaRPr lang="id-ID"/>
          </a:p>
        </p:txBody>
      </p:sp>
      <p:sp>
        <p:nvSpPr>
          <p:cNvPr id="367" name="Freeform 127">
            <a:extLst>
              <a:ext uri="{FF2B5EF4-FFF2-40B4-BE49-F238E27FC236}">
                <a16:creationId xmlns:a16="http://schemas.microsoft.com/office/drawing/2014/main" id="{9A5D93C7-27CE-8EA0-2C81-CF19279646E7}"/>
              </a:ext>
            </a:extLst>
          </p:cNvPr>
          <p:cNvSpPr>
            <a:spLocks/>
          </p:cNvSpPr>
          <p:nvPr/>
        </p:nvSpPr>
        <p:spPr bwMode="auto">
          <a:xfrm>
            <a:off x="7099301" y="4446588"/>
            <a:ext cx="420688" cy="423863"/>
          </a:xfrm>
          <a:custGeom>
            <a:avLst/>
            <a:gdLst>
              <a:gd name="T0" fmla="*/ 90 w 93"/>
              <a:gd name="T1" fmla="*/ 94 h 94"/>
              <a:gd name="T2" fmla="*/ 10 w 93"/>
              <a:gd name="T3" fmla="*/ 94 h 94"/>
              <a:gd name="T4" fmla="*/ 0 w 93"/>
              <a:gd name="T5" fmla="*/ 84 h 94"/>
              <a:gd name="T6" fmla="*/ 0 w 93"/>
              <a:gd name="T7" fmla="*/ 3 h 94"/>
              <a:gd name="T8" fmla="*/ 3 w 93"/>
              <a:gd name="T9" fmla="*/ 0 h 94"/>
              <a:gd name="T10" fmla="*/ 6 w 93"/>
              <a:gd name="T11" fmla="*/ 3 h 94"/>
              <a:gd name="T12" fmla="*/ 6 w 93"/>
              <a:gd name="T13" fmla="*/ 84 h 94"/>
              <a:gd name="T14" fmla="*/ 10 w 93"/>
              <a:gd name="T15" fmla="*/ 88 h 94"/>
              <a:gd name="T16" fmla="*/ 90 w 93"/>
              <a:gd name="T17" fmla="*/ 88 h 94"/>
              <a:gd name="T18" fmla="*/ 93 w 93"/>
              <a:gd name="T19" fmla="*/ 91 h 94"/>
              <a:gd name="T20" fmla="*/ 90 w 93"/>
              <a:gd name="T21"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4">
                <a:moveTo>
                  <a:pt x="90" y="94"/>
                </a:moveTo>
                <a:cubicBezTo>
                  <a:pt x="10" y="94"/>
                  <a:pt x="10" y="94"/>
                  <a:pt x="10" y="94"/>
                </a:cubicBezTo>
                <a:cubicBezTo>
                  <a:pt x="4" y="94"/>
                  <a:pt x="0" y="90"/>
                  <a:pt x="0" y="84"/>
                </a:cubicBezTo>
                <a:cubicBezTo>
                  <a:pt x="0" y="3"/>
                  <a:pt x="0" y="3"/>
                  <a:pt x="0" y="3"/>
                </a:cubicBezTo>
                <a:cubicBezTo>
                  <a:pt x="0" y="2"/>
                  <a:pt x="1" y="0"/>
                  <a:pt x="3" y="0"/>
                </a:cubicBezTo>
                <a:cubicBezTo>
                  <a:pt x="4" y="0"/>
                  <a:pt x="6" y="2"/>
                  <a:pt x="6" y="3"/>
                </a:cubicBezTo>
                <a:cubicBezTo>
                  <a:pt x="6" y="84"/>
                  <a:pt x="6" y="84"/>
                  <a:pt x="6" y="84"/>
                </a:cubicBezTo>
                <a:cubicBezTo>
                  <a:pt x="6" y="86"/>
                  <a:pt x="7" y="88"/>
                  <a:pt x="10" y="88"/>
                </a:cubicBezTo>
                <a:cubicBezTo>
                  <a:pt x="90" y="88"/>
                  <a:pt x="90" y="88"/>
                  <a:pt x="90" y="88"/>
                </a:cubicBezTo>
                <a:cubicBezTo>
                  <a:pt x="92" y="88"/>
                  <a:pt x="93" y="89"/>
                  <a:pt x="93" y="91"/>
                </a:cubicBezTo>
                <a:cubicBezTo>
                  <a:pt x="93" y="93"/>
                  <a:pt x="92" y="94"/>
                  <a:pt x="90" y="9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72" name="Groupe 371">
            <a:extLst>
              <a:ext uri="{FF2B5EF4-FFF2-40B4-BE49-F238E27FC236}">
                <a16:creationId xmlns:a16="http://schemas.microsoft.com/office/drawing/2014/main" id="{47D8A384-49C4-8A15-D8BB-D0AF1F3FD14A}"/>
              </a:ext>
            </a:extLst>
          </p:cNvPr>
          <p:cNvGrpSpPr/>
          <p:nvPr/>
        </p:nvGrpSpPr>
        <p:grpSpPr>
          <a:xfrm>
            <a:off x="2402058" y="990006"/>
            <a:ext cx="330201" cy="332693"/>
            <a:chOff x="7099301" y="4446588"/>
            <a:chExt cx="420688" cy="423863"/>
          </a:xfrm>
          <a:solidFill>
            <a:srgbClr val="F5A243"/>
          </a:solidFill>
        </p:grpSpPr>
        <p:grpSp>
          <p:nvGrpSpPr>
            <p:cNvPr id="373" name="Groupe 372">
              <a:extLst>
                <a:ext uri="{FF2B5EF4-FFF2-40B4-BE49-F238E27FC236}">
                  <a16:creationId xmlns:a16="http://schemas.microsoft.com/office/drawing/2014/main" id="{8D7A9F02-3A73-8A87-9F54-BBCA2C15C62D}"/>
                </a:ext>
              </a:extLst>
            </p:cNvPr>
            <p:cNvGrpSpPr/>
            <p:nvPr/>
          </p:nvGrpSpPr>
          <p:grpSpPr>
            <a:xfrm>
              <a:off x="7099301" y="4446588"/>
              <a:ext cx="420688" cy="423863"/>
              <a:chOff x="7099301" y="4446588"/>
              <a:chExt cx="420688" cy="423863"/>
            </a:xfrm>
            <a:grpFill/>
          </p:grpSpPr>
          <p:sp>
            <p:nvSpPr>
              <p:cNvPr id="375" name="Freeform 127">
                <a:extLst>
                  <a:ext uri="{FF2B5EF4-FFF2-40B4-BE49-F238E27FC236}">
                    <a16:creationId xmlns:a16="http://schemas.microsoft.com/office/drawing/2014/main" id="{539B6EA3-59F9-9EE8-3361-DEF35AC485BF}"/>
                  </a:ext>
                </a:extLst>
              </p:cNvPr>
              <p:cNvSpPr>
                <a:spLocks/>
              </p:cNvSpPr>
              <p:nvPr/>
            </p:nvSpPr>
            <p:spPr bwMode="auto">
              <a:xfrm>
                <a:off x="7099301" y="4446588"/>
                <a:ext cx="420688" cy="423863"/>
              </a:xfrm>
              <a:custGeom>
                <a:avLst/>
                <a:gdLst>
                  <a:gd name="T0" fmla="*/ 90 w 93"/>
                  <a:gd name="T1" fmla="*/ 94 h 94"/>
                  <a:gd name="T2" fmla="*/ 10 w 93"/>
                  <a:gd name="T3" fmla="*/ 94 h 94"/>
                  <a:gd name="T4" fmla="*/ 0 w 93"/>
                  <a:gd name="T5" fmla="*/ 84 h 94"/>
                  <a:gd name="T6" fmla="*/ 0 w 93"/>
                  <a:gd name="T7" fmla="*/ 3 h 94"/>
                  <a:gd name="T8" fmla="*/ 3 w 93"/>
                  <a:gd name="T9" fmla="*/ 0 h 94"/>
                  <a:gd name="T10" fmla="*/ 6 w 93"/>
                  <a:gd name="T11" fmla="*/ 3 h 94"/>
                  <a:gd name="T12" fmla="*/ 6 w 93"/>
                  <a:gd name="T13" fmla="*/ 84 h 94"/>
                  <a:gd name="T14" fmla="*/ 10 w 93"/>
                  <a:gd name="T15" fmla="*/ 88 h 94"/>
                  <a:gd name="T16" fmla="*/ 90 w 93"/>
                  <a:gd name="T17" fmla="*/ 88 h 94"/>
                  <a:gd name="T18" fmla="*/ 93 w 93"/>
                  <a:gd name="T19" fmla="*/ 91 h 94"/>
                  <a:gd name="T20" fmla="*/ 90 w 93"/>
                  <a:gd name="T21"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4">
                    <a:moveTo>
                      <a:pt x="90" y="94"/>
                    </a:moveTo>
                    <a:cubicBezTo>
                      <a:pt x="10" y="94"/>
                      <a:pt x="10" y="94"/>
                      <a:pt x="10" y="94"/>
                    </a:cubicBezTo>
                    <a:cubicBezTo>
                      <a:pt x="4" y="94"/>
                      <a:pt x="0" y="90"/>
                      <a:pt x="0" y="84"/>
                    </a:cubicBezTo>
                    <a:cubicBezTo>
                      <a:pt x="0" y="3"/>
                      <a:pt x="0" y="3"/>
                      <a:pt x="0" y="3"/>
                    </a:cubicBezTo>
                    <a:cubicBezTo>
                      <a:pt x="0" y="2"/>
                      <a:pt x="1" y="0"/>
                      <a:pt x="3" y="0"/>
                    </a:cubicBezTo>
                    <a:cubicBezTo>
                      <a:pt x="4" y="0"/>
                      <a:pt x="6" y="2"/>
                      <a:pt x="6" y="3"/>
                    </a:cubicBezTo>
                    <a:cubicBezTo>
                      <a:pt x="6" y="84"/>
                      <a:pt x="6" y="84"/>
                      <a:pt x="6" y="84"/>
                    </a:cubicBezTo>
                    <a:cubicBezTo>
                      <a:pt x="6" y="86"/>
                      <a:pt x="7" y="88"/>
                      <a:pt x="10" y="88"/>
                    </a:cubicBezTo>
                    <a:cubicBezTo>
                      <a:pt x="90" y="88"/>
                      <a:pt x="90" y="88"/>
                      <a:pt x="90" y="88"/>
                    </a:cubicBezTo>
                    <a:cubicBezTo>
                      <a:pt x="92" y="88"/>
                      <a:pt x="93" y="89"/>
                      <a:pt x="93" y="91"/>
                    </a:cubicBezTo>
                    <a:cubicBezTo>
                      <a:pt x="93" y="93"/>
                      <a:pt x="92" y="94"/>
                      <a:pt x="90" y="9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6" name="Freeform 128">
                <a:extLst>
                  <a:ext uri="{FF2B5EF4-FFF2-40B4-BE49-F238E27FC236}">
                    <a16:creationId xmlns:a16="http://schemas.microsoft.com/office/drawing/2014/main" id="{E8212730-1F9B-0177-8D2B-C638438AE461}"/>
                  </a:ext>
                </a:extLst>
              </p:cNvPr>
              <p:cNvSpPr>
                <a:spLocks/>
              </p:cNvSpPr>
              <p:nvPr/>
            </p:nvSpPr>
            <p:spPr bwMode="auto">
              <a:xfrm>
                <a:off x="7167563" y="4473576"/>
                <a:ext cx="334963" cy="271463"/>
              </a:xfrm>
              <a:custGeom>
                <a:avLst/>
                <a:gdLst>
                  <a:gd name="T0" fmla="*/ 70 w 74"/>
                  <a:gd name="T1" fmla="*/ 60 h 60"/>
                  <a:gd name="T2" fmla="*/ 70 w 74"/>
                  <a:gd name="T3" fmla="*/ 60 h 60"/>
                  <a:gd name="T4" fmla="*/ 33 w 74"/>
                  <a:gd name="T5" fmla="*/ 50 h 60"/>
                  <a:gd name="T6" fmla="*/ 33 w 74"/>
                  <a:gd name="T7" fmla="*/ 25 h 60"/>
                  <a:gd name="T8" fmla="*/ 15 w 74"/>
                  <a:gd name="T9" fmla="*/ 25 h 60"/>
                  <a:gd name="T10" fmla="*/ 1 w 74"/>
                  <a:gd name="T11" fmla="*/ 5 h 60"/>
                  <a:gd name="T12" fmla="*/ 1 w 74"/>
                  <a:gd name="T13" fmla="*/ 1 h 60"/>
                  <a:gd name="T14" fmla="*/ 5 w 74"/>
                  <a:gd name="T15" fmla="*/ 2 h 60"/>
                  <a:gd name="T16" fmla="*/ 18 w 74"/>
                  <a:gd name="T17" fmla="*/ 19 h 60"/>
                  <a:gd name="T18" fmla="*/ 39 w 74"/>
                  <a:gd name="T19" fmla="*/ 19 h 60"/>
                  <a:gd name="T20" fmla="*/ 39 w 74"/>
                  <a:gd name="T21" fmla="*/ 46 h 60"/>
                  <a:gd name="T22" fmla="*/ 71 w 74"/>
                  <a:gd name="T23" fmla="*/ 54 h 60"/>
                  <a:gd name="T24" fmla="*/ 73 w 74"/>
                  <a:gd name="T25" fmla="*/ 58 h 60"/>
                  <a:gd name="T26" fmla="*/ 70 w 74"/>
                  <a:gd name="T2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60">
                    <a:moveTo>
                      <a:pt x="70" y="60"/>
                    </a:moveTo>
                    <a:cubicBezTo>
                      <a:pt x="70" y="60"/>
                      <a:pt x="70" y="60"/>
                      <a:pt x="70" y="60"/>
                    </a:cubicBezTo>
                    <a:cubicBezTo>
                      <a:pt x="33" y="50"/>
                      <a:pt x="33" y="50"/>
                      <a:pt x="33" y="50"/>
                    </a:cubicBezTo>
                    <a:cubicBezTo>
                      <a:pt x="33" y="25"/>
                      <a:pt x="33" y="25"/>
                      <a:pt x="33" y="25"/>
                    </a:cubicBezTo>
                    <a:cubicBezTo>
                      <a:pt x="15" y="25"/>
                      <a:pt x="15" y="25"/>
                      <a:pt x="15" y="25"/>
                    </a:cubicBezTo>
                    <a:cubicBezTo>
                      <a:pt x="1" y="5"/>
                      <a:pt x="1" y="5"/>
                      <a:pt x="1" y="5"/>
                    </a:cubicBezTo>
                    <a:cubicBezTo>
                      <a:pt x="0" y="4"/>
                      <a:pt x="0" y="2"/>
                      <a:pt x="1" y="1"/>
                    </a:cubicBezTo>
                    <a:cubicBezTo>
                      <a:pt x="3" y="0"/>
                      <a:pt x="4" y="0"/>
                      <a:pt x="5" y="2"/>
                    </a:cubicBezTo>
                    <a:cubicBezTo>
                      <a:pt x="18" y="19"/>
                      <a:pt x="18" y="19"/>
                      <a:pt x="18" y="19"/>
                    </a:cubicBezTo>
                    <a:cubicBezTo>
                      <a:pt x="39" y="19"/>
                      <a:pt x="39" y="19"/>
                      <a:pt x="39" y="19"/>
                    </a:cubicBezTo>
                    <a:cubicBezTo>
                      <a:pt x="39" y="46"/>
                      <a:pt x="39" y="46"/>
                      <a:pt x="39" y="46"/>
                    </a:cubicBezTo>
                    <a:cubicBezTo>
                      <a:pt x="71" y="54"/>
                      <a:pt x="71" y="54"/>
                      <a:pt x="71" y="54"/>
                    </a:cubicBezTo>
                    <a:cubicBezTo>
                      <a:pt x="73" y="55"/>
                      <a:pt x="74" y="56"/>
                      <a:pt x="73" y="58"/>
                    </a:cubicBezTo>
                    <a:cubicBezTo>
                      <a:pt x="73" y="59"/>
                      <a:pt x="72" y="60"/>
                      <a:pt x="70"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74" name="Freeform 129">
              <a:extLst>
                <a:ext uri="{FF2B5EF4-FFF2-40B4-BE49-F238E27FC236}">
                  <a16:creationId xmlns:a16="http://schemas.microsoft.com/office/drawing/2014/main" id="{2D6498A3-9602-542E-FB61-3B63CAF740F0}"/>
                </a:ext>
              </a:extLst>
            </p:cNvPr>
            <p:cNvSpPr>
              <a:spLocks/>
            </p:cNvSpPr>
            <p:nvPr/>
          </p:nvSpPr>
          <p:spPr bwMode="auto">
            <a:xfrm>
              <a:off x="7416801" y="4654551"/>
              <a:ext cx="90488" cy="134938"/>
            </a:xfrm>
            <a:custGeom>
              <a:avLst/>
              <a:gdLst>
                <a:gd name="T0" fmla="*/ 3 w 20"/>
                <a:gd name="T1" fmla="*/ 30 h 30"/>
                <a:gd name="T2" fmla="*/ 1 w 20"/>
                <a:gd name="T3" fmla="*/ 29 h 30"/>
                <a:gd name="T4" fmla="*/ 1 w 20"/>
                <a:gd name="T5" fmla="*/ 25 h 30"/>
                <a:gd name="T6" fmla="*/ 13 w 20"/>
                <a:gd name="T7" fmla="*/ 17 h 30"/>
                <a:gd name="T8" fmla="*/ 5 w 20"/>
                <a:gd name="T9" fmla="*/ 5 h 30"/>
                <a:gd name="T10" fmla="*/ 5 w 20"/>
                <a:gd name="T11" fmla="*/ 1 h 30"/>
                <a:gd name="T12" fmla="*/ 10 w 20"/>
                <a:gd name="T13" fmla="*/ 1 h 30"/>
                <a:gd name="T14" fmla="*/ 18 w 20"/>
                <a:gd name="T15" fmla="*/ 13 h 30"/>
                <a:gd name="T16" fmla="*/ 16 w 20"/>
                <a:gd name="T17" fmla="*/ 22 h 30"/>
                <a:gd name="T18" fmla="*/ 5 w 20"/>
                <a:gd name="T19" fmla="*/ 30 h 30"/>
                <a:gd name="T20" fmla="*/ 3 w 20"/>
                <a:gd name="T21"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30">
                  <a:moveTo>
                    <a:pt x="3" y="30"/>
                  </a:moveTo>
                  <a:cubicBezTo>
                    <a:pt x="2" y="30"/>
                    <a:pt x="1" y="30"/>
                    <a:pt x="1" y="29"/>
                  </a:cubicBezTo>
                  <a:cubicBezTo>
                    <a:pt x="0" y="28"/>
                    <a:pt x="0" y="26"/>
                    <a:pt x="1" y="25"/>
                  </a:cubicBezTo>
                  <a:cubicBezTo>
                    <a:pt x="13" y="17"/>
                    <a:pt x="13" y="17"/>
                    <a:pt x="13" y="17"/>
                  </a:cubicBezTo>
                  <a:cubicBezTo>
                    <a:pt x="5" y="5"/>
                    <a:pt x="5" y="5"/>
                    <a:pt x="5" y="5"/>
                  </a:cubicBezTo>
                  <a:cubicBezTo>
                    <a:pt x="4" y="3"/>
                    <a:pt x="4" y="2"/>
                    <a:pt x="5" y="1"/>
                  </a:cubicBezTo>
                  <a:cubicBezTo>
                    <a:pt x="7" y="0"/>
                    <a:pt x="9" y="0"/>
                    <a:pt x="10" y="1"/>
                  </a:cubicBezTo>
                  <a:cubicBezTo>
                    <a:pt x="18" y="13"/>
                    <a:pt x="18" y="13"/>
                    <a:pt x="18" y="13"/>
                  </a:cubicBezTo>
                  <a:cubicBezTo>
                    <a:pt x="20" y="16"/>
                    <a:pt x="19" y="20"/>
                    <a:pt x="16" y="22"/>
                  </a:cubicBezTo>
                  <a:cubicBezTo>
                    <a:pt x="5" y="30"/>
                    <a:pt x="5" y="30"/>
                    <a:pt x="5" y="30"/>
                  </a:cubicBezTo>
                  <a:cubicBezTo>
                    <a:pt x="4" y="30"/>
                    <a:pt x="4" y="30"/>
                    <a:pt x="3"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77" name="Freeform 27">
            <a:extLst>
              <a:ext uri="{FF2B5EF4-FFF2-40B4-BE49-F238E27FC236}">
                <a16:creationId xmlns:a16="http://schemas.microsoft.com/office/drawing/2014/main" id="{D3028825-717A-92E9-CAAB-4F372FC72870}"/>
              </a:ext>
            </a:extLst>
          </p:cNvPr>
          <p:cNvSpPr>
            <a:spLocks noEditPoints="1"/>
          </p:cNvSpPr>
          <p:nvPr/>
        </p:nvSpPr>
        <p:spPr bwMode="auto">
          <a:xfrm>
            <a:off x="3005483" y="1013193"/>
            <a:ext cx="307811" cy="356034"/>
          </a:xfrm>
          <a:custGeom>
            <a:avLst/>
            <a:gdLst>
              <a:gd name="T0" fmla="*/ 133 w 300"/>
              <a:gd name="T1" fmla="*/ 196 h 347"/>
              <a:gd name="T2" fmla="*/ 142 w 300"/>
              <a:gd name="T3" fmla="*/ 219 h 347"/>
              <a:gd name="T4" fmla="*/ 165 w 300"/>
              <a:gd name="T5" fmla="*/ 211 h 347"/>
              <a:gd name="T6" fmla="*/ 156 w 300"/>
              <a:gd name="T7" fmla="*/ 186 h 347"/>
              <a:gd name="T8" fmla="*/ 204 w 300"/>
              <a:gd name="T9" fmla="*/ 186 h 347"/>
              <a:gd name="T10" fmla="*/ 144 w 300"/>
              <a:gd name="T11" fmla="*/ 261 h 347"/>
              <a:gd name="T12" fmla="*/ 100 w 300"/>
              <a:gd name="T13" fmla="*/ 176 h 347"/>
              <a:gd name="T14" fmla="*/ 129 w 300"/>
              <a:gd name="T15" fmla="*/ 140 h 347"/>
              <a:gd name="T16" fmla="*/ 98 w 300"/>
              <a:gd name="T17" fmla="*/ 247 h 347"/>
              <a:gd name="T18" fmla="*/ 210 w 300"/>
              <a:gd name="T19" fmla="*/ 234 h 347"/>
              <a:gd name="T20" fmla="*/ 156 w 300"/>
              <a:gd name="T21" fmla="*/ 136 h 347"/>
              <a:gd name="T22" fmla="*/ 169 w 300"/>
              <a:gd name="T23" fmla="*/ 113 h 347"/>
              <a:gd name="T24" fmla="*/ 204 w 300"/>
              <a:gd name="T25" fmla="*/ 109 h 347"/>
              <a:gd name="T26" fmla="*/ 219 w 300"/>
              <a:gd name="T27" fmla="*/ 142 h 347"/>
              <a:gd name="T28" fmla="*/ 250 w 300"/>
              <a:gd name="T29" fmla="*/ 165 h 347"/>
              <a:gd name="T30" fmla="*/ 242 w 300"/>
              <a:gd name="T31" fmla="*/ 198 h 347"/>
              <a:gd name="T32" fmla="*/ 256 w 300"/>
              <a:gd name="T33" fmla="*/ 221 h 347"/>
              <a:gd name="T34" fmla="*/ 242 w 300"/>
              <a:gd name="T35" fmla="*/ 255 h 347"/>
              <a:gd name="T36" fmla="*/ 231 w 300"/>
              <a:gd name="T37" fmla="*/ 270 h 347"/>
              <a:gd name="T38" fmla="*/ 204 w 300"/>
              <a:gd name="T39" fmla="*/ 295 h 347"/>
              <a:gd name="T40" fmla="*/ 177 w 300"/>
              <a:gd name="T41" fmla="*/ 292 h 347"/>
              <a:gd name="T42" fmla="*/ 148 w 300"/>
              <a:gd name="T43" fmla="*/ 311 h 347"/>
              <a:gd name="T44" fmla="*/ 117 w 300"/>
              <a:gd name="T45" fmla="*/ 292 h 347"/>
              <a:gd name="T46" fmla="*/ 81 w 300"/>
              <a:gd name="T47" fmla="*/ 286 h 347"/>
              <a:gd name="T48" fmla="*/ 71 w 300"/>
              <a:gd name="T49" fmla="*/ 253 h 347"/>
              <a:gd name="T50" fmla="*/ 48 w 300"/>
              <a:gd name="T51" fmla="*/ 240 h 347"/>
              <a:gd name="T52" fmla="*/ 43 w 300"/>
              <a:gd name="T53" fmla="*/ 203 h 347"/>
              <a:gd name="T54" fmla="*/ 44 w 300"/>
              <a:gd name="T55" fmla="*/ 184 h 347"/>
              <a:gd name="T56" fmla="*/ 56 w 300"/>
              <a:gd name="T57" fmla="*/ 150 h 347"/>
              <a:gd name="T58" fmla="*/ 81 w 300"/>
              <a:gd name="T59" fmla="*/ 140 h 347"/>
              <a:gd name="T60" fmla="*/ 96 w 300"/>
              <a:gd name="T61" fmla="*/ 109 h 347"/>
              <a:gd name="T62" fmla="*/ 133 w 300"/>
              <a:gd name="T63" fmla="*/ 111 h 347"/>
              <a:gd name="T64" fmla="*/ 148 w 300"/>
              <a:gd name="T65" fmla="*/ 75 h 347"/>
              <a:gd name="T66" fmla="*/ 23 w 300"/>
              <a:gd name="T67" fmla="*/ 169 h 347"/>
              <a:gd name="T68" fmla="*/ 83 w 300"/>
              <a:gd name="T69" fmla="*/ 316 h 347"/>
              <a:gd name="T70" fmla="*/ 240 w 300"/>
              <a:gd name="T71" fmla="*/ 295 h 347"/>
              <a:gd name="T72" fmla="*/ 261 w 300"/>
              <a:gd name="T73" fmla="*/ 138 h 347"/>
              <a:gd name="T74" fmla="*/ 29 w 300"/>
              <a:gd name="T75" fmla="*/ 61 h 347"/>
              <a:gd name="T76" fmla="*/ 44 w 300"/>
              <a:gd name="T77" fmla="*/ 80 h 347"/>
              <a:gd name="T78" fmla="*/ 2 w 300"/>
              <a:gd name="T79" fmla="*/ 94 h 347"/>
              <a:gd name="T80" fmla="*/ 27 w 300"/>
              <a:gd name="T81" fmla="*/ 61 h 347"/>
              <a:gd name="T82" fmla="*/ 298 w 300"/>
              <a:gd name="T83" fmla="*/ 88 h 347"/>
              <a:gd name="T84" fmla="*/ 283 w 300"/>
              <a:gd name="T85" fmla="*/ 107 h 347"/>
              <a:gd name="T86" fmla="*/ 254 w 300"/>
              <a:gd name="T87" fmla="*/ 75 h 347"/>
              <a:gd name="T88" fmla="*/ 175 w 300"/>
              <a:gd name="T89" fmla="*/ 36 h 347"/>
              <a:gd name="T90" fmla="*/ 242 w 300"/>
              <a:gd name="T91" fmla="*/ 96 h 347"/>
              <a:gd name="T92" fmla="*/ 261 w 300"/>
              <a:gd name="T93" fmla="*/ 115 h 347"/>
              <a:gd name="T94" fmla="*/ 271 w 300"/>
              <a:gd name="T95" fmla="*/ 276 h 347"/>
              <a:gd name="T96" fmla="*/ 110 w 300"/>
              <a:gd name="T97" fmla="*/ 341 h 347"/>
              <a:gd name="T98" fmla="*/ 6 w 300"/>
              <a:gd name="T99" fmla="*/ 203 h 347"/>
              <a:gd name="T100" fmla="*/ 27 w 300"/>
              <a:gd name="T101" fmla="*/ 104 h 347"/>
              <a:gd name="T102" fmla="*/ 123 w 300"/>
              <a:gd name="T103" fmla="*/ 63 h 347"/>
              <a:gd name="T104" fmla="*/ 194 w 300"/>
              <a:gd name="T105" fmla="*/ 0 h 347"/>
              <a:gd name="T106" fmla="*/ 194 w 300"/>
              <a:gd name="T107" fmla="*/ 34 h 347"/>
              <a:gd name="T108" fmla="*/ 102 w 300"/>
              <a:gd name="T109" fmla="*/ 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00" h="347">
                <a:moveTo>
                  <a:pt x="150" y="186"/>
                </a:moveTo>
                <a:lnTo>
                  <a:pt x="144" y="186"/>
                </a:lnTo>
                <a:lnTo>
                  <a:pt x="139" y="188"/>
                </a:lnTo>
                <a:lnTo>
                  <a:pt x="135" y="192"/>
                </a:lnTo>
                <a:lnTo>
                  <a:pt x="133" y="196"/>
                </a:lnTo>
                <a:lnTo>
                  <a:pt x="131" y="201"/>
                </a:lnTo>
                <a:lnTo>
                  <a:pt x="131" y="207"/>
                </a:lnTo>
                <a:lnTo>
                  <a:pt x="133" y="213"/>
                </a:lnTo>
                <a:lnTo>
                  <a:pt x="137" y="217"/>
                </a:lnTo>
                <a:lnTo>
                  <a:pt x="142" y="219"/>
                </a:lnTo>
                <a:lnTo>
                  <a:pt x="146" y="221"/>
                </a:lnTo>
                <a:lnTo>
                  <a:pt x="152" y="221"/>
                </a:lnTo>
                <a:lnTo>
                  <a:pt x="158" y="219"/>
                </a:lnTo>
                <a:lnTo>
                  <a:pt x="162" y="215"/>
                </a:lnTo>
                <a:lnTo>
                  <a:pt x="165" y="211"/>
                </a:lnTo>
                <a:lnTo>
                  <a:pt x="167" y="205"/>
                </a:lnTo>
                <a:lnTo>
                  <a:pt x="165" y="199"/>
                </a:lnTo>
                <a:lnTo>
                  <a:pt x="163" y="194"/>
                </a:lnTo>
                <a:lnTo>
                  <a:pt x="160" y="190"/>
                </a:lnTo>
                <a:lnTo>
                  <a:pt x="156" y="186"/>
                </a:lnTo>
                <a:lnTo>
                  <a:pt x="150" y="186"/>
                </a:lnTo>
                <a:close/>
                <a:moveTo>
                  <a:pt x="154" y="148"/>
                </a:moveTo>
                <a:lnTo>
                  <a:pt x="177" y="153"/>
                </a:lnTo>
                <a:lnTo>
                  <a:pt x="194" y="167"/>
                </a:lnTo>
                <a:lnTo>
                  <a:pt x="204" y="186"/>
                </a:lnTo>
                <a:lnTo>
                  <a:pt x="206" y="209"/>
                </a:lnTo>
                <a:lnTo>
                  <a:pt x="200" y="230"/>
                </a:lnTo>
                <a:lnTo>
                  <a:pt x="187" y="247"/>
                </a:lnTo>
                <a:lnTo>
                  <a:pt x="167" y="257"/>
                </a:lnTo>
                <a:lnTo>
                  <a:pt x="144" y="261"/>
                </a:lnTo>
                <a:lnTo>
                  <a:pt x="123" y="255"/>
                </a:lnTo>
                <a:lnTo>
                  <a:pt x="106" y="240"/>
                </a:lnTo>
                <a:lnTo>
                  <a:pt x="96" y="221"/>
                </a:lnTo>
                <a:lnTo>
                  <a:pt x="92" y="199"/>
                </a:lnTo>
                <a:lnTo>
                  <a:pt x="100" y="176"/>
                </a:lnTo>
                <a:lnTo>
                  <a:pt x="114" y="159"/>
                </a:lnTo>
                <a:lnTo>
                  <a:pt x="133" y="150"/>
                </a:lnTo>
                <a:lnTo>
                  <a:pt x="154" y="148"/>
                </a:lnTo>
                <a:close/>
                <a:moveTo>
                  <a:pt x="156" y="136"/>
                </a:moveTo>
                <a:lnTo>
                  <a:pt x="129" y="140"/>
                </a:lnTo>
                <a:lnTo>
                  <a:pt x="106" y="151"/>
                </a:lnTo>
                <a:lnTo>
                  <a:pt x="91" y="173"/>
                </a:lnTo>
                <a:lnTo>
                  <a:pt x="83" y="198"/>
                </a:lnTo>
                <a:lnTo>
                  <a:pt x="85" y="224"/>
                </a:lnTo>
                <a:lnTo>
                  <a:pt x="98" y="247"/>
                </a:lnTo>
                <a:lnTo>
                  <a:pt x="117" y="263"/>
                </a:lnTo>
                <a:lnTo>
                  <a:pt x="144" y="270"/>
                </a:lnTo>
                <a:lnTo>
                  <a:pt x="171" y="269"/>
                </a:lnTo>
                <a:lnTo>
                  <a:pt x="192" y="255"/>
                </a:lnTo>
                <a:lnTo>
                  <a:pt x="210" y="234"/>
                </a:lnTo>
                <a:lnTo>
                  <a:pt x="217" y="209"/>
                </a:lnTo>
                <a:lnTo>
                  <a:pt x="213" y="182"/>
                </a:lnTo>
                <a:lnTo>
                  <a:pt x="202" y="159"/>
                </a:lnTo>
                <a:lnTo>
                  <a:pt x="181" y="144"/>
                </a:lnTo>
                <a:lnTo>
                  <a:pt x="156" y="136"/>
                </a:lnTo>
                <a:close/>
                <a:moveTo>
                  <a:pt x="150" y="96"/>
                </a:moveTo>
                <a:lnTo>
                  <a:pt x="165" y="96"/>
                </a:lnTo>
                <a:lnTo>
                  <a:pt x="167" y="98"/>
                </a:lnTo>
                <a:lnTo>
                  <a:pt x="167" y="98"/>
                </a:lnTo>
                <a:lnTo>
                  <a:pt x="169" y="113"/>
                </a:lnTo>
                <a:lnTo>
                  <a:pt x="181" y="115"/>
                </a:lnTo>
                <a:lnTo>
                  <a:pt x="190" y="121"/>
                </a:lnTo>
                <a:lnTo>
                  <a:pt x="202" y="109"/>
                </a:lnTo>
                <a:lnTo>
                  <a:pt x="202" y="109"/>
                </a:lnTo>
                <a:lnTo>
                  <a:pt x="204" y="109"/>
                </a:lnTo>
                <a:lnTo>
                  <a:pt x="217" y="119"/>
                </a:lnTo>
                <a:lnTo>
                  <a:pt x="217" y="121"/>
                </a:lnTo>
                <a:lnTo>
                  <a:pt x="217" y="121"/>
                </a:lnTo>
                <a:lnTo>
                  <a:pt x="211" y="134"/>
                </a:lnTo>
                <a:lnTo>
                  <a:pt x="219" y="142"/>
                </a:lnTo>
                <a:lnTo>
                  <a:pt x="227" y="151"/>
                </a:lnTo>
                <a:lnTo>
                  <a:pt x="240" y="148"/>
                </a:lnTo>
                <a:lnTo>
                  <a:pt x="242" y="150"/>
                </a:lnTo>
                <a:lnTo>
                  <a:pt x="242" y="150"/>
                </a:lnTo>
                <a:lnTo>
                  <a:pt x="250" y="165"/>
                </a:lnTo>
                <a:lnTo>
                  <a:pt x="250" y="165"/>
                </a:lnTo>
                <a:lnTo>
                  <a:pt x="250" y="167"/>
                </a:lnTo>
                <a:lnTo>
                  <a:pt x="238" y="175"/>
                </a:lnTo>
                <a:lnTo>
                  <a:pt x="240" y="186"/>
                </a:lnTo>
                <a:lnTo>
                  <a:pt x="242" y="198"/>
                </a:lnTo>
                <a:lnTo>
                  <a:pt x="256" y="201"/>
                </a:lnTo>
                <a:lnTo>
                  <a:pt x="258" y="203"/>
                </a:lnTo>
                <a:lnTo>
                  <a:pt x="258" y="203"/>
                </a:lnTo>
                <a:lnTo>
                  <a:pt x="256" y="221"/>
                </a:lnTo>
                <a:lnTo>
                  <a:pt x="256" y="221"/>
                </a:lnTo>
                <a:lnTo>
                  <a:pt x="254" y="221"/>
                </a:lnTo>
                <a:lnTo>
                  <a:pt x="240" y="222"/>
                </a:lnTo>
                <a:lnTo>
                  <a:pt x="236" y="234"/>
                </a:lnTo>
                <a:lnTo>
                  <a:pt x="233" y="245"/>
                </a:lnTo>
                <a:lnTo>
                  <a:pt x="242" y="255"/>
                </a:lnTo>
                <a:lnTo>
                  <a:pt x="242" y="257"/>
                </a:lnTo>
                <a:lnTo>
                  <a:pt x="242" y="257"/>
                </a:lnTo>
                <a:lnTo>
                  <a:pt x="233" y="270"/>
                </a:lnTo>
                <a:lnTo>
                  <a:pt x="233" y="270"/>
                </a:lnTo>
                <a:lnTo>
                  <a:pt x="231" y="270"/>
                </a:lnTo>
                <a:lnTo>
                  <a:pt x="219" y="267"/>
                </a:lnTo>
                <a:lnTo>
                  <a:pt x="210" y="274"/>
                </a:lnTo>
                <a:lnTo>
                  <a:pt x="200" y="282"/>
                </a:lnTo>
                <a:lnTo>
                  <a:pt x="204" y="295"/>
                </a:lnTo>
                <a:lnTo>
                  <a:pt x="204" y="295"/>
                </a:lnTo>
                <a:lnTo>
                  <a:pt x="202" y="295"/>
                </a:lnTo>
                <a:lnTo>
                  <a:pt x="188" y="303"/>
                </a:lnTo>
                <a:lnTo>
                  <a:pt x="187" y="303"/>
                </a:lnTo>
                <a:lnTo>
                  <a:pt x="187" y="303"/>
                </a:lnTo>
                <a:lnTo>
                  <a:pt x="177" y="292"/>
                </a:lnTo>
                <a:lnTo>
                  <a:pt x="165" y="295"/>
                </a:lnTo>
                <a:lnTo>
                  <a:pt x="154" y="295"/>
                </a:lnTo>
                <a:lnTo>
                  <a:pt x="150" y="309"/>
                </a:lnTo>
                <a:lnTo>
                  <a:pt x="150" y="311"/>
                </a:lnTo>
                <a:lnTo>
                  <a:pt x="148" y="311"/>
                </a:lnTo>
                <a:lnTo>
                  <a:pt x="133" y="309"/>
                </a:lnTo>
                <a:lnTo>
                  <a:pt x="131" y="309"/>
                </a:lnTo>
                <a:lnTo>
                  <a:pt x="131" y="307"/>
                </a:lnTo>
                <a:lnTo>
                  <a:pt x="129" y="293"/>
                </a:lnTo>
                <a:lnTo>
                  <a:pt x="117" y="292"/>
                </a:lnTo>
                <a:lnTo>
                  <a:pt x="108" y="286"/>
                </a:lnTo>
                <a:lnTo>
                  <a:pt x="96" y="295"/>
                </a:lnTo>
                <a:lnTo>
                  <a:pt x="96" y="295"/>
                </a:lnTo>
                <a:lnTo>
                  <a:pt x="94" y="295"/>
                </a:lnTo>
                <a:lnTo>
                  <a:pt x="81" y="286"/>
                </a:lnTo>
                <a:lnTo>
                  <a:pt x="81" y="286"/>
                </a:lnTo>
                <a:lnTo>
                  <a:pt x="81" y="284"/>
                </a:lnTo>
                <a:lnTo>
                  <a:pt x="87" y="272"/>
                </a:lnTo>
                <a:lnTo>
                  <a:pt x="79" y="263"/>
                </a:lnTo>
                <a:lnTo>
                  <a:pt x="71" y="253"/>
                </a:lnTo>
                <a:lnTo>
                  <a:pt x="58" y="257"/>
                </a:lnTo>
                <a:lnTo>
                  <a:pt x="56" y="257"/>
                </a:lnTo>
                <a:lnTo>
                  <a:pt x="56" y="255"/>
                </a:lnTo>
                <a:lnTo>
                  <a:pt x="48" y="242"/>
                </a:lnTo>
                <a:lnTo>
                  <a:pt x="48" y="240"/>
                </a:lnTo>
                <a:lnTo>
                  <a:pt x="48" y="240"/>
                </a:lnTo>
                <a:lnTo>
                  <a:pt x="60" y="230"/>
                </a:lnTo>
                <a:lnTo>
                  <a:pt x="58" y="219"/>
                </a:lnTo>
                <a:lnTo>
                  <a:pt x="56" y="209"/>
                </a:lnTo>
                <a:lnTo>
                  <a:pt x="43" y="203"/>
                </a:lnTo>
                <a:lnTo>
                  <a:pt x="43" y="203"/>
                </a:lnTo>
                <a:lnTo>
                  <a:pt x="41" y="201"/>
                </a:lnTo>
                <a:lnTo>
                  <a:pt x="43" y="186"/>
                </a:lnTo>
                <a:lnTo>
                  <a:pt x="43" y="184"/>
                </a:lnTo>
                <a:lnTo>
                  <a:pt x="44" y="184"/>
                </a:lnTo>
                <a:lnTo>
                  <a:pt x="58" y="182"/>
                </a:lnTo>
                <a:lnTo>
                  <a:pt x="62" y="171"/>
                </a:lnTo>
                <a:lnTo>
                  <a:pt x="66" y="161"/>
                </a:lnTo>
                <a:lnTo>
                  <a:pt x="56" y="150"/>
                </a:lnTo>
                <a:lnTo>
                  <a:pt x="56" y="150"/>
                </a:lnTo>
                <a:lnTo>
                  <a:pt x="56" y="148"/>
                </a:lnTo>
                <a:lnTo>
                  <a:pt x="66" y="134"/>
                </a:lnTo>
                <a:lnTo>
                  <a:pt x="67" y="134"/>
                </a:lnTo>
                <a:lnTo>
                  <a:pt x="67" y="134"/>
                </a:lnTo>
                <a:lnTo>
                  <a:pt x="81" y="140"/>
                </a:lnTo>
                <a:lnTo>
                  <a:pt x="89" y="132"/>
                </a:lnTo>
                <a:lnTo>
                  <a:pt x="98" y="127"/>
                </a:lnTo>
                <a:lnTo>
                  <a:pt x="94" y="111"/>
                </a:lnTo>
                <a:lnTo>
                  <a:pt x="94" y="109"/>
                </a:lnTo>
                <a:lnTo>
                  <a:pt x="96" y="109"/>
                </a:lnTo>
                <a:lnTo>
                  <a:pt x="112" y="102"/>
                </a:lnTo>
                <a:lnTo>
                  <a:pt x="112" y="102"/>
                </a:lnTo>
                <a:lnTo>
                  <a:pt x="114" y="104"/>
                </a:lnTo>
                <a:lnTo>
                  <a:pt x="121" y="115"/>
                </a:lnTo>
                <a:lnTo>
                  <a:pt x="133" y="111"/>
                </a:lnTo>
                <a:lnTo>
                  <a:pt x="144" y="111"/>
                </a:lnTo>
                <a:lnTo>
                  <a:pt x="148" y="96"/>
                </a:lnTo>
                <a:lnTo>
                  <a:pt x="148" y="96"/>
                </a:lnTo>
                <a:lnTo>
                  <a:pt x="150" y="96"/>
                </a:lnTo>
                <a:close/>
                <a:moveTo>
                  <a:pt x="148" y="75"/>
                </a:moveTo>
                <a:lnTo>
                  <a:pt x="114" y="79"/>
                </a:lnTo>
                <a:lnTo>
                  <a:pt x="83" y="92"/>
                </a:lnTo>
                <a:lnTo>
                  <a:pt x="56" y="111"/>
                </a:lnTo>
                <a:lnTo>
                  <a:pt x="37" y="138"/>
                </a:lnTo>
                <a:lnTo>
                  <a:pt x="23" y="169"/>
                </a:lnTo>
                <a:lnTo>
                  <a:pt x="18" y="203"/>
                </a:lnTo>
                <a:lnTo>
                  <a:pt x="23" y="238"/>
                </a:lnTo>
                <a:lnTo>
                  <a:pt x="37" y="270"/>
                </a:lnTo>
                <a:lnTo>
                  <a:pt x="56" y="295"/>
                </a:lnTo>
                <a:lnTo>
                  <a:pt x="83" y="316"/>
                </a:lnTo>
                <a:lnTo>
                  <a:pt x="114" y="330"/>
                </a:lnTo>
                <a:lnTo>
                  <a:pt x="148" y="334"/>
                </a:lnTo>
                <a:lnTo>
                  <a:pt x="183" y="330"/>
                </a:lnTo>
                <a:lnTo>
                  <a:pt x="213" y="316"/>
                </a:lnTo>
                <a:lnTo>
                  <a:pt x="240" y="295"/>
                </a:lnTo>
                <a:lnTo>
                  <a:pt x="261" y="270"/>
                </a:lnTo>
                <a:lnTo>
                  <a:pt x="273" y="238"/>
                </a:lnTo>
                <a:lnTo>
                  <a:pt x="279" y="203"/>
                </a:lnTo>
                <a:lnTo>
                  <a:pt x="273" y="169"/>
                </a:lnTo>
                <a:lnTo>
                  <a:pt x="261" y="138"/>
                </a:lnTo>
                <a:lnTo>
                  <a:pt x="240" y="111"/>
                </a:lnTo>
                <a:lnTo>
                  <a:pt x="213" y="92"/>
                </a:lnTo>
                <a:lnTo>
                  <a:pt x="183" y="79"/>
                </a:lnTo>
                <a:lnTo>
                  <a:pt x="148" y="75"/>
                </a:lnTo>
                <a:close/>
                <a:moveTo>
                  <a:pt x="29" y="61"/>
                </a:moveTo>
                <a:lnTo>
                  <a:pt x="31" y="63"/>
                </a:lnTo>
                <a:lnTo>
                  <a:pt x="44" y="75"/>
                </a:lnTo>
                <a:lnTo>
                  <a:pt x="46" y="77"/>
                </a:lnTo>
                <a:lnTo>
                  <a:pt x="46" y="79"/>
                </a:lnTo>
                <a:lnTo>
                  <a:pt x="44" y="80"/>
                </a:lnTo>
                <a:lnTo>
                  <a:pt x="21" y="105"/>
                </a:lnTo>
                <a:lnTo>
                  <a:pt x="19" y="107"/>
                </a:lnTo>
                <a:lnTo>
                  <a:pt x="18" y="107"/>
                </a:lnTo>
                <a:lnTo>
                  <a:pt x="16" y="105"/>
                </a:lnTo>
                <a:lnTo>
                  <a:pt x="2" y="94"/>
                </a:lnTo>
                <a:lnTo>
                  <a:pt x="0" y="92"/>
                </a:lnTo>
                <a:lnTo>
                  <a:pt x="0" y="90"/>
                </a:lnTo>
                <a:lnTo>
                  <a:pt x="2" y="88"/>
                </a:lnTo>
                <a:lnTo>
                  <a:pt x="25" y="63"/>
                </a:lnTo>
                <a:lnTo>
                  <a:pt x="27" y="61"/>
                </a:lnTo>
                <a:lnTo>
                  <a:pt x="29" y="61"/>
                </a:lnTo>
                <a:close/>
                <a:moveTo>
                  <a:pt x="271" y="61"/>
                </a:moveTo>
                <a:lnTo>
                  <a:pt x="273" y="61"/>
                </a:lnTo>
                <a:lnTo>
                  <a:pt x="275" y="61"/>
                </a:lnTo>
                <a:lnTo>
                  <a:pt x="298" y="88"/>
                </a:lnTo>
                <a:lnTo>
                  <a:pt x="300" y="90"/>
                </a:lnTo>
                <a:lnTo>
                  <a:pt x="298" y="92"/>
                </a:lnTo>
                <a:lnTo>
                  <a:pt x="298" y="94"/>
                </a:lnTo>
                <a:lnTo>
                  <a:pt x="284" y="105"/>
                </a:lnTo>
                <a:lnTo>
                  <a:pt x="283" y="107"/>
                </a:lnTo>
                <a:lnTo>
                  <a:pt x="281" y="105"/>
                </a:lnTo>
                <a:lnTo>
                  <a:pt x="279" y="105"/>
                </a:lnTo>
                <a:lnTo>
                  <a:pt x="256" y="79"/>
                </a:lnTo>
                <a:lnTo>
                  <a:pt x="254" y="77"/>
                </a:lnTo>
                <a:lnTo>
                  <a:pt x="254" y="75"/>
                </a:lnTo>
                <a:lnTo>
                  <a:pt x="256" y="73"/>
                </a:lnTo>
                <a:lnTo>
                  <a:pt x="269" y="61"/>
                </a:lnTo>
                <a:lnTo>
                  <a:pt x="271" y="61"/>
                </a:lnTo>
                <a:close/>
                <a:moveTo>
                  <a:pt x="125" y="36"/>
                </a:moveTo>
                <a:lnTo>
                  <a:pt x="175" y="36"/>
                </a:lnTo>
                <a:lnTo>
                  <a:pt x="175" y="38"/>
                </a:lnTo>
                <a:lnTo>
                  <a:pt x="177" y="38"/>
                </a:lnTo>
                <a:lnTo>
                  <a:pt x="177" y="63"/>
                </a:lnTo>
                <a:lnTo>
                  <a:pt x="211" y="77"/>
                </a:lnTo>
                <a:lnTo>
                  <a:pt x="242" y="96"/>
                </a:lnTo>
                <a:lnTo>
                  <a:pt x="256" y="84"/>
                </a:lnTo>
                <a:lnTo>
                  <a:pt x="256" y="84"/>
                </a:lnTo>
                <a:lnTo>
                  <a:pt x="273" y="104"/>
                </a:lnTo>
                <a:lnTo>
                  <a:pt x="273" y="104"/>
                </a:lnTo>
                <a:lnTo>
                  <a:pt x="261" y="115"/>
                </a:lnTo>
                <a:lnTo>
                  <a:pt x="277" y="142"/>
                </a:lnTo>
                <a:lnTo>
                  <a:pt x="288" y="173"/>
                </a:lnTo>
                <a:lnTo>
                  <a:pt x="292" y="203"/>
                </a:lnTo>
                <a:lnTo>
                  <a:pt x="286" y="242"/>
                </a:lnTo>
                <a:lnTo>
                  <a:pt x="271" y="276"/>
                </a:lnTo>
                <a:lnTo>
                  <a:pt x="250" y="305"/>
                </a:lnTo>
                <a:lnTo>
                  <a:pt x="221" y="328"/>
                </a:lnTo>
                <a:lnTo>
                  <a:pt x="187" y="341"/>
                </a:lnTo>
                <a:lnTo>
                  <a:pt x="148" y="347"/>
                </a:lnTo>
                <a:lnTo>
                  <a:pt x="110" y="341"/>
                </a:lnTo>
                <a:lnTo>
                  <a:pt x="75" y="328"/>
                </a:lnTo>
                <a:lnTo>
                  <a:pt x="46" y="305"/>
                </a:lnTo>
                <a:lnTo>
                  <a:pt x="25" y="276"/>
                </a:lnTo>
                <a:lnTo>
                  <a:pt x="10" y="242"/>
                </a:lnTo>
                <a:lnTo>
                  <a:pt x="6" y="203"/>
                </a:lnTo>
                <a:lnTo>
                  <a:pt x="10" y="171"/>
                </a:lnTo>
                <a:lnTo>
                  <a:pt x="19" y="142"/>
                </a:lnTo>
                <a:lnTo>
                  <a:pt x="37" y="115"/>
                </a:lnTo>
                <a:lnTo>
                  <a:pt x="27" y="105"/>
                </a:lnTo>
                <a:lnTo>
                  <a:pt x="27" y="104"/>
                </a:lnTo>
                <a:lnTo>
                  <a:pt x="43" y="86"/>
                </a:lnTo>
                <a:lnTo>
                  <a:pt x="44" y="86"/>
                </a:lnTo>
                <a:lnTo>
                  <a:pt x="56" y="96"/>
                </a:lnTo>
                <a:lnTo>
                  <a:pt x="87" y="75"/>
                </a:lnTo>
                <a:lnTo>
                  <a:pt x="123" y="63"/>
                </a:lnTo>
                <a:lnTo>
                  <a:pt x="123" y="38"/>
                </a:lnTo>
                <a:lnTo>
                  <a:pt x="123" y="38"/>
                </a:lnTo>
                <a:lnTo>
                  <a:pt x="125" y="36"/>
                </a:lnTo>
                <a:close/>
                <a:moveTo>
                  <a:pt x="104" y="0"/>
                </a:moveTo>
                <a:lnTo>
                  <a:pt x="194" y="0"/>
                </a:lnTo>
                <a:lnTo>
                  <a:pt x="198" y="2"/>
                </a:lnTo>
                <a:lnTo>
                  <a:pt x="198" y="6"/>
                </a:lnTo>
                <a:lnTo>
                  <a:pt x="198" y="29"/>
                </a:lnTo>
                <a:lnTo>
                  <a:pt x="198" y="33"/>
                </a:lnTo>
                <a:lnTo>
                  <a:pt x="194" y="34"/>
                </a:lnTo>
                <a:lnTo>
                  <a:pt x="104" y="34"/>
                </a:lnTo>
                <a:lnTo>
                  <a:pt x="102" y="33"/>
                </a:lnTo>
                <a:lnTo>
                  <a:pt x="100" y="29"/>
                </a:lnTo>
                <a:lnTo>
                  <a:pt x="100" y="6"/>
                </a:lnTo>
                <a:lnTo>
                  <a:pt x="102" y="2"/>
                </a:lnTo>
                <a:lnTo>
                  <a:pt x="104" y="0"/>
                </a:lnTo>
                <a:close/>
              </a:path>
            </a:pathLst>
          </a:custGeom>
          <a:solidFill>
            <a:srgbClr val="F5A2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78" name="Group 54">
            <a:extLst>
              <a:ext uri="{FF2B5EF4-FFF2-40B4-BE49-F238E27FC236}">
                <a16:creationId xmlns:a16="http://schemas.microsoft.com/office/drawing/2014/main" id="{E26BC2D5-A8CB-4C83-3E6C-204B9E7479E0}"/>
              </a:ext>
            </a:extLst>
          </p:cNvPr>
          <p:cNvGrpSpPr/>
          <p:nvPr/>
        </p:nvGrpSpPr>
        <p:grpSpPr>
          <a:xfrm>
            <a:off x="3682029" y="910480"/>
            <a:ext cx="278618" cy="438376"/>
            <a:chOff x="9886951" y="3763963"/>
            <a:chExt cx="346075" cy="544512"/>
          </a:xfrm>
          <a:solidFill>
            <a:srgbClr val="F5A243"/>
          </a:solidFill>
        </p:grpSpPr>
        <p:sp>
          <p:nvSpPr>
            <p:cNvPr id="379" name="Freeform 15">
              <a:extLst>
                <a:ext uri="{FF2B5EF4-FFF2-40B4-BE49-F238E27FC236}">
                  <a16:creationId xmlns:a16="http://schemas.microsoft.com/office/drawing/2014/main" id="{7CD37A9C-AC28-05AD-9332-4E7A477A2277}"/>
                </a:ext>
              </a:extLst>
            </p:cNvPr>
            <p:cNvSpPr>
              <a:spLocks noEditPoints="1"/>
            </p:cNvSpPr>
            <p:nvPr/>
          </p:nvSpPr>
          <p:spPr bwMode="auto">
            <a:xfrm>
              <a:off x="9886951" y="3763963"/>
              <a:ext cx="346075" cy="441325"/>
            </a:xfrm>
            <a:custGeom>
              <a:avLst/>
              <a:gdLst>
                <a:gd name="T0" fmla="*/ 109 w 218"/>
                <a:gd name="T1" fmla="*/ 113 h 278"/>
                <a:gd name="T2" fmla="*/ 78 w 218"/>
                <a:gd name="T3" fmla="*/ 123 h 278"/>
                <a:gd name="T4" fmla="*/ 94 w 218"/>
                <a:gd name="T5" fmla="*/ 174 h 278"/>
                <a:gd name="T6" fmla="*/ 105 w 218"/>
                <a:gd name="T7" fmla="*/ 188 h 278"/>
                <a:gd name="T8" fmla="*/ 103 w 218"/>
                <a:gd name="T9" fmla="*/ 136 h 278"/>
                <a:gd name="T10" fmla="*/ 109 w 218"/>
                <a:gd name="T11" fmla="*/ 130 h 278"/>
                <a:gd name="T12" fmla="*/ 115 w 218"/>
                <a:gd name="T13" fmla="*/ 136 h 278"/>
                <a:gd name="T14" fmla="*/ 113 w 218"/>
                <a:gd name="T15" fmla="*/ 188 h 278"/>
                <a:gd name="T16" fmla="*/ 124 w 218"/>
                <a:gd name="T17" fmla="*/ 169 h 278"/>
                <a:gd name="T18" fmla="*/ 142 w 218"/>
                <a:gd name="T19" fmla="*/ 113 h 278"/>
                <a:gd name="T20" fmla="*/ 44 w 218"/>
                <a:gd name="T21" fmla="*/ 88 h 278"/>
                <a:gd name="T22" fmla="*/ 40 w 218"/>
                <a:gd name="T23" fmla="*/ 98 h 278"/>
                <a:gd name="T24" fmla="*/ 51 w 218"/>
                <a:gd name="T25" fmla="*/ 103 h 278"/>
                <a:gd name="T26" fmla="*/ 65 w 218"/>
                <a:gd name="T27" fmla="*/ 105 h 278"/>
                <a:gd name="T28" fmla="*/ 63 w 218"/>
                <a:gd name="T29" fmla="*/ 92 h 278"/>
                <a:gd name="T30" fmla="*/ 53 w 218"/>
                <a:gd name="T31" fmla="*/ 84 h 278"/>
                <a:gd name="T32" fmla="*/ 157 w 218"/>
                <a:gd name="T33" fmla="*/ 88 h 278"/>
                <a:gd name="T34" fmla="*/ 151 w 218"/>
                <a:gd name="T35" fmla="*/ 103 h 278"/>
                <a:gd name="T36" fmla="*/ 161 w 218"/>
                <a:gd name="T37" fmla="*/ 103 h 278"/>
                <a:gd name="T38" fmla="*/ 174 w 218"/>
                <a:gd name="T39" fmla="*/ 102 h 278"/>
                <a:gd name="T40" fmla="*/ 176 w 218"/>
                <a:gd name="T41" fmla="*/ 92 h 278"/>
                <a:gd name="T42" fmla="*/ 165 w 218"/>
                <a:gd name="T43" fmla="*/ 84 h 278"/>
                <a:gd name="T44" fmla="*/ 61 w 218"/>
                <a:gd name="T45" fmla="*/ 27 h 278"/>
                <a:gd name="T46" fmla="*/ 17 w 218"/>
                <a:gd name="T47" fmla="*/ 84 h 278"/>
                <a:gd name="T48" fmla="*/ 21 w 218"/>
                <a:gd name="T49" fmla="*/ 151 h 278"/>
                <a:gd name="T50" fmla="*/ 59 w 218"/>
                <a:gd name="T51" fmla="*/ 205 h 278"/>
                <a:gd name="T52" fmla="*/ 92 w 218"/>
                <a:gd name="T53" fmla="*/ 245 h 278"/>
                <a:gd name="T54" fmla="*/ 84 w 218"/>
                <a:gd name="T55" fmla="*/ 163 h 278"/>
                <a:gd name="T56" fmla="*/ 55 w 218"/>
                <a:gd name="T57" fmla="*/ 111 h 278"/>
                <a:gd name="T58" fmla="*/ 32 w 218"/>
                <a:gd name="T59" fmla="*/ 100 h 278"/>
                <a:gd name="T60" fmla="*/ 36 w 218"/>
                <a:gd name="T61" fmla="*/ 86 h 278"/>
                <a:gd name="T62" fmla="*/ 51 w 218"/>
                <a:gd name="T63" fmla="*/ 77 h 278"/>
                <a:gd name="T64" fmla="*/ 65 w 218"/>
                <a:gd name="T65" fmla="*/ 82 h 278"/>
                <a:gd name="T66" fmla="*/ 71 w 218"/>
                <a:gd name="T67" fmla="*/ 96 h 278"/>
                <a:gd name="T68" fmla="*/ 90 w 218"/>
                <a:gd name="T69" fmla="*/ 105 h 278"/>
                <a:gd name="T70" fmla="*/ 144 w 218"/>
                <a:gd name="T71" fmla="*/ 105 h 278"/>
                <a:gd name="T72" fmla="*/ 149 w 218"/>
                <a:gd name="T73" fmla="*/ 86 h 278"/>
                <a:gd name="T74" fmla="*/ 163 w 218"/>
                <a:gd name="T75" fmla="*/ 77 h 278"/>
                <a:gd name="T76" fmla="*/ 178 w 218"/>
                <a:gd name="T77" fmla="*/ 82 h 278"/>
                <a:gd name="T78" fmla="*/ 186 w 218"/>
                <a:gd name="T79" fmla="*/ 98 h 278"/>
                <a:gd name="T80" fmla="*/ 163 w 218"/>
                <a:gd name="T81" fmla="*/ 111 h 278"/>
                <a:gd name="T82" fmla="*/ 142 w 218"/>
                <a:gd name="T83" fmla="*/ 138 h 278"/>
                <a:gd name="T84" fmla="*/ 126 w 218"/>
                <a:gd name="T85" fmla="*/ 192 h 278"/>
                <a:gd name="T86" fmla="*/ 136 w 218"/>
                <a:gd name="T87" fmla="*/ 245 h 278"/>
                <a:gd name="T88" fmla="*/ 172 w 218"/>
                <a:gd name="T89" fmla="*/ 188 h 278"/>
                <a:gd name="T90" fmla="*/ 203 w 218"/>
                <a:gd name="T91" fmla="*/ 132 h 278"/>
                <a:gd name="T92" fmla="*/ 186 w 218"/>
                <a:gd name="T93" fmla="*/ 52 h 278"/>
                <a:gd name="T94" fmla="*/ 109 w 218"/>
                <a:gd name="T95" fmla="*/ 13 h 278"/>
                <a:gd name="T96" fmla="*/ 165 w 218"/>
                <a:gd name="T97" fmla="*/ 15 h 278"/>
                <a:gd name="T98" fmla="*/ 213 w 218"/>
                <a:gd name="T99" fmla="*/ 80 h 278"/>
                <a:gd name="T100" fmla="*/ 209 w 218"/>
                <a:gd name="T101" fmla="*/ 157 h 278"/>
                <a:gd name="T102" fmla="*/ 169 w 218"/>
                <a:gd name="T103" fmla="*/ 215 h 278"/>
                <a:gd name="T104" fmla="*/ 147 w 218"/>
                <a:gd name="T105" fmla="*/ 259 h 278"/>
                <a:gd name="T106" fmla="*/ 149 w 218"/>
                <a:gd name="T107" fmla="*/ 278 h 278"/>
                <a:gd name="T108" fmla="*/ 69 w 218"/>
                <a:gd name="T109" fmla="*/ 259 h 278"/>
                <a:gd name="T110" fmla="*/ 71 w 218"/>
                <a:gd name="T111" fmla="*/ 251 h 278"/>
                <a:gd name="T112" fmla="*/ 44 w 218"/>
                <a:gd name="T113" fmla="*/ 205 h 278"/>
                <a:gd name="T114" fmla="*/ 7 w 218"/>
                <a:gd name="T115" fmla="*/ 153 h 278"/>
                <a:gd name="T116" fmla="*/ 3 w 218"/>
                <a:gd name="T117" fmla="*/ 80 h 278"/>
                <a:gd name="T118" fmla="*/ 53 w 218"/>
                <a:gd name="T119" fmla="*/ 1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8" h="278">
                  <a:moveTo>
                    <a:pt x="142" y="113"/>
                  </a:moveTo>
                  <a:lnTo>
                    <a:pt x="128" y="113"/>
                  </a:lnTo>
                  <a:lnTo>
                    <a:pt x="109" y="113"/>
                  </a:lnTo>
                  <a:lnTo>
                    <a:pt x="90" y="113"/>
                  </a:lnTo>
                  <a:lnTo>
                    <a:pt x="76" y="113"/>
                  </a:lnTo>
                  <a:lnTo>
                    <a:pt x="78" y="123"/>
                  </a:lnTo>
                  <a:lnTo>
                    <a:pt x="84" y="138"/>
                  </a:lnTo>
                  <a:lnTo>
                    <a:pt x="90" y="157"/>
                  </a:lnTo>
                  <a:lnTo>
                    <a:pt x="94" y="174"/>
                  </a:lnTo>
                  <a:lnTo>
                    <a:pt x="97" y="188"/>
                  </a:lnTo>
                  <a:lnTo>
                    <a:pt x="99" y="188"/>
                  </a:lnTo>
                  <a:lnTo>
                    <a:pt x="105" y="188"/>
                  </a:lnTo>
                  <a:lnTo>
                    <a:pt x="105" y="142"/>
                  </a:lnTo>
                  <a:lnTo>
                    <a:pt x="103" y="140"/>
                  </a:lnTo>
                  <a:lnTo>
                    <a:pt x="103" y="136"/>
                  </a:lnTo>
                  <a:lnTo>
                    <a:pt x="103" y="134"/>
                  </a:lnTo>
                  <a:lnTo>
                    <a:pt x="105" y="132"/>
                  </a:lnTo>
                  <a:lnTo>
                    <a:pt x="109" y="130"/>
                  </a:lnTo>
                  <a:lnTo>
                    <a:pt x="113" y="132"/>
                  </a:lnTo>
                  <a:lnTo>
                    <a:pt x="115" y="134"/>
                  </a:lnTo>
                  <a:lnTo>
                    <a:pt x="115" y="136"/>
                  </a:lnTo>
                  <a:lnTo>
                    <a:pt x="115" y="140"/>
                  </a:lnTo>
                  <a:lnTo>
                    <a:pt x="113" y="142"/>
                  </a:lnTo>
                  <a:lnTo>
                    <a:pt x="113" y="188"/>
                  </a:lnTo>
                  <a:lnTo>
                    <a:pt x="119" y="188"/>
                  </a:lnTo>
                  <a:lnTo>
                    <a:pt x="119" y="188"/>
                  </a:lnTo>
                  <a:lnTo>
                    <a:pt x="124" y="169"/>
                  </a:lnTo>
                  <a:lnTo>
                    <a:pt x="132" y="146"/>
                  </a:lnTo>
                  <a:lnTo>
                    <a:pt x="138" y="126"/>
                  </a:lnTo>
                  <a:lnTo>
                    <a:pt x="142" y="113"/>
                  </a:lnTo>
                  <a:close/>
                  <a:moveTo>
                    <a:pt x="53" y="84"/>
                  </a:moveTo>
                  <a:lnTo>
                    <a:pt x="48" y="86"/>
                  </a:lnTo>
                  <a:lnTo>
                    <a:pt x="44" y="88"/>
                  </a:lnTo>
                  <a:lnTo>
                    <a:pt x="42" y="92"/>
                  </a:lnTo>
                  <a:lnTo>
                    <a:pt x="40" y="96"/>
                  </a:lnTo>
                  <a:lnTo>
                    <a:pt x="40" y="98"/>
                  </a:lnTo>
                  <a:lnTo>
                    <a:pt x="44" y="100"/>
                  </a:lnTo>
                  <a:lnTo>
                    <a:pt x="48" y="102"/>
                  </a:lnTo>
                  <a:lnTo>
                    <a:pt x="51" y="103"/>
                  </a:lnTo>
                  <a:lnTo>
                    <a:pt x="57" y="103"/>
                  </a:lnTo>
                  <a:lnTo>
                    <a:pt x="61" y="105"/>
                  </a:lnTo>
                  <a:lnTo>
                    <a:pt x="65" y="105"/>
                  </a:lnTo>
                  <a:lnTo>
                    <a:pt x="65" y="103"/>
                  </a:lnTo>
                  <a:lnTo>
                    <a:pt x="65" y="98"/>
                  </a:lnTo>
                  <a:lnTo>
                    <a:pt x="63" y="92"/>
                  </a:lnTo>
                  <a:lnTo>
                    <a:pt x="59" y="88"/>
                  </a:lnTo>
                  <a:lnTo>
                    <a:pt x="57" y="84"/>
                  </a:lnTo>
                  <a:lnTo>
                    <a:pt x="53" y="84"/>
                  </a:lnTo>
                  <a:close/>
                  <a:moveTo>
                    <a:pt x="165" y="84"/>
                  </a:moveTo>
                  <a:lnTo>
                    <a:pt x="161" y="86"/>
                  </a:lnTo>
                  <a:lnTo>
                    <a:pt x="157" y="88"/>
                  </a:lnTo>
                  <a:lnTo>
                    <a:pt x="155" y="94"/>
                  </a:lnTo>
                  <a:lnTo>
                    <a:pt x="153" y="98"/>
                  </a:lnTo>
                  <a:lnTo>
                    <a:pt x="151" y="103"/>
                  </a:lnTo>
                  <a:lnTo>
                    <a:pt x="151" y="103"/>
                  </a:lnTo>
                  <a:lnTo>
                    <a:pt x="155" y="103"/>
                  </a:lnTo>
                  <a:lnTo>
                    <a:pt x="161" y="103"/>
                  </a:lnTo>
                  <a:lnTo>
                    <a:pt x="165" y="103"/>
                  </a:lnTo>
                  <a:lnTo>
                    <a:pt x="170" y="102"/>
                  </a:lnTo>
                  <a:lnTo>
                    <a:pt x="174" y="102"/>
                  </a:lnTo>
                  <a:lnTo>
                    <a:pt x="176" y="98"/>
                  </a:lnTo>
                  <a:lnTo>
                    <a:pt x="178" y="96"/>
                  </a:lnTo>
                  <a:lnTo>
                    <a:pt x="176" y="92"/>
                  </a:lnTo>
                  <a:lnTo>
                    <a:pt x="174" y="88"/>
                  </a:lnTo>
                  <a:lnTo>
                    <a:pt x="169" y="86"/>
                  </a:lnTo>
                  <a:lnTo>
                    <a:pt x="165" y="84"/>
                  </a:lnTo>
                  <a:close/>
                  <a:moveTo>
                    <a:pt x="109" y="13"/>
                  </a:moveTo>
                  <a:lnTo>
                    <a:pt x="84" y="17"/>
                  </a:lnTo>
                  <a:lnTo>
                    <a:pt x="61" y="27"/>
                  </a:lnTo>
                  <a:lnTo>
                    <a:pt x="42" y="42"/>
                  </a:lnTo>
                  <a:lnTo>
                    <a:pt x="26" y="61"/>
                  </a:lnTo>
                  <a:lnTo>
                    <a:pt x="17" y="84"/>
                  </a:lnTo>
                  <a:lnTo>
                    <a:pt x="13" y="109"/>
                  </a:lnTo>
                  <a:lnTo>
                    <a:pt x="15" y="132"/>
                  </a:lnTo>
                  <a:lnTo>
                    <a:pt x="21" y="151"/>
                  </a:lnTo>
                  <a:lnTo>
                    <a:pt x="32" y="169"/>
                  </a:lnTo>
                  <a:lnTo>
                    <a:pt x="46" y="186"/>
                  </a:lnTo>
                  <a:lnTo>
                    <a:pt x="59" y="205"/>
                  </a:lnTo>
                  <a:lnTo>
                    <a:pt x="73" y="222"/>
                  </a:lnTo>
                  <a:lnTo>
                    <a:pt x="82" y="245"/>
                  </a:lnTo>
                  <a:lnTo>
                    <a:pt x="92" y="245"/>
                  </a:lnTo>
                  <a:lnTo>
                    <a:pt x="92" y="196"/>
                  </a:lnTo>
                  <a:lnTo>
                    <a:pt x="92" y="192"/>
                  </a:lnTo>
                  <a:lnTo>
                    <a:pt x="84" y="163"/>
                  </a:lnTo>
                  <a:lnTo>
                    <a:pt x="76" y="140"/>
                  </a:lnTo>
                  <a:lnTo>
                    <a:pt x="69" y="113"/>
                  </a:lnTo>
                  <a:lnTo>
                    <a:pt x="55" y="111"/>
                  </a:lnTo>
                  <a:lnTo>
                    <a:pt x="42" y="109"/>
                  </a:lnTo>
                  <a:lnTo>
                    <a:pt x="34" y="103"/>
                  </a:lnTo>
                  <a:lnTo>
                    <a:pt x="32" y="100"/>
                  </a:lnTo>
                  <a:lnTo>
                    <a:pt x="32" y="94"/>
                  </a:lnTo>
                  <a:lnTo>
                    <a:pt x="34" y="90"/>
                  </a:lnTo>
                  <a:lnTo>
                    <a:pt x="36" y="86"/>
                  </a:lnTo>
                  <a:lnTo>
                    <a:pt x="40" y="80"/>
                  </a:lnTo>
                  <a:lnTo>
                    <a:pt x="46" y="78"/>
                  </a:lnTo>
                  <a:lnTo>
                    <a:pt x="51" y="77"/>
                  </a:lnTo>
                  <a:lnTo>
                    <a:pt x="57" y="77"/>
                  </a:lnTo>
                  <a:lnTo>
                    <a:pt x="61" y="78"/>
                  </a:lnTo>
                  <a:lnTo>
                    <a:pt x="65" y="82"/>
                  </a:lnTo>
                  <a:lnTo>
                    <a:pt x="69" y="86"/>
                  </a:lnTo>
                  <a:lnTo>
                    <a:pt x="71" y="92"/>
                  </a:lnTo>
                  <a:lnTo>
                    <a:pt x="71" y="96"/>
                  </a:lnTo>
                  <a:lnTo>
                    <a:pt x="73" y="102"/>
                  </a:lnTo>
                  <a:lnTo>
                    <a:pt x="74" y="105"/>
                  </a:lnTo>
                  <a:lnTo>
                    <a:pt x="90" y="105"/>
                  </a:lnTo>
                  <a:lnTo>
                    <a:pt x="109" y="105"/>
                  </a:lnTo>
                  <a:lnTo>
                    <a:pt x="128" y="105"/>
                  </a:lnTo>
                  <a:lnTo>
                    <a:pt x="144" y="105"/>
                  </a:lnTo>
                  <a:lnTo>
                    <a:pt x="145" y="100"/>
                  </a:lnTo>
                  <a:lnTo>
                    <a:pt x="147" y="92"/>
                  </a:lnTo>
                  <a:lnTo>
                    <a:pt x="149" y="86"/>
                  </a:lnTo>
                  <a:lnTo>
                    <a:pt x="153" y="82"/>
                  </a:lnTo>
                  <a:lnTo>
                    <a:pt x="157" y="78"/>
                  </a:lnTo>
                  <a:lnTo>
                    <a:pt x="163" y="77"/>
                  </a:lnTo>
                  <a:lnTo>
                    <a:pt x="169" y="77"/>
                  </a:lnTo>
                  <a:lnTo>
                    <a:pt x="174" y="78"/>
                  </a:lnTo>
                  <a:lnTo>
                    <a:pt x="178" y="82"/>
                  </a:lnTo>
                  <a:lnTo>
                    <a:pt x="182" y="88"/>
                  </a:lnTo>
                  <a:lnTo>
                    <a:pt x="184" y="92"/>
                  </a:lnTo>
                  <a:lnTo>
                    <a:pt x="186" y="98"/>
                  </a:lnTo>
                  <a:lnTo>
                    <a:pt x="184" y="103"/>
                  </a:lnTo>
                  <a:lnTo>
                    <a:pt x="174" y="109"/>
                  </a:lnTo>
                  <a:lnTo>
                    <a:pt x="163" y="111"/>
                  </a:lnTo>
                  <a:lnTo>
                    <a:pt x="149" y="111"/>
                  </a:lnTo>
                  <a:lnTo>
                    <a:pt x="147" y="123"/>
                  </a:lnTo>
                  <a:lnTo>
                    <a:pt x="142" y="138"/>
                  </a:lnTo>
                  <a:lnTo>
                    <a:pt x="136" y="157"/>
                  </a:lnTo>
                  <a:lnTo>
                    <a:pt x="130" y="176"/>
                  </a:lnTo>
                  <a:lnTo>
                    <a:pt x="126" y="192"/>
                  </a:lnTo>
                  <a:lnTo>
                    <a:pt x="126" y="196"/>
                  </a:lnTo>
                  <a:lnTo>
                    <a:pt x="126" y="245"/>
                  </a:lnTo>
                  <a:lnTo>
                    <a:pt x="136" y="245"/>
                  </a:lnTo>
                  <a:lnTo>
                    <a:pt x="145" y="222"/>
                  </a:lnTo>
                  <a:lnTo>
                    <a:pt x="159" y="203"/>
                  </a:lnTo>
                  <a:lnTo>
                    <a:pt x="172" y="188"/>
                  </a:lnTo>
                  <a:lnTo>
                    <a:pt x="186" y="171"/>
                  </a:lnTo>
                  <a:lnTo>
                    <a:pt x="195" y="151"/>
                  </a:lnTo>
                  <a:lnTo>
                    <a:pt x="203" y="132"/>
                  </a:lnTo>
                  <a:lnTo>
                    <a:pt x="205" y="109"/>
                  </a:lnTo>
                  <a:lnTo>
                    <a:pt x="199" y="78"/>
                  </a:lnTo>
                  <a:lnTo>
                    <a:pt x="186" y="52"/>
                  </a:lnTo>
                  <a:lnTo>
                    <a:pt x="163" y="31"/>
                  </a:lnTo>
                  <a:lnTo>
                    <a:pt x="138" y="17"/>
                  </a:lnTo>
                  <a:lnTo>
                    <a:pt x="109" y="13"/>
                  </a:lnTo>
                  <a:close/>
                  <a:moveTo>
                    <a:pt x="109" y="0"/>
                  </a:moveTo>
                  <a:lnTo>
                    <a:pt x="138" y="4"/>
                  </a:lnTo>
                  <a:lnTo>
                    <a:pt x="165" y="15"/>
                  </a:lnTo>
                  <a:lnTo>
                    <a:pt x="186" y="32"/>
                  </a:lnTo>
                  <a:lnTo>
                    <a:pt x="203" y="54"/>
                  </a:lnTo>
                  <a:lnTo>
                    <a:pt x="213" y="80"/>
                  </a:lnTo>
                  <a:lnTo>
                    <a:pt x="218" y="109"/>
                  </a:lnTo>
                  <a:lnTo>
                    <a:pt x="217" y="134"/>
                  </a:lnTo>
                  <a:lnTo>
                    <a:pt x="209" y="157"/>
                  </a:lnTo>
                  <a:lnTo>
                    <a:pt x="195" y="176"/>
                  </a:lnTo>
                  <a:lnTo>
                    <a:pt x="182" y="196"/>
                  </a:lnTo>
                  <a:lnTo>
                    <a:pt x="169" y="215"/>
                  </a:lnTo>
                  <a:lnTo>
                    <a:pt x="155" y="234"/>
                  </a:lnTo>
                  <a:lnTo>
                    <a:pt x="145" y="259"/>
                  </a:lnTo>
                  <a:lnTo>
                    <a:pt x="147" y="259"/>
                  </a:lnTo>
                  <a:lnTo>
                    <a:pt x="147" y="259"/>
                  </a:lnTo>
                  <a:lnTo>
                    <a:pt x="149" y="259"/>
                  </a:lnTo>
                  <a:lnTo>
                    <a:pt x="149" y="278"/>
                  </a:lnTo>
                  <a:lnTo>
                    <a:pt x="69" y="278"/>
                  </a:lnTo>
                  <a:lnTo>
                    <a:pt x="69" y="259"/>
                  </a:lnTo>
                  <a:lnTo>
                    <a:pt x="69" y="259"/>
                  </a:lnTo>
                  <a:lnTo>
                    <a:pt x="71" y="259"/>
                  </a:lnTo>
                  <a:lnTo>
                    <a:pt x="73" y="259"/>
                  </a:lnTo>
                  <a:lnTo>
                    <a:pt x="71" y="251"/>
                  </a:lnTo>
                  <a:lnTo>
                    <a:pt x="67" y="243"/>
                  </a:lnTo>
                  <a:lnTo>
                    <a:pt x="57" y="224"/>
                  </a:lnTo>
                  <a:lnTo>
                    <a:pt x="44" y="205"/>
                  </a:lnTo>
                  <a:lnTo>
                    <a:pt x="30" y="190"/>
                  </a:lnTo>
                  <a:lnTo>
                    <a:pt x="19" y="171"/>
                  </a:lnTo>
                  <a:lnTo>
                    <a:pt x="7" y="153"/>
                  </a:lnTo>
                  <a:lnTo>
                    <a:pt x="1" y="132"/>
                  </a:lnTo>
                  <a:lnTo>
                    <a:pt x="0" y="109"/>
                  </a:lnTo>
                  <a:lnTo>
                    <a:pt x="3" y="80"/>
                  </a:lnTo>
                  <a:lnTo>
                    <a:pt x="15" y="54"/>
                  </a:lnTo>
                  <a:lnTo>
                    <a:pt x="32" y="32"/>
                  </a:lnTo>
                  <a:lnTo>
                    <a:pt x="53" y="15"/>
                  </a:lnTo>
                  <a:lnTo>
                    <a:pt x="78" y="4"/>
                  </a:lnTo>
                  <a:lnTo>
                    <a:pt x="10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0" name="Rectangle 16">
              <a:extLst>
                <a:ext uri="{FF2B5EF4-FFF2-40B4-BE49-F238E27FC236}">
                  <a16:creationId xmlns:a16="http://schemas.microsoft.com/office/drawing/2014/main" id="{779FBAD0-D365-8B21-0566-ADF514392EC0}"/>
                </a:ext>
              </a:extLst>
            </p:cNvPr>
            <p:cNvSpPr>
              <a:spLocks noChangeArrowheads="1"/>
            </p:cNvSpPr>
            <p:nvPr/>
          </p:nvSpPr>
          <p:spPr bwMode="auto">
            <a:xfrm>
              <a:off x="9996488" y="4217988"/>
              <a:ext cx="127000" cy="1746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1" name="Freeform 17">
              <a:extLst>
                <a:ext uri="{FF2B5EF4-FFF2-40B4-BE49-F238E27FC236}">
                  <a16:creationId xmlns:a16="http://schemas.microsoft.com/office/drawing/2014/main" id="{C8688188-1EFD-F3D4-EA58-09D70A3A255C}"/>
                </a:ext>
              </a:extLst>
            </p:cNvPr>
            <p:cNvSpPr>
              <a:spLocks/>
            </p:cNvSpPr>
            <p:nvPr/>
          </p:nvSpPr>
          <p:spPr bwMode="auto">
            <a:xfrm>
              <a:off x="9996488" y="4248150"/>
              <a:ext cx="127000" cy="60325"/>
            </a:xfrm>
            <a:custGeom>
              <a:avLst/>
              <a:gdLst>
                <a:gd name="T0" fmla="*/ 80 w 80"/>
                <a:gd name="T1" fmla="*/ 0 h 38"/>
                <a:gd name="T2" fmla="*/ 80 w 80"/>
                <a:gd name="T3" fmla="*/ 6 h 38"/>
                <a:gd name="T4" fmla="*/ 78 w 80"/>
                <a:gd name="T5" fmla="*/ 8 h 38"/>
                <a:gd name="T6" fmla="*/ 76 w 80"/>
                <a:gd name="T7" fmla="*/ 9 h 38"/>
                <a:gd name="T8" fmla="*/ 75 w 80"/>
                <a:gd name="T9" fmla="*/ 9 h 38"/>
                <a:gd name="T10" fmla="*/ 71 w 80"/>
                <a:gd name="T11" fmla="*/ 15 h 38"/>
                <a:gd name="T12" fmla="*/ 69 w 80"/>
                <a:gd name="T13" fmla="*/ 21 h 38"/>
                <a:gd name="T14" fmla="*/ 65 w 80"/>
                <a:gd name="T15" fmla="*/ 27 h 38"/>
                <a:gd name="T16" fmla="*/ 61 w 80"/>
                <a:gd name="T17" fmla="*/ 31 h 38"/>
                <a:gd name="T18" fmla="*/ 57 w 80"/>
                <a:gd name="T19" fmla="*/ 34 h 38"/>
                <a:gd name="T20" fmla="*/ 52 w 80"/>
                <a:gd name="T21" fmla="*/ 38 h 38"/>
                <a:gd name="T22" fmla="*/ 46 w 80"/>
                <a:gd name="T23" fmla="*/ 38 h 38"/>
                <a:gd name="T24" fmla="*/ 34 w 80"/>
                <a:gd name="T25" fmla="*/ 38 h 38"/>
                <a:gd name="T26" fmla="*/ 28 w 80"/>
                <a:gd name="T27" fmla="*/ 38 h 38"/>
                <a:gd name="T28" fmla="*/ 23 w 80"/>
                <a:gd name="T29" fmla="*/ 34 h 38"/>
                <a:gd name="T30" fmla="*/ 19 w 80"/>
                <a:gd name="T31" fmla="*/ 31 h 38"/>
                <a:gd name="T32" fmla="*/ 15 w 80"/>
                <a:gd name="T33" fmla="*/ 27 h 38"/>
                <a:gd name="T34" fmla="*/ 11 w 80"/>
                <a:gd name="T35" fmla="*/ 21 h 38"/>
                <a:gd name="T36" fmla="*/ 9 w 80"/>
                <a:gd name="T37" fmla="*/ 15 h 38"/>
                <a:gd name="T38" fmla="*/ 5 w 80"/>
                <a:gd name="T39" fmla="*/ 9 h 38"/>
                <a:gd name="T40" fmla="*/ 4 w 80"/>
                <a:gd name="T41" fmla="*/ 9 h 38"/>
                <a:gd name="T42" fmla="*/ 2 w 80"/>
                <a:gd name="T43" fmla="*/ 8 h 38"/>
                <a:gd name="T44" fmla="*/ 0 w 80"/>
                <a:gd name="T45" fmla="*/ 6 h 38"/>
                <a:gd name="T46" fmla="*/ 0 w 80"/>
                <a:gd name="T47" fmla="*/ 0 h 38"/>
                <a:gd name="T48" fmla="*/ 80 w 80"/>
                <a:gd name="T4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0" h="38">
                  <a:moveTo>
                    <a:pt x="80" y="0"/>
                  </a:moveTo>
                  <a:lnTo>
                    <a:pt x="80" y="6"/>
                  </a:lnTo>
                  <a:lnTo>
                    <a:pt x="78" y="8"/>
                  </a:lnTo>
                  <a:lnTo>
                    <a:pt x="76" y="9"/>
                  </a:lnTo>
                  <a:lnTo>
                    <a:pt x="75" y="9"/>
                  </a:lnTo>
                  <a:lnTo>
                    <a:pt x="71" y="15"/>
                  </a:lnTo>
                  <a:lnTo>
                    <a:pt x="69" y="21"/>
                  </a:lnTo>
                  <a:lnTo>
                    <a:pt x="65" y="27"/>
                  </a:lnTo>
                  <a:lnTo>
                    <a:pt x="61" y="31"/>
                  </a:lnTo>
                  <a:lnTo>
                    <a:pt x="57" y="34"/>
                  </a:lnTo>
                  <a:lnTo>
                    <a:pt x="52" y="38"/>
                  </a:lnTo>
                  <a:lnTo>
                    <a:pt x="46" y="38"/>
                  </a:lnTo>
                  <a:lnTo>
                    <a:pt x="34" y="38"/>
                  </a:lnTo>
                  <a:lnTo>
                    <a:pt x="28" y="38"/>
                  </a:lnTo>
                  <a:lnTo>
                    <a:pt x="23" y="34"/>
                  </a:lnTo>
                  <a:lnTo>
                    <a:pt x="19" y="31"/>
                  </a:lnTo>
                  <a:lnTo>
                    <a:pt x="15" y="27"/>
                  </a:lnTo>
                  <a:lnTo>
                    <a:pt x="11" y="21"/>
                  </a:lnTo>
                  <a:lnTo>
                    <a:pt x="9" y="15"/>
                  </a:lnTo>
                  <a:lnTo>
                    <a:pt x="5" y="9"/>
                  </a:lnTo>
                  <a:lnTo>
                    <a:pt x="4" y="9"/>
                  </a:lnTo>
                  <a:lnTo>
                    <a:pt x="2" y="8"/>
                  </a:lnTo>
                  <a:lnTo>
                    <a:pt x="0" y="6"/>
                  </a:lnTo>
                  <a:lnTo>
                    <a:pt x="0" y="0"/>
                  </a:lnTo>
                  <a:lnTo>
                    <a:pt x="8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82" name="Freeform 24">
            <a:extLst>
              <a:ext uri="{FF2B5EF4-FFF2-40B4-BE49-F238E27FC236}">
                <a16:creationId xmlns:a16="http://schemas.microsoft.com/office/drawing/2014/main" id="{F88FB77B-179D-99AA-7228-0A29D8B99BEC}"/>
              </a:ext>
            </a:extLst>
          </p:cNvPr>
          <p:cNvSpPr>
            <a:spLocks noEditPoints="1"/>
          </p:cNvSpPr>
          <p:nvPr/>
        </p:nvSpPr>
        <p:spPr bwMode="auto">
          <a:xfrm>
            <a:off x="4350855" y="942006"/>
            <a:ext cx="388724" cy="415982"/>
          </a:xfrm>
          <a:custGeom>
            <a:avLst/>
            <a:gdLst>
              <a:gd name="T0" fmla="*/ 225 w 328"/>
              <a:gd name="T1" fmla="*/ 255 h 351"/>
              <a:gd name="T2" fmla="*/ 227 w 328"/>
              <a:gd name="T3" fmla="*/ 267 h 351"/>
              <a:gd name="T4" fmla="*/ 236 w 328"/>
              <a:gd name="T5" fmla="*/ 269 h 351"/>
              <a:gd name="T6" fmla="*/ 242 w 328"/>
              <a:gd name="T7" fmla="*/ 259 h 351"/>
              <a:gd name="T8" fmla="*/ 232 w 328"/>
              <a:gd name="T9" fmla="*/ 251 h 351"/>
              <a:gd name="T10" fmla="*/ 250 w 328"/>
              <a:gd name="T11" fmla="*/ 255 h 351"/>
              <a:gd name="T12" fmla="*/ 252 w 328"/>
              <a:gd name="T13" fmla="*/ 267 h 351"/>
              <a:gd name="T14" fmla="*/ 261 w 328"/>
              <a:gd name="T15" fmla="*/ 269 h 351"/>
              <a:gd name="T16" fmla="*/ 267 w 328"/>
              <a:gd name="T17" fmla="*/ 259 h 351"/>
              <a:gd name="T18" fmla="*/ 257 w 328"/>
              <a:gd name="T19" fmla="*/ 249 h 351"/>
              <a:gd name="T20" fmla="*/ 276 w 328"/>
              <a:gd name="T21" fmla="*/ 253 h 351"/>
              <a:gd name="T22" fmla="*/ 276 w 328"/>
              <a:gd name="T23" fmla="*/ 265 h 351"/>
              <a:gd name="T24" fmla="*/ 286 w 328"/>
              <a:gd name="T25" fmla="*/ 267 h 351"/>
              <a:gd name="T26" fmla="*/ 292 w 328"/>
              <a:gd name="T27" fmla="*/ 259 h 351"/>
              <a:gd name="T28" fmla="*/ 284 w 328"/>
              <a:gd name="T29" fmla="*/ 249 h 351"/>
              <a:gd name="T30" fmla="*/ 106 w 328"/>
              <a:gd name="T31" fmla="*/ 213 h 351"/>
              <a:gd name="T32" fmla="*/ 106 w 328"/>
              <a:gd name="T33" fmla="*/ 224 h 351"/>
              <a:gd name="T34" fmla="*/ 115 w 328"/>
              <a:gd name="T35" fmla="*/ 226 h 351"/>
              <a:gd name="T36" fmla="*/ 121 w 328"/>
              <a:gd name="T37" fmla="*/ 217 h 351"/>
              <a:gd name="T38" fmla="*/ 113 w 328"/>
              <a:gd name="T39" fmla="*/ 209 h 351"/>
              <a:gd name="T40" fmla="*/ 324 w 328"/>
              <a:gd name="T41" fmla="*/ 205 h 351"/>
              <a:gd name="T42" fmla="*/ 315 w 328"/>
              <a:gd name="T43" fmla="*/ 274 h 351"/>
              <a:gd name="T44" fmla="*/ 309 w 328"/>
              <a:gd name="T45" fmla="*/ 349 h 351"/>
              <a:gd name="T46" fmla="*/ 305 w 328"/>
              <a:gd name="T47" fmla="*/ 351 h 351"/>
              <a:gd name="T48" fmla="*/ 242 w 328"/>
              <a:gd name="T49" fmla="*/ 315 h 351"/>
              <a:gd name="T50" fmla="*/ 180 w 328"/>
              <a:gd name="T51" fmla="*/ 286 h 351"/>
              <a:gd name="T52" fmla="*/ 209 w 328"/>
              <a:gd name="T53" fmla="*/ 228 h 351"/>
              <a:gd name="T54" fmla="*/ 275 w 328"/>
              <a:gd name="T55" fmla="*/ 186 h 351"/>
              <a:gd name="T56" fmla="*/ 219 w 328"/>
              <a:gd name="T57" fmla="*/ 175 h 351"/>
              <a:gd name="T58" fmla="*/ 175 w 328"/>
              <a:gd name="T59" fmla="*/ 182 h 351"/>
              <a:gd name="T60" fmla="*/ 115 w 328"/>
              <a:gd name="T61" fmla="*/ 148 h 351"/>
              <a:gd name="T62" fmla="*/ 100 w 328"/>
              <a:gd name="T63" fmla="*/ 163 h 351"/>
              <a:gd name="T64" fmla="*/ 109 w 328"/>
              <a:gd name="T65" fmla="*/ 159 h 351"/>
              <a:gd name="T66" fmla="*/ 119 w 328"/>
              <a:gd name="T67" fmla="*/ 163 h 351"/>
              <a:gd name="T68" fmla="*/ 111 w 328"/>
              <a:gd name="T69" fmla="*/ 180 h 351"/>
              <a:gd name="T70" fmla="*/ 119 w 328"/>
              <a:gd name="T71" fmla="*/ 201 h 351"/>
              <a:gd name="T72" fmla="*/ 132 w 328"/>
              <a:gd name="T73" fmla="*/ 175 h 351"/>
              <a:gd name="T74" fmla="*/ 125 w 328"/>
              <a:gd name="T75" fmla="*/ 150 h 351"/>
              <a:gd name="T76" fmla="*/ 225 w 328"/>
              <a:gd name="T77" fmla="*/ 113 h 351"/>
              <a:gd name="T78" fmla="*/ 221 w 328"/>
              <a:gd name="T79" fmla="*/ 125 h 351"/>
              <a:gd name="T80" fmla="*/ 230 w 328"/>
              <a:gd name="T81" fmla="*/ 130 h 351"/>
              <a:gd name="T82" fmla="*/ 238 w 328"/>
              <a:gd name="T83" fmla="*/ 125 h 351"/>
              <a:gd name="T84" fmla="*/ 234 w 328"/>
              <a:gd name="T85" fmla="*/ 113 h 351"/>
              <a:gd name="T86" fmla="*/ 146 w 328"/>
              <a:gd name="T87" fmla="*/ 132 h 351"/>
              <a:gd name="T88" fmla="*/ 163 w 328"/>
              <a:gd name="T89" fmla="*/ 209 h 351"/>
              <a:gd name="T90" fmla="*/ 136 w 328"/>
              <a:gd name="T91" fmla="*/ 272 h 351"/>
              <a:gd name="T92" fmla="*/ 65 w 328"/>
              <a:gd name="T93" fmla="*/ 232 h 351"/>
              <a:gd name="T94" fmla="*/ 2 w 328"/>
              <a:gd name="T95" fmla="*/ 186 h 351"/>
              <a:gd name="T96" fmla="*/ 2 w 328"/>
              <a:gd name="T97" fmla="*/ 182 h 351"/>
              <a:gd name="T98" fmla="*/ 63 w 328"/>
              <a:gd name="T99" fmla="*/ 144 h 351"/>
              <a:gd name="T100" fmla="*/ 121 w 328"/>
              <a:gd name="T101" fmla="*/ 106 h 351"/>
              <a:gd name="T102" fmla="*/ 225 w 328"/>
              <a:gd name="T103" fmla="*/ 106 h 351"/>
              <a:gd name="T104" fmla="*/ 223 w 328"/>
              <a:gd name="T105" fmla="*/ 52 h 351"/>
              <a:gd name="T106" fmla="*/ 300 w 328"/>
              <a:gd name="T107" fmla="*/ 2 h 351"/>
              <a:gd name="T108" fmla="*/ 301 w 328"/>
              <a:gd name="T109" fmla="*/ 75 h 351"/>
              <a:gd name="T110" fmla="*/ 307 w 328"/>
              <a:gd name="T111" fmla="*/ 144 h 351"/>
              <a:gd name="T112" fmla="*/ 242 w 328"/>
              <a:gd name="T113" fmla="*/ 148 h 351"/>
              <a:gd name="T114" fmla="*/ 173 w 328"/>
              <a:gd name="T115" fmla="*/ 111 h 351"/>
              <a:gd name="T116" fmla="*/ 173 w 328"/>
              <a:gd name="T117" fmla="*/ 54 h 351"/>
              <a:gd name="T118" fmla="*/ 253 w 328"/>
              <a:gd name="T119" fmla="*/ 36 h 351"/>
              <a:gd name="T120" fmla="*/ 300 w 328"/>
              <a:gd name="T121"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8" h="351">
                <a:moveTo>
                  <a:pt x="232" y="251"/>
                </a:moveTo>
                <a:lnTo>
                  <a:pt x="228" y="251"/>
                </a:lnTo>
                <a:lnTo>
                  <a:pt x="225" y="255"/>
                </a:lnTo>
                <a:lnTo>
                  <a:pt x="225" y="259"/>
                </a:lnTo>
                <a:lnTo>
                  <a:pt x="225" y="263"/>
                </a:lnTo>
                <a:lnTo>
                  <a:pt x="227" y="267"/>
                </a:lnTo>
                <a:lnTo>
                  <a:pt x="228" y="269"/>
                </a:lnTo>
                <a:lnTo>
                  <a:pt x="232" y="269"/>
                </a:lnTo>
                <a:lnTo>
                  <a:pt x="236" y="269"/>
                </a:lnTo>
                <a:lnTo>
                  <a:pt x="240" y="267"/>
                </a:lnTo>
                <a:lnTo>
                  <a:pt x="242" y="263"/>
                </a:lnTo>
                <a:lnTo>
                  <a:pt x="242" y="259"/>
                </a:lnTo>
                <a:lnTo>
                  <a:pt x="240" y="255"/>
                </a:lnTo>
                <a:lnTo>
                  <a:pt x="238" y="251"/>
                </a:lnTo>
                <a:lnTo>
                  <a:pt x="232" y="251"/>
                </a:lnTo>
                <a:close/>
                <a:moveTo>
                  <a:pt x="257" y="249"/>
                </a:moveTo>
                <a:lnTo>
                  <a:pt x="253" y="251"/>
                </a:lnTo>
                <a:lnTo>
                  <a:pt x="250" y="255"/>
                </a:lnTo>
                <a:lnTo>
                  <a:pt x="250" y="259"/>
                </a:lnTo>
                <a:lnTo>
                  <a:pt x="250" y="263"/>
                </a:lnTo>
                <a:lnTo>
                  <a:pt x="252" y="267"/>
                </a:lnTo>
                <a:lnTo>
                  <a:pt x="255" y="269"/>
                </a:lnTo>
                <a:lnTo>
                  <a:pt x="257" y="269"/>
                </a:lnTo>
                <a:lnTo>
                  <a:pt x="261" y="269"/>
                </a:lnTo>
                <a:lnTo>
                  <a:pt x="265" y="267"/>
                </a:lnTo>
                <a:lnTo>
                  <a:pt x="267" y="263"/>
                </a:lnTo>
                <a:lnTo>
                  <a:pt x="267" y="259"/>
                </a:lnTo>
                <a:lnTo>
                  <a:pt x="265" y="255"/>
                </a:lnTo>
                <a:lnTo>
                  <a:pt x="263" y="251"/>
                </a:lnTo>
                <a:lnTo>
                  <a:pt x="257" y="249"/>
                </a:lnTo>
                <a:close/>
                <a:moveTo>
                  <a:pt x="284" y="249"/>
                </a:moveTo>
                <a:lnTo>
                  <a:pt x="278" y="251"/>
                </a:lnTo>
                <a:lnTo>
                  <a:pt x="276" y="253"/>
                </a:lnTo>
                <a:lnTo>
                  <a:pt x="275" y="259"/>
                </a:lnTo>
                <a:lnTo>
                  <a:pt x="275" y="263"/>
                </a:lnTo>
                <a:lnTo>
                  <a:pt x="276" y="265"/>
                </a:lnTo>
                <a:lnTo>
                  <a:pt x="280" y="267"/>
                </a:lnTo>
                <a:lnTo>
                  <a:pt x="284" y="269"/>
                </a:lnTo>
                <a:lnTo>
                  <a:pt x="286" y="267"/>
                </a:lnTo>
                <a:lnTo>
                  <a:pt x="290" y="265"/>
                </a:lnTo>
                <a:lnTo>
                  <a:pt x="292" y="263"/>
                </a:lnTo>
                <a:lnTo>
                  <a:pt x="292" y="259"/>
                </a:lnTo>
                <a:lnTo>
                  <a:pt x="292" y="253"/>
                </a:lnTo>
                <a:lnTo>
                  <a:pt x="288" y="251"/>
                </a:lnTo>
                <a:lnTo>
                  <a:pt x="284" y="249"/>
                </a:lnTo>
                <a:close/>
                <a:moveTo>
                  <a:pt x="113" y="209"/>
                </a:moveTo>
                <a:lnTo>
                  <a:pt x="108" y="209"/>
                </a:lnTo>
                <a:lnTo>
                  <a:pt x="106" y="213"/>
                </a:lnTo>
                <a:lnTo>
                  <a:pt x="104" y="217"/>
                </a:lnTo>
                <a:lnTo>
                  <a:pt x="104" y="221"/>
                </a:lnTo>
                <a:lnTo>
                  <a:pt x="106" y="224"/>
                </a:lnTo>
                <a:lnTo>
                  <a:pt x="109" y="226"/>
                </a:lnTo>
                <a:lnTo>
                  <a:pt x="113" y="226"/>
                </a:lnTo>
                <a:lnTo>
                  <a:pt x="115" y="226"/>
                </a:lnTo>
                <a:lnTo>
                  <a:pt x="119" y="224"/>
                </a:lnTo>
                <a:lnTo>
                  <a:pt x="121" y="221"/>
                </a:lnTo>
                <a:lnTo>
                  <a:pt x="121" y="217"/>
                </a:lnTo>
                <a:lnTo>
                  <a:pt x="121" y="213"/>
                </a:lnTo>
                <a:lnTo>
                  <a:pt x="117" y="209"/>
                </a:lnTo>
                <a:lnTo>
                  <a:pt x="113" y="209"/>
                </a:lnTo>
                <a:close/>
                <a:moveTo>
                  <a:pt x="296" y="167"/>
                </a:moveTo>
                <a:lnTo>
                  <a:pt x="313" y="184"/>
                </a:lnTo>
                <a:lnTo>
                  <a:pt x="324" y="205"/>
                </a:lnTo>
                <a:lnTo>
                  <a:pt x="328" y="228"/>
                </a:lnTo>
                <a:lnTo>
                  <a:pt x="324" y="253"/>
                </a:lnTo>
                <a:lnTo>
                  <a:pt x="315" y="274"/>
                </a:lnTo>
                <a:lnTo>
                  <a:pt x="300" y="294"/>
                </a:lnTo>
                <a:lnTo>
                  <a:pt x="300" y="295"/>
                </a:lnTo>
                <a:lnTo>
                  <a:pt x="309" y="349"/>
                </a:lnTo>
                <a:lnTo>
                  <a:pt x="309" y="351"/>
                </a:lnTo>
                <a:lnTo>
                  <a:pt x="307" y="351"/>
                </a:lnTo>
                <a:lnTo>
                  <a:pt x="305" y="351"/>
                </a:lnTo>
                <a:lnTo>
                  <a:pt x="267" y="313"/>
                </a:lnTo>
                <a:lnTo>
                  <a:pt x="267" y="313"/>
                </a:lnTo>
                <a:lnTo>
                  <a:pt x="242" y="315"/>
                </a:lnTo>
                <a:lnTo>
                  <a:pt x="219" y="313"/>
                </a:lnTo>
                <a:lnTo>
                  <a:pt x="198" y="301"/>
                </a:lnTo>
                <a:lnTo>
                  <a:pt x="180" y="286"/>
                </a:lnTo>
                <a:lnTo>
                  <a:pt x="167" y="267"/>
                </a:lnTo>
                <a:lnTo>
                  <a:pt x="192" y="251"/>
                </a:lnTo>
                <a:lnTo>
                  <a:pt x="209" y="228"/>
                </a:lnTo>
                <a:lnTo>
                  <a:pt x="219" y="200"/>
                </a:lnTo>
                <a:lnTo>
                  <a:pt x="250" y="198"/>
                </a:lnTo>
                <a:lnTo>
                  <a:pt x="275" y="186"/>
                </a:lnTo>
                <a:lnTo>
                  <a:pt x="296" y="167"/>
                </a:lnTo>
                <a:close/>
                <a:moveTo>
                  <a:pt x="213" y="153"/>
                </a:moveTo>
                <a:lnTo>
                  <a:pt x="219" y="175"/>
                </a:lnTo>
                <a:lnTo>
                  <a:pt x="219" y="200"/>
                </a:lnTo>
                <a:lnTo>
                  <a:pt x="196" y="194"/>
                </a:lnTo>
                <a:lnTo>
                  <a:pt x="175" y="182"/>
                </a:lnTo>
                <a:lnTo>
                  <a:pt x="192" y="165"/>
                </a:lnTo>
                <a:lnTo>
                  <a:pt x="213" y="153"/>
                </a:lnTo>
                <a:close/>
                <a:moveTo>
                  <a:pt x="115" y="148"/>
                </a:moveTo>
                <a:lnTo>
                  <a:pt x="106" y="148"/>
                </a:lnTo>
                <a:lnTo>
                  <a:pt x="98" y="152"/>
                </a:lnTo>
                <a:lnTo>
                  <a:pt x="100" y="163"/>
                </a:lnTo>
                <a:lnTo>
                  <a:pt x="104" y="161"/>
                </a:lnTo>
                <a:lnTo>
                  <a:pt x="106" y="159"/>
                </a:lnTo>
                <a:lnTo>
                  <a:pt x="109" y="159"/>
                </a:lnTo>
                <a:lnTo>
                  <a:pt x="113" y="159"/>
                </a:lnTo>
                <a:lnTo>
                  <a:pt x="117" y="161"/>
                </a:lnTo>
                <a:lnTo>
                  <a:pt x="119" y="163"/>
                </a:lnTo>
                <a:lnTo>
                  <a:pt x="119" y="167"/>
                </a:lnTo>
                <a:lnTo>
                  <a:pt x="117" y="175"/>
                </a:lnTo>
                <a:lnTo>
                  <a:pt x="111" y="180"/>
                </a:lnTo>
                <a:lnTo>
                  <a:pt x="108" y="190"/>
                </a:lnTo>
                <a:lnTo>
                  <a:pt x="106" y="201"/>
                </a:lnTo>
                <a:lnTo>
                  <a:pt x="119" y="201"/>
                </a:lnTo>
                <a:lnTo>
                  <a:pt x="121" y="190"/>
                </a:lnTo>
                <a:lnTo>
                  <a:pt x="127" y="182"/>
                </a:lnTo>
                <a:lnTo>
                  <a:pt x="132" y="175"/>
                </a:lnTo>
                <a:lnTo>
                  <a:pt x="134" y="165"/>
                </a:lnTo>
                <a:lnTo>
                  <a:pt x="131" y="155"/>
                </a:lnTo>
                <a:lnTo>
                  <a:pt x="125" y="150"/>
                </a:lnTo>
                <a:lnTo>
                  <a:pt x="115" y="148"/>
                </a:lnTo>
                <a:close/>
                <a:moveTo>
                  <a:pt x="230" y="113"/>
                </a:moveTo>
                <a:lnTo>
                  <a:pt x="225" y="113"/>
                </a:lnTo>
                <a:lnTo>
                  <a:pt x="223" y="117"/>
                </a:lnTo>
                <a:lnTo>
                  <a:pt x="221" y="123"/>
                </a:lnTo>
                <a:lnTo>
                  <a:pt x="221" y="125"/>
                </a:lnTo>
                <a:lnTo>
                  <a:pt x="223" y="129"/>
                </a:lnTo>
                <a:lnTo>
                  <a:pt x="227" y="130"/>
                </a:lnTo>
                <a:lnTo>
                  <a:pt x="230" y="130"/>
                </a:lnTo>
                <a:lnTo>
                  <a:pt x="234" y="130"/>
                </a:lnTo>
                <a:lnTo>
                  <a:pt x="236" y="129"/>
                </a:lnTo>
                <a:lnTo>
                  <a:pt x="238" y="125"/>
                </a:lnTo>
                <a:lnTo>
                  <a:pt x="238" y="123"/>
                </a:lnTo>
                <a:lnTo>
                  <a:pt x="238" y="117"/>
                </a:lnTo>
                <a:lnTo>
                  <a:pt x="234" y="113"/>
                </a:lnTo>
                <a:lnTo>
                  <a:pt x="230" y="113"/>
                </a:lnTo>
                <a:close/>
                <a:moveTo>
                  <a:pt x="144" y="104"/>
                </a:moveTo>
                <a:lnTo>
                  <a:pt x="146" y="132"/>
                </a:lnTo>
                <a:lnTo>
                  <a:pt x="156" y="159"/>
                </a:lnTo>
                <a:lnTo>
                  <a:pt x="175" y="182"/>
                </a:lnTo>
                <a:lnTo>
                  <a:pt x="163" y="209"/>
                </a:lnTo>
                <a:lnTo>
                  <a:pt x="159" y="238"/>
                </a:lnTo>
                <a:lnTo>
                  <a:pt x="167" y="267"/>
                </a:lnTo>
                <a:lnTo>
                  <a:pt x="136" y="272"/>
                </a:lnTo>
                <a:lnTo>
                  <a:pt x="109" y="267"/>
                </a:lnTo>
                <a:lnTo>
                  <a:pt x="84" y="253"/>
                </a:lnTo>
                <a:lnTo>
                  <a:pt x="65" y="232"/>
                </a:lnTo>
                <a:lnTo>
                  <a:pt x="54" y="205"/>
                </a:lnTo>
                <a:lnTo>
                  <a:pt x="52" y="203"/>
                </a:lnTo>
                <a:lnTo>
                  <a:pt x="2" y="186"/>
                </a:lnTo>
                <a:lnTo>
                  <a:pt x="0" y="184"/>
                </a:lnTo>
                <a:lnTo>
                  <a:pt x="0" y="182"/>
                </a:lnTo>
                <a:lnTo>
                  <a:pt x="2" y="182"/>
                </a:lnTo>
                <a:lnTo>
                  <a:pt x="54" y="167"/>
                </a:lnTo>
                <a:lnTo>
                  <a:pt x="54" y="167"/>
                </a:lnTo>
                <a:lnTo>
                  <a:pt x="63" y="144"/>
                </a:lnTo>
                <a:lnTo>
                  <a:pt x="79" y="127"/>
                </a:lnTo>
                <a:lnTo>
                  <a:pt x="98" y="113"/>
                </a:lnTo>
                <a:lnTo>
                  <a:pt x="121" y="106"/>
                </a:lnTo>
                <a:lnTo>
                  <a:pt x="144" y="104"/>
                </a:lnTo>
                <a:close/>
                <a:moveTo>
                  <a:pt x="223" y="52"/>
                </a:moveTo>
                <a:lnTo>
                  <a:pt x="225" y="106"/>
                </a:lnTo>
                <a:lnTo>
                  <a:pt x="236" y="106"/>
                </a:lnTo>
                <a:lnTo>
                  <a:pt x="238" y="52"/>
                </a:lnTo>
                <a:lnTo>
                  <a:pt x="223" y="52"/>
                </a:lnTo>
                <a:close/>
                <a:moveTo>
                  <a:pt x="300" y="0"/>
                </a:moveTo>
                <a:lnTo>
                  <a:pt x="300" y="2"/>
                </a:lnTo>
                <a:lnTo>
                  <a:pt x="300" y="2"/>
                </a:lnTo>
                <a:lnTo>
                  <a:pt x="286" y="56"/>
                </a:lnTo>
                <a:lnTo>
                  <a:pt x="286" y="56"/>
                </a:lnTo>
                <a:lnTo>
                  <a:pt x="301" y="75"/>
                </a:lnTo>
                <a:lnTo>
                  <a:pt x="309" y="98"/>
                </a:lnTo>
                <a:lnTo>
                  <a:pt x="311" y="121"/>
                </a:lnTo>
                <a:lnTo>
                  <a:pt x="307" y="144"/>
                </a:lnTo>
                <a:lnTo>
                  <a:pt x="296" y="165"/>
                </a:lnTo>
                <a:lnTo>
                  <a:pt x="271" y="152"/>
                </a:lnTo>
                <a:lnTo>
                  <a:pt x="242" y="148"/>
                </a:lnTo>
                <a:lnTo>
                  <a:pt x="213" y="153"/>
                </a:lnTo>
                <a:lnTo>
                  <a:pt x="196" y="129"/>
                </a:lnTo>
                <a:lnTo>
                  <a:pt x="173" y="111"/>
                </a:lnTo>
                <a:lnTo>
                  <a:pt x="144" y="104"/>
                </a:lnTo>
                <a:lnTo>
                  <a:pt x="154" y="75"/>
                </a:lnTo>
                <a:lnTo>
                  <a:pt x="173" y="54"/>
                </a:lnTo>
                <a:lnTo>
                  <a:pt x="196" y="38"/>
                </a:lnTo>
                <a:lnTo>
                  <a:pt x="225" y="33"/>
                </a:lnTo>
                <a:lnTo>
                  <a:pt x="253" y="36"/>
                </a:lnTo>
                <a:lnTo>
                  <a:pt x="255" y="36"/>
                </a:lnTo>
                <a:lnTo>
                  <a:pt x="298" y="0"/>
                </a:lnTo>
                <a:lnTo>
                  <a:pt x="300" y="0"/>
                </a:lnTo>
                <a:close/>
              </a:path>
            </a:pathLst>
          </a:custGeom>
          <a:solidFill>
            <a:srgbClr val="F5A2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83" name="Group 32">
            <a:extLst>
              <a:ext uri="{FF2B5EF4-FFF2-40B4-BE49-F238E27FC236}">
                <a16:creationId xmlns:a16="http://schemas.microsoft.com/office/drawing/2014/main" id="{03CDC771-8DE9-7520-3513-892342F363CA}"/>
              </a:ext>
            </a:extLst>
          </p:cNvPr>
          <p:cNvGrpSpPr/>
          <p:nvPr/>
        </p:nvGrpSpPr>
        <p:grpSpPr>
          <a:xfrm>
            <a:off x="5142169" y="924726"/>
            <a:ext cx="420413" cy="402961"/>
            <a:chOff x="5151438" y="2524125"/>
            <a:chExt cx="1262063" cy="1209676"/>
          </a:xfrm>
          <a:solidFill>
            <a:schemeClr val="accent1"/>
          </a:solidFill>
        </p:grpSpPr>
        <p:sp>
          <p:nvSpPr>
            <p:cNvPr id="384" name="Freeform 11">
              <a:extLst>
                <a:ext uri="{FF2B5EF4-FFF2-40B4-BE49-F238E27FC236}">
                  <a16:creationId xmlns:a16="http://schemas.microsoft.com/office/drawing/2014/main" id="{794E36A3-FE7D-7D7B-E181-C2878781C3E1}"/>
                </a:ext>
              </a:extLst>
            </p:cNvPr>
            <p:cNvSpPr>
              <a:spLocks/>
            </p:cNvSpPr>
            <p:nvPr/>
          </p:nvSpPr>
          <p:spPr bwMode="auto">
            <a:xfrm>
              <a:off x="5545138" y="2524125"/>
              <a:ext cx="482600" cy="457200"/>
            </a:xfrm>
            <a:custGeom>
              <a:avLst/>
              <a:gdLst>
                <a:gd name="T0" fmla="*/ 100 w 192"/>
                <a:gd name="T1" fmla="*/ 150 h 182"/>
                <a:gd name="T2" fmla="*/ 93 w 192"/>
                <a:gd name="T3" fmla="*/ 150 h 182"/>
                <a:gd name="T4" fmla="*/ 40 w 192"/>
                <a:gd name="T5" fmla="*/ 181 h 182"/>
                <a:gd name="T6" fmla="*/ 37 w 192"/>
                <a:gd name="T7" fmla="*/ 179 h 182"/>
                <a:gd name="T8" fmla="*/ 51 w 192"/>
                <a:gd name="T9" fmla="*/ 119 h 182"/>
                <a:gd name="T10" fmla="*/ 48 w 192"/>
                <a:gd name="T11" fmla="*/ 113 h 182"/>
                <a:gd name="T12" fmla="*/ 2 w 192"/>
                <a:gd name="T13" fmla="*/ 72 h 182"/>
                <a:gd name="T14" fmla="*/ 3 w 192"/>
                <a:gd name="T15" fmla="*/ 69 h 182"/>
                <a:gd name="T16" fmla="*/ 64 w 192"/>
                <a:gd name="T17" fmla="*/ 63 h 182"/>
                <a:gd name="T18" fmla="*/ 70 w 192"/>
                <a:gd name="T19" fmla="*/ 59 h 182"/>
                <a:gd name="T20" fmla="*/ 95 w 192"/>
                <a:gd name="T21" fmla="*/ 2 h 182"/>
                <a:gd name="T22" fmla="*/ 98 w 192"/>
                <a:gd name="T23" fmla="*/ 2 h 182"/>
                <a:gd name="T24" fmla="*/ 122 w 192"/>
                <a:gd name="T25" fmla="*/ 59 h 182"/>
                <a:gd name="T26" fmla="*/ 128 w 192"/>
                <a:gd name="T27" fmla="*/ 63 h 182"/>
                <a:gd name="T28" fmla="*/ 189 w 192"/>
                <a:gd name="T29" fmla="*/ 69 h 182"/>
                <a:gd name="T30" fmla="*/ 190 w 192"/>
                <a:gd name="T31" fmla="*/ 72 h 182"/>
                <a:gd name="T32" fmla="*/ 144 w 192"/>
                <a:gd name="T33" fmla="*/ 113 h 182"/>
                <a:gd name="T34" fmla="*/ 142 w 192"/>
                <a:gd name="T35" fmla="*/ 119 h 182"/>
                <a:gd name="T36" fmla="*/ 155 w 192"/>
                <a:gd name="T37" fmla="*/ 179 h 182"/>
                <a:gd name="T38" fmla="*/ 153 w 192"/>
                <a:gd name="T39" fmla="*/ 181 h 182"/>
                <a:gd name="T40" fmla="*/ 100 w 192"/>
                <a:gd name="T41" fmla="*/ 15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182">
                  <a:moveTo>
                    <a:pt x="100" y="150"/>
                  </a:moveTo>
                  <a:cubicBezTo>
                    <a:pt x="98" y="149"/>
                    <a:pt x="95" y="149"/>
                    <a:pt x="93" y="150"/>
                  </a:cubicBezTo>
                  <a:cubicBezTo>
                    <a:pt x="40" y="181"/>
                    <a:pt x="40" y="181"/>
                    <a:pt x="40" y="181"/>
                  </a:cubicBezTo>
                  <a:cubicBezTo>
                    <a:pt x="38" y="182"/>
                    <a:pt x="37" y="182"/>
                    <a:pt x="37" y="179"/>
                  </a:cubicBezTo>
                  <a:cubicBezTo>
                    <a:pt x="51" y="119"/>
                    <a:pt x="51" y="119"/>
                    <a:pt x="51" y="119"/>
                  </a:cubicBezTo>
                  <a:cubicBezTo>
                    <a:pt x="51" y="117"/>
                    <a:pt x="50" y="114"/>
                    <a:pt x="48" y="113"/>
                  </a:cubicBezTo>
                  <a:cubicBezTo>
                    <a:pt x="2" y="72"/>
                    <a:pt x="2" y="72"/>
                    <a:pt x="2" y="72"/>
                  </a:cubicBezTo>
                  <a:cubicBezTo>
                    <a:pt x="0" y="70"/>
                    <a:pt x="1" y="69"/>
                    <a:pt x="3" y="69"/>
                  </a:cubicBezTo>
                  <a:cubicBezTo>
                    <a:pt x="64" y="63"/>
                    <a:pt x="64" y="63"/>
                    <a:pt x="64" y="63"/>
                  </a:cubicBezTo>
                  <a:cubicBezTo>
                    <a:pt x="67" y="63"/>
                    <a:pt x="69" y="61"/>
                    <a:pt x="70" y="59"/>
                  </a:cubicBezTo>
                  <a:cubicBezTo>
                    <a:pt x="95" y="2"/>
                    <a:pt x="95" y="2"/>
                    <a:pt x="95" y="2"/>
                  </a:cubicBezTo>
                  <a:cubicBezTo>
                    <a:pt x="95" y="0"/>
                    <a:pt x="97" y="0"/>
                    <a:pt x="98" y="2"/>
                  </a:cubicBezTo>
                  <a:cubicBezTo>
                    <a:pt x="122" y="59"/>
                    <a:pt x="122" y="59"/>
                    <a:pt x="122" y="59"/>
                  </a:cubicBezTo>
                  <a:cubicBezTo>
                    <a:pt x="123" y="61"/>
                    <a:pt x="126" y="63"/>
                    <a:pt x="128" y="63"/>
                  </a:cubicBezTo>
                  <a:cubicBezTo>
                    <a:pt x="189" y="69"/>
                    <a:pt x="189" y="69"/>
                    <a:pt x="189" y="69"/>
                  </a:cubicBezTo>
                  <a:cubicBezTo>
                    <a:pt x="192" y="69"/>
                    <a:pt x="192" y="70"/>
                    <a:pt x="190" y="72"/>
                  </a:cubicBezTo>
                  <a:cubicBezTo>
                    <a:pt x="144" y="113"/>
                    <a:pt x="144" y="113"/>
                    <a:pt x="144" y="113"/>
                  </a:cubicBezTo>
                  <a:cubicBezTo>
                    <a:pt x="142" y="114"/>
                    <a:pt x="141" y="117"/>
                    <a:pt x="142" y="119"/>
                  </a:cubicBezTo>
                  <a:cubicBezTo>
                    <a:pt x="155" y="179"/>
                    <a:pt x="155" y="179"/>
                    <a:pt x="155" y="179"/>
                  </a:cubicBezTo>
                  <a:cubicBezTo>
                    <a:pt x="156" y="182"/>
                    <a:pt x="155" y="182"/>
                    <a:pt x="153" y="181"/>
                  </a:cubicBezTo>
                  <a:lnTo>
                    <a:pt x="100" y="1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id-ID">
                <a:solidFill>
                  <a:schemeClr val="accent2"/>
                </a:solidFill>
              </a:endParaRPr>
            </a:p>
          </p:txBody>
        </p:sp>
        <p:sp>
          <p:nvSpPr>
            <p:cNvPr id="385" name="Freeform 12">
              <a:extLst>
                <a:ext uri="{FF2B5EF4-FFF2-40B4-BE49-F238E27FC236}">
                  <a16:creationId xmlns:a16="http://schemas.microsoft.com/office/drawing/2014/main" id="{3C453534-4648-85D7-04DF-92802FB97307}"/>
                </a:ext>
              </a:extLst>
            </p:cNvPr>
            <p:cNvSpPr>
              <a:spLocks/>
            </p:cNvSpPr>
            <p:nvPr/>
          </p:nvSpPr>
          <p:spPr bwMode="auto">
            <a:xfrm>
              <a:off x="5932488" y="2805113"/>
              <a:ext cx="481013" cy="457200"/>
            </a:xfrm>
            <a:custGeom>
              <a:avLst/>
              <a:gdLst>
                <a:gd name="T0" fmla="*/ 100 w 192"/>
                <a:gd name="T1" fmla="*/ 150 h 182"/>
                <a:gd name="T2" fmla="*/ 93 w 192"/>
                <a:gd name="T3" fmla="*/ 150 h 182"/>
                <a:gd name="T4" fmla="*/ 40 w 192"/>
                <a:gd name="T5" fmla="*/ 181 h 182"/>
                <a:gd name="T6" fmla="*/ 37 w 192"/>
                <a:gd name="T7" fmla="*/ 179 h 182"/>
                <a:gd name="T8" fmla="*/ 51 w 192"/>
                <a:gd name="T9" fmla="*/ 119 h 182"/>
                <a:gd name="T10" fmla="*/ 48 w 192"/>
                <a:gd name="T11" fmla="*/ 112 h 182"/>
                <a:gd name="T12" fmla="*/ 2 w 192"/>
                <a:gd name="T13" fmla="*/ 72 h 182"/>
                <a:gd name="T14" fmla="*/ 3 w 192"/>
                <a:gd name="T15" fmla="*/ 69 h 182"/>
                <a:gd name="T16" fmla="*/ 65 w 192"/>
                <a:gd name="T17" fmla="*/ 63 h 182"/>
                <a:gd name="T18" fmla="*/ 70 w 192"/>
                <a:gd name="T19" fmla="*/ 59 h 182"/>
                <a:gd name="T20" fmla="*/ 95 w 192"/>
                <a:gd name="T21" fmla="*/ 2 h 182"/>
                <a:gd name="T22" fmla="*/ 98 w 192"/>
                <a:gd name="T23" fmla="*/ 2 h 182"/>
                <a:gd name="T24" fmla="*/ 122 w 192"/>
                <a:gd name="T25" fmla="*/ 59 h 182"/>
                <a:gd name="T26" fmla="*/ 128 w 192"/>
                <a:gd name="T27" fmla="*/ 63 h 182"/>
                <a:gd name="T28" fmla="*/ 189 w 192"/>
                <a:gd name="T29" fmla="*/ 69 h 182"/>
                <a:gd name="T30" fmla="*/ 190 w 192"/>
                <a:gd name="T31" fmla="*/ 72 h 182"/>
                <a:gd name="T32" fmla="*/ 144 w 192"/>
                <a:gd name="T33" fmla="*/ 112 h 182"/>
                <a:gd name="T34" fmla="*/ 142 w 192"/>
                <a:gd name="T35" fmla="*/ 119 h 182"/>
                <a:gd name="T36" fmla="*/ 155 w 192"/>
                <a:gd name="T37" fmla="*/ 179 h 182"/>
                <a:gd name="T38" fmla="*/ 153 w 192"/>
                <a:gd name="T39" fmla="*/ 181 h 182"/>
                <a:gd name="T40" fmla="*/ 100 w 192"/>
                <a:gd name="T41" fmla="*/ 15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182">
                  <a:moveTo>
                    <a:pt x="100" y="150"/>
                  </a:moveTo>
                  <a:cubicBezTo>
                    <a:pt x="98" y="148"/>
                    <a:pt x="95" y="148"/>
                    <a:pt x="93" y="150"/>
                  </a:cubicBezTo>
                  <a:cubicBezTo>
                    <a:pt x="40" y="181"/>
                    <a:pt x="40" y="181"/>
                    <a:pt x="40" y="181"/>
                  </a:cubicBezTo>
                  <a:cubicBezTo>
                    <a:pt x="38" y="182"/>
                    <a:pt x="37" y="181"/>
                    <a:pt x="37" y="179"/>
                  </a:cubicBezTo>
                  <a:cubicBezTo>
                    <a:pt x="51" y="119"/>
                    <a:pt x="51" y="119"/>
                    <a:pt x="51" y="119"/>
                  </a:cubicBezTo>
                  <a:cubicBezTo>
                    <a:pt x="51" y="117"/>
                    <a:pt x="50" y="114"/>
                    <a:pt x="48" y="112"/>
                  </a:cubicBezTo>
                  <a:cubicBezTo>
                    <a:pt x="2" y="72"/>
                    <a:pt x="2" y="72"/>
                    <a:pt x="2" y="72"/>
                  </a:cubicBezTo>
                  <a:cubicBezTo>
                    <a:pt x="0" y="70"/>
                    <a:pt x="1" y="69"/>
                    <a:pt x="3" y="69"/>
                  </a:cubicBezTo>
                  <a:cubicBezTo>
                    <a:pt x="65" y="63"/>
                    <a:pt x="65" y="63"/>
                    <a:pt x="65" y="63"/>
                  </a:cubicBezTo>
                  <a:cubicBezTo>
                    <a:pt x="67" y="63"/>
                    <a:pt x="69" y="61"/>
                    <a:pt x="70" y="59"/>
                  </a:cubicBezTo>
                  <a:cubicBezTo>
                    <a:pt x="95" y="2"/>
                    <a:pt x="95" y="2"/>
                    <a:pt x="95" y="2"/>
                  </a:cubicBezTo>
                  <a:cubicBezTo>
                    <a:pt x="96" y="0"/>
                    <a:pt x="97" y="0"/>
                    <a:pt x="98" y="2"/>
                  </a:cubicBezTo>
                  <a:cubicBezTo>
                    <a:pt x="122" y="59"/>
                    <a:pt x="122" y="59"/>
                    <a:pt x="122" y="59"/>
                  </a:cubicBezTo>
                  <a:cubicBezTo>
                    <a:pt x="123" y="61"/>
                    <a:pt x="126" y="63"/>
                    <a:pt x="128" y="63"/>
                  </a:cubicBezTo>
                  <a:cubicBezTo>
                    <a:pt x="189" y="69"/>
                    <a:pt x="189" y="69"/>
                    <a:pt x="189" y="69"/>
                  </a:cubicBezTo>
                  <a:cubicBezTo>
                    <a:pt x="192" y="69"/>
                    <a:pt x="192" y="70"/>
                    <a:pt x="190" y="72"/>
                  </a:cubicBezTo>
                  <a:cubicBezTo>
                    <a:pt x="144" y="112"/>
                    <a:pt x="144" y="112"/>
                    <a:pt x="144" y="112"/>
                  </a:cubicBezTo>
                  <a:cubicBezTo>
                    <a:pt x="142" y="114"/>
                    <a:pt x="141" y="117"/>
                    <a:pt x="142" y="119"/>
                  </a:cubicBezTo>
                  <a:cubicBezTo>
                    <a:pt x="155" y="179"/>
                    <a:pt x="155" y="179"/>
                    <a:pt x="155" y="179"/>
                  </a:cubicBezTo>
                  <a:cubicBezTo>
                    <a:pt x="156" y="181"/>
                    <a:pt x="155" y="182"/>
                    <a:pt x="153" y="181"/>
                  </a:cubicBezTo>
                  <a:lnTo>
                    <a:pt x="100" y="1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id-ID">
                <a:solidFill>
                  <a:schemeClr val="accent2"/>
                </a:solidFill>
              </a:endParaRPr>
            </a:p>
          </p:txBody>
        </p:sp>
        <p:sp>
          <p:nvSpPr>
            <p:cNvPr id="386" name="Freeform 13">
              <a:extLst>
                <a:ext uri="{FF2B5EF4-FFF2-40B4-BE49-F238E27FC236}">
                  <a16:creationId xmlns:a16="http://schemas.microsoft.com/office/drawing/2014/main" id="{D1A9E911-096E-3DE2-3935-257BAC5692F6}"/>
                </a:ext>
              </a:extLst>
            </p:cNvPr>
            <p:cNvSpPr>
              <a:spLocks/>
            </p:cNvSpPr>
            <p:nvPr/>
          </p:nvSpPr>
          <p:spPr bwMode="auto">
            <a:xfrm>
              <a:off x="5151438" y="2805113"/>
              <a:ext cx="481013" cy="457200"/>
            </a:xfrm>
            <a:custGeom>
              <a:avLst/>
              <a:gdLst>
                <a:gd name="T0" fmla="*/ 100 w 192"/>
                <a:gd name="T1" fmla="*/ 150 h 182"/>
                <a:gd name="T2" fmla="*/ 93 w 192"/>
                <a:gd name="T3" fmla="*/ 150 h 182"/>
                <a:gd name="T4" fmla="*/ 40 w 192"/>
                <a:gd name="T5" fmla="*/ 181 h 182"/>
                <a:gd name="T6" fmla="*/ 37 w 192"/>
                <a:gd name="T7" fmla="*/ 179 h 182"/>
                <a:gd name="T8" fmla="*/ 51 w 192"/>
                <a:gd name="T9" fmla="*/ 119 h 182"/>
                <a:gd name="T10" fmla="*/ 48 w 192"/>
                <a:gd name="T11" fmla="*/ 112 h 182"/>
                <a:gd name="T12" fmla="*/ 2 w 192"/>
                <a:gd name="T13" fmla="*/ 72 h 182"/>
                <a:gd name="T14" fmla="*/ 3 w 192"/>
                <a:gd name="T15" fmla="*/ 69 h 182"/>
                <a:gd name="T16" fmla="*/ 64 w 192"/>
                <a:gd name="T17" fmla="*/ 63 h 182"/>
                <a:gd name="T18" fmla="*/ 70 w 192"/>
                <a:gd name="T19" fmla="*/ 59 h 182"/>
                <a:gd name="T20" fmla="*/ 95 w 192"/>
                <a:gd name="T21" fmla="*/ 2 h 182"/>
                <a:gd name="T22" fmla="*/ 98 w 192"/>
                <a:gd name="T23" fmla="*/ 2 h 182"/>
                <a:gd name="T24" fmla="*/ 122 w 192"/>
                <a:gd name="T25" fmla="*/ 59 h 182"/>
                <a:gd name="T26" fmla="*/ 128 w 192"/>
                <a:gd name="T27" fmla="*/ 63 h 182"/>
                <a:gd name="T28" fmla="*/ 189 w 192"/>
                <a:gd name="T29" fmla="*/ 69 h 182"/>
                <a:gd name="T30" fmla="*/ 190 w 192"/>
                <a:gd name="T31" fmla="*/ 72 h 182"/>
                <a:gd name="T32" fmla="*/ 144 w 192"/>
                <a:gd name="T33" fmla="*/ 112 h 182"/>
                <a:gd name="T34" fmla="*/ 142 w 192"/>
                <a:gd name="T35" fmla="*/ 119 h 182"/>
                <a:gd name="T36" fmla="*/ 155 w 192"/>
                <a:gd name="T37" fmla="*/ 179 h 182"/>
                <a:gd name="T38" fmla="*/ 153 w 192"/>
                <a:gd name="T39" fmla="*/ 181 h 182"/>
                <a:gd name="T40" fmla="*/ 100 w 192"/>
                <a:gd name="T41" fmla="*/ 15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182">
                  <a:moveTo>
                    <a:pt x="100" y="150"/>
                  </a:moveTo>
                  <a:cubicBezTo>
                    <a:pt x="98" y="148"/>
                    <a:pt x="95" y="148"/>
                    <a:pt x="93" y="150"/>
                  </a:cubicBezTo>
                  <a:cubicBezTo>
                    <a:pt x="40" y="181"/>
                    <a:pt x="40" y="181"/>
                    <a:pt x="40" y="181"/>
                  </a:cubicBezTo>
                  <a:cubicBezTo>
                    <a:pt x="38" y="182"/>
                    <a:pt x="36" y="181"/>
                    <a:pt x="37" y="179"/>
                  </a:cubicBezTo>
                  <a:cubicBezTo>
                    <a:pt x="51" y="119"/>
                    <a:pt x="51" y="119"/>
                    <a:pt x="51" y="119"/>
                  </a:cubicBezTo>
                  <a:cubicBezTo>
                    <a:pt x="51" y="117"/>
                    <a:pt x="50" y="114"/>
                    <a:pt x="48" y="112"/>
                  </a:cubicBezTo>
                  <a:cubicBezTo>
                    <a:pt x="2" y="72"/>
                    <a:pt x="2" y="72"/>
                    <a:pt x="2" y="72"/>
                  </a:cubicBezTo>
                  <a:cubicBezTo>
                    <a:pt x="0" y="70"/>
                    <a:pt x="1" y="69"/>
                    <a:pt x="3" y="69"/>
                  </a:cubicBezTo>
                  <a:cubicBezTo>
                    <a:pt x="64" y="63"/>
                    <a:pt x="64" y="63"/>
                    <a:pt x="64" y="63"/>
                  </a:cubicBezTo>
                  <a:cubicBezTo>
                    <a:pt x="67" y="63"/>
                    <a:pt x="69" y="61"/>
                    <a:pt x="70" y="59"/>
                  </a:cubicBezTo>
                  <a:cubicBezTo>
                    <a:pt x="95" y="2"/>
                    <a:pt x="95" y="2"/>
                    <a:pt x="95" y="2"/>
                  </a:cubicBezTo>
                  <a:cubicBezTo>
                    <a:pt x="95" y="0"/>
                    <a:pt x="97" y="0"/>
                    <a:pt x="98" y="2"/>
                  </a:cubicBezTo>
                  <a:cubicBezTo>
                    <a:pt x="122" y="59"/>
                    <a:pt x="122" y="59"/>
                    <a:pt x="122" y="59"/>
                  </a:cubicBezTo>
                  <a:cubicBezTo>
                    <a:pt x="123" y="61"/>
                    <a:pt x="126" y="63"/>
                    <a:pt x="128" y="63"/>
                  </a:cubicBezTo>
                  <a:cubicBezTo>
                    <a:pt x="189" y="69"/>
                    <a:pt x="189" y="69"/>
                    <a:pt x="189" y="69"/>
                  </a:cubicBezTo>
                  <a:cubicBezTo>
                    <a:pt x="192" y="69"/>
                    <a:pt x="192" y="70"/>
                    <a:pt x="190" y="72"/>
                  </a:cubicBezTo>
                  <a:cubicBezTo>
                    <a:pt x="144" y="112"/>
                    <a:pt x="144" y="112"/>
                    <a:pt x="144" y="112"/>
                  </a:cubicBezTo>
                  <a:cubicBezTo>
                    <a:pt x="142" y="114"/>
                    <a:pt x="141" y="117"/>
                    <a:pt x="142" y="119"/>
                  </a:cubicBezTo>
                  <a:cubicBezTo>
                    <a:pt x="155" y="179"/>
                    <a:pt x="155" y="179"/>
                    <a:pt x="155" y="179"/>
                  </a:cubicBezTo>
                  <a:cubicBezTo>
                    <a:pt x="156" y="181"/>
                    <a:pt x="155" y="182"/>
                    <a:pt x="153" y="181"/>
                  </a:cubicBezTo>
                  <a:lnTo>
                    <a:pt x="100" y="1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id-ID">
                <a:solidFill>
                  <a:schemeClr val="accent2"/>
                </a:solidFill>
              </a:endParaRPr>
            </a:p>
          </p:txBody>
        </p:sp>
        <p:sp>
          <p:nvSpPr>
            <p:cNvPr id="387" name="Freeform 14">
              <a:extLst>
                <a:ext uri="{FF2B5EF4-FFF2-40B4-BE49-F238E27FC236}">
                  <a16:creationId xmlns:a16="http://schemas.microsoft.com/office/drawing/2014/main" id="{79B588A3-5568-EDBA-E52E-DEE25E4D2AB1}"/>
                </a:ext>
              </a:extLst>
            </p:cNvPr>
            <p:cNvSpPr>
              <a:spLocks/>
            </p:cNvSpPr>
            <p:nvPr/>
          </p:nvSpPr>
          <p:spPr bwMode="auto">
            <a:xfrm>
              <a:off x="5788026" y="3275013"/>
              <a:ext cx="482600" cy="458788"/>
            </a:xfrm>
            <a:custGeom>
              <a:avLst/>
              <a:gdLst>
                <a:gd name="T0" fmla="*/ 99 w 192"/>
                <a:gd name="T1" fmla="*/ 150 h 183"/>
                <a:gd name="T2" fmla="*/ 92 w 192"/>
                <a:gd name="T3" fmla="*/ 150 h 183"/>
                <a:gd name="T4" fmla="*/ 39 w 192"/>
                <a:gd name="T5" fmla="*/ 181 h 183"/>
                <a:gd name="T6" fmla="*/ 37 w 192"/>
                <a:gd name="T7" fmla="*/ 179 h 183"/>
                <a:gd name="T8" fmla="*/ 50 w 192"/>
                <a:gd name="T9" fmla="*/ 119 h 183"/>
                <a:gd name="T10" fmla="*/ 48 w 192"/>
                <a:gd name="T11" fmla="*/ 113 h 183"/>
                <a:gd name="T12" fmla="*/ 2 w 192"/>
                <a:gd name="T13" fmla="*/ 72 h 183"/>
                <a:gd name="T14" fmla="*/ 3 w 192"/>
                <a:gd name="T15" fmla="*/ 69 h 183"/>
                <a:gd name="T16" fmla="*/ 64 w 192"/>
                <a:gd name="T17" fmla="*/ 63 h 183"/>
                <a:gd name="T18" fmla="*/ 70 w 192"/>
                <a:gd name="T19" fmla="*/ 59 h 183"/>
                <a:gd name="T20" fmla="*/ 94 w 192"/>
                <a:gd name="T21" fmla="*/ 2 h 183"/>
                <a:gd name="T22" fmla="*/ 97 w 192"/>
                <a:gd name="T23" fmla="*/ 2 h 183"/>
                <a:gd name="T24" fmla="*/ 122 w 192"/>
                <a:gd name="T25" fmla="*/ 59 h 183"/>
                <a:gd name="T26" fmla="*/ 128 w 192"/>
                <a:gd name="T27" fmla="*/ 63 h 183"/>
                <a:gd name="T28" fmla="*/ 189 w 192"/>
                <a:gd name="T29" fmla="*/ 69 h 183"/>
                <a:gd name="T30" fmla="*/ 190 w 192"/>
                <a:gd name="T31" fmla="*/ 72 h 183"/>
                <a:gd name="T32" fmla="*/ 144 w 192"/>
                <a:gd name="T33" fmla="*/ 113 h 183"/>
                <a:gd name="T34" fmla="*/ 141 w 192"/>
                <a:gd name="T35" fmla="*/ 119 h 183"/>
                <a:gd name="T36" fmla="*/ 155 w 192"/>
                <a:gd name="T37" fmla="*/ 179 h 183"/>
                <a:gd name="T38" fmla="*/ 152 w 192"/>
                <a:gd name="T39" fmla="*/ 181 h 183"/>
                <a:gd name="T40" fmla="*/ 99 w 192"/>
                <a:gd name="T41" fmla="*/ 15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183">
                  <a:moveTo>
                    <a:pt x="99" y="150"/>
                  </a:moveTo>
                  <a:cubicBezTo>
                    <a:pt x="97" y="149"/>
                    <a:pt x="94" y="149"/>
                    <a:pt x="92" y="150"/>
                  </a:cubicBezTo>
                  <a:cubicBezTo>
                    <a:pt x="39" y="181"/>
                    <a:pt x="39" y="181"/>
                    <a:pt x="39" y="181"/>
                  </a:cubicBezTo>
                  <a:cubicBezTo>
                    <a:pt x="37" y="183"/>
                    <a:pt x="36" y="182"/>
                    <a:pt x="37" y="179"/>
                  </a:cubicBezTo>
                  <a:cubicBezTo>
                    <a:pt x="50" y="119"/>
                    <a:pt x="50" y="119"/>
                    <a:pt x="50" y="119"/>
                  </a:cubicBezTo>
                  <a:cubicBezTo>
                    <a:pt x="51" y="117"/>
                    <a:pt x="50" y="114"/>
                    <a:pt x="48" y="113"/>
                  </a:cubicBezTo>
                  <a:cubicBezTo>
                    <a:pt x="2" y="72"/>
                    <a:pt x="2" y="72"/>
                    <a:pt x="2" y="72"/>
                  </a:cubicBezTo>
                  <a:cubicBezTo>
                    <a:pt x="0" y="70"/>
                    <a:pt x="0" y="69"/>
                    <a:pt x="3" y="69"/>
                  </a:cubicBezTo>
                  <a:cubicBezTo>
                    <a:pt x="64" y="63"/>
                    <a:pt x="64" y="63"/>
                    <a:pt x="64" y="63"/>
                  </a:cubicBezTo>
                  <a:cubicBezTo>
                    <a:pt x="66" y="63"/>
                    <a:pt x="69" y="61"/>
                    <a:pt x="70" y="59"/>
                  </a:cubicBezTo>
                  <a:cubicBezTo>
                    <a:pt x="94" y="2"/>
                    <a:pt x="94" y="2"/>
                    <a:pt x="94" y="2"/>
                  </a:cubicBezTo>
                  <a:cubicBezTo>
                    <a:pt x="95" y="0"/>
                    <a:pt x="97" y="0"/>
                    <a:pt x="97" y="2"/>
                  </a:cubicBezTo>
                  <a:cubicBezTo>
                    <a:pt x="122" y="59"/>
                    <a:pt x="122" y="59"/>
                    <a:pt x="122" y="59"/>
                  </a:cubicBezTo>
                  <a:cubicBezTo>
                    <a:pt x="123" y="61"/>
                    <a:pt x="125" y="63"/>
                    <a:pt x="128" y="63"/>
                  </a:cubicBezTo>
                  <a:cubicBezTo>
                    <a:pt x="189" y="69"/>
                    <a:pt x="189" y="69"/>
                    <a:pt x="189" y="69"/>
                  </a:cubicBezTo>
                  <a:cubicBezTo>
                    <a:pt x="191" y="69"/>
                    <a:pt x="192" y="70"/>
                    <a:pt x="190" y="72"/>
                  </a:cubicBezTo>
                  <a:cubicBezTo>
                    <a:pt x="144" y="113"/>
                    <a:pt x="144" y="113"/>
                    <a:pt x="144" y="113"/>
                  </a:cubicBezTo>
                  <a:cubicBezTo>
                    <a:pt x="142" y="114"/>
                    <a:pt x="141" y="117"/>
                    <a:pt x="141" y="119"/>
                  </a:cubicBezTo>
                  <a:cubicBezTo>
                    <a:pt x="155" y="179"/>
                    <a:pt x="155" y="179"/>
                    <a:pt x="155" y="179"/>
                  </a:cubicBezTo>
                  <a:cubicBezTo>
                    <a:pt x="156" y="182"/>
                    <a:pt x="154" y="183"/>
                    <a:pt x="152" y="181"/>
                  </a:cubicBezTo>
                  <a:lnTo>
                    <a:pt x="99" y="1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id-ID">
                <a:solidFill>
                  <a:schemeClr val="accent2"/>
                </a:solidFill>
              </a:endParaRPr>
            </a:p>
          </p:txBody>
        </p:sp>
        <p:sp>
          <p:nvSpPr>
            <p:cNvPr id="388" name="Freeform 15">
              <a:extLst>
                <a:ext uri="{FF2B5EF4-FFF2-40B4-BE49-F238E27FC236}">
                  <a16:creationId xmlns:a16="http://schemas.microsoft.com/office/drawing/2014/main" id="{2A41A525-3A8A-B2B0-A4A7-7F4ED6D2FE21}"/>
                </a:ext>
              </a:extLst>
            </p:cNvPr>
            <p:cNvSpPr>
              <a:spLocks/>
            </p:cNvSpPr>
            <p:nvPr/>
          </p:nvSpPr>
          <p:spPr bwMode="auto">
            <a:xfrm>
              <a:off x="5303838" y="3275013"/>
              <a:ext cx="479425" cy="458788"/>
            </a:xfrm>
            <a:custGeom>
              <a:avLst/>
              <a:gdLst>
                <a:gd name="T0" fmla="*/ 99 w 191"/>
                <a:gd name="T1" fmla="*/ 150 h 183"/>
                <a:gd name="T2" fmla="*/ 92 w 191"/>
                <a:gd name="T3" fmla="*/ 150 h 183"/>
                <a:gd name="T4" fmla="*/ 39 w 191"/>
                <a:gd name="T5" fmla="*/ 181 h 183"/>
                <a:gd name="T6" fmla="*/ 36 w 191"/>
                <a:gd name="T7" fmla="*/ 179 h 183"/>
                <a:gd name="T8" fmla="*/ 50 w 191"/>
                <a:gd name="T9" fmla="*/ 119 h 183"/>
                <a:gd name="T10" fmla="*/ 48 w 191"/>
                <a:gd name="T11" fmla="*/ 113 h 183"/>
                <a:gd name="T12" fmla="*/ 1 w 191"/>
                <a:gd name="T13" fmla="*/ 72 h 183"/>
                <a:gd name="T14" fmla="*/ 2 w 191"/>
                <a:gd name="T15" fmla="*/ 69 h 183"/>
                <a:gd name="T16" fmla="*/ 64 w 191"/>
                <a:gd name="T17" fmla="*/ 63 h 183"/>
                <a:gd name="T18" fmla="*/ 70 w 191"/>
                <a:gd name="T19" fmla="*/ 59 h 183"/>
                <a:gd name="T20" fmla="*/ 94 w 191"/>
                <a:gd name="T21" fmla="*/ 2 h 183"/>
                <a:gd name="T22" fmla="*/ 97 w 191"/>
                <a:gd name="T23" fmla="*/ 2 h 183"/>
                <a:gd name="T24" fmla="*/ 122 w 191"/>
                <a:gd name="T25" fmla="*/ 59 h 183"/>
                <a:gd name="T26" fmla="*/ 127 w 191"/>
                <a:gd name="T27" fmla="*/ 63 h 183"/>
                <a:gd name="T28" fmla="*/ 189 w 191"/>
                <a:gd name="T29" fmla="*/ 69 h 183"/>
                <a:gd name="T30" fmla="*/ 190 w 191"/>
                <a:gd name="T31" fmla="*/ 72 h 183"/>
                <a:gd name="T32" fmla="*/ 143 w 191"/>
                <a:gd name="T33" fmla="*/ 113 h 183"/>
                <a:gd name="T34" fmla="*/ 141 w 191"/>
                <a:gd name="T35" fmla="*/ 119 h 183"/>
                <a:gd name="T36" fmla="*/ 155 w 191"/>
                <a:gd name="T37" fmla="*/ 179 h 183"/>
                <a:gd name="T38" fmla="*/ 152 w 191"/>
                <a:gd name="T39" fmla="*/ 181 h 183"/>
                <a:gd name="T40" fmla="*/ 99 w 191"/>
                <a:gd name="T41" fmla="*/ 15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1" h="183">
                  <a:moveTo>
                    <a:pt x="99" y="150"/>
                  </a:moveTo>
                  <a:cubicBezTo>
                    <a:pt x="97" y="149"/>
                    <a:pt x="94" y="149"/>
                    <a:pt x="92" y="150"/>
                  </a:cubicBezTo>
                  <a:cubicBezTo>
                    <a:pt x="39" y="181"/>
                    <a:pt x="39" y="181"/>
                    <a:pt x="39" y="181"/>
                  </a:cubicBezTo>
                  <a:cubicBezTo>
                    <a:pt x="37" y="183"/>
                    <a:pt x="36" y="182"/>
                    <a:pt x="36" y="179"/>
                  </a:cubicBezTo>
                  <a:cubicBezTo>
                    <a:pt x="50" y="119"/>
                    <a:pt x="50" y="119"/>
                    <a:pt x="50" y="119"/>
                  </a:cubicBezTo>
                  <a:cubicBezTo>
                    <a:pt x="50" y="117"/>
                    <a:pt x="49" y="114"/>
                    <a:pt x="48" y="113"/>
                  </a:cubicBezTo>
                  <a:cubicBezTo>
                    <a:pt x="1" y="72"/>
                    <a:pt x="1" y="72"/>
                    <a:pt x="1" y="72"/>
                  </a:cubicBezTo>
                  <a:cubicBezTo>
                    <a:pt x="0" y="70"/>
                    <a:pt x="0" y="69"/>
                    <a:pt x="2" y="69"/>
                  </a:cubicBezTo>
                  <a:cubicBezTo>
                    <a:pt x="64" y="63"/>
                    <a:pt x="64" y="63"/>
                    <a:pt x="64" y="63"/>
                  </a:cubicBezTo>
                  <a:cubicBezTo>
                    <a:pt x="66" y="63"/>
                    <a:pt x="69" y="61"/>
                    <a:pt x="70" y="59"/>
                  </a:cubicBezTo>
                  <a:cubicBezTo>
                    <a:pt x="94" y="2"/>
                    <a:pt x="94" y="2"/>
                    <a:pt x="94" y="2"/>
                  </a:cubicBezTo>
                  <a:cubicBezTo>
                    <a:pt x="95" y="0"/>
                    <a:pt x="96" y="0"/>
                    <a:pt x="97" y="2"/>
                  </a:cubicBezTo>
                  <a:cubicBezTo>
                    <a:pt x="122" y="59"/>
                    <a:pt x="122" y="59"/>
                    <a:pt x="122" y="59"/>
                  </a:cubicBezTo>
                  <a:cubicBezTo>
                    <a:pt x="122" y="61"/>
                    <a:pt x="125" y="63"/>
                    <a:pt x="127" y="63"/>
                  </a:cubicBezTo>
                  <a:cubicBezTo>
                    <a:pt x="189" y="69"/>
                    <a:pt x="189" y="69"/>
                    <a:pt x="189" y="69"/>
                  </a:cubicBezTo>
                  <a:cubicBezTo>
                    <a:pt x="191" y="69"/>
                    <a:pt x="191" y="70"/>
                    <a:pt x="190" y="72"/>
                  </a:cubicBezTo>
                  <a:cubicBezTo>
                    <a:pt x="143" y="113"/>
                    <a:pt x="143" y="113"/>
                    <a:pt x="143" y="113"/>
                  </a:cubicBezTo>
                  <a:cubicBezTo>
                    <a:pt x="142" y="114"/>
                    <a:pt x="141" y="117"/>
                    <a:pt x="141" y="119"/>
                  </a:cubicBezTo>
                  <a:cubicBezTo>
                    <a:pt x="155" y="179"/>
                    <a:pt x="155" y="179"/>
                    <a:pt x="155" y="179"/>
                  </a:cubicBezTo>
                  <a:cubicBezTo>
                    <a:pt x="155" y="182"/>
                    <a:pt x="154" y="183"/>
                    <a:pt x="152" y="181"/>
                  </a:cubicBezTo>
                  <a:lnTo>
                    <a:pt x="99" y="1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id-ID">
                <a:solidFill>
                  <a:schemeClr val="accent2"/>
                </a:solidFill>
              </a:endParaRPr>
            </a:p>
          </p:txBody>
        </p:sp>
      </p:grpSp>
      <p:sp>
        <p:nvSpPr>
          <p:cNvPr id="389" name="Freeform 6">
            <a:extLst>
              <a:ext uri="{FF2B5EF4-FFF2-40B4-BE49-F238E27FC236}">
                <a16:creationId xmlns:a16="http://schemas.microsoft.com/office/drawing/2014/main" id="{CC0BEE6D-996F-0B20-3B0D-9DF623C8AC1D}"/>
              </a:ext>
            </a:extLst>
          </p:cNvPr>
          <p:cNvSpPr>
            <a:spLocks noEditPoints="1"/>
          </p:cNvSpPr>
          <p:nvPr/>
        </p:nvSpPr>
        <p:spPr bwMode="auto">
          <a:xfrm>
            <a:off x="5964583" y="949106"/>
            <a:ext cx="300038" cy="303212"/>
          </a:xfrm>
          <a:custGeom>
            <a:avLst/>
            <a:gdLst>
              <a:gd name="T0" fmla="*/ 1658 w 3208"/>
              <a:gd name="T1" fmla="*/ 744 h 3246"/>
              <a:gd name="T2" fmla="*/ 1550 w 3208"/>
              <a:gd name="T3" fmla="*/ 778 h 3246"/>
              <a:gd name="T4" fmla="*/ 1471 w 3208"/>
              <a:gd name="T5" fmla="*/ 833 h 3246"/>
              <a:gd name="T6" fmla="*/ 1415 w 3208"/>
              <a:gd name="T7" fmla="*/ 902 h 3246"/>
              <a:gd name="T8" fmla="*/ 1380 w 3208"/>
              <a:gd name="T9" fmla="*/ 980 h 3246"/>
              <a:gd name="T10" fmla="*/ 1361 w 3208"/>
              <a:gd name="T11" fmla="*/ 1059 h 3246"/>
              <a:gd name="T12" fmla="*/ 1356 w 3208"/>
              <a:gd name="T13" fmla="*/ 1133 h 3246"/>
              <a:gd name="T14" fmla="*/ 1172 w 3208"/>
              <a:gd name="T15" fmla="*/ 1680 h 3246"/>
              <a:gd name="T16" fmla="*/ 1742 w 3208"/>
              <a:gd name="T17" fmla="*/ 2621 h 3246"/>
              <a:gd name="T18" fmla="*/ 2037 w 3208"/>
              <a:gd name="T19" fmla="*/ 1348 h 3246"/>
              <a:gd name="T20" fmla="*/ 1744 w 3208"/>
              <a:gd name="T21" fmla="*/ 1130 h 3246"/>
              <a:gd name="T22" fmla="*/ 1765 w 3208"/>
              <a:gd name="T23" fmla="*/ 1084 h 3246"/>
              <a:gd name="T24" fmla="*/ 1800 w 3208"/>
              <a:gd name="T25" fmla="*/ 1065 h 3246"/>
              <a:gd name="T26" fmla="*/ 2032 w 3208"/>
              <a:gd name="T27" fmla="*/ 1062 h 3246"/>
              <a:gd name="T28" fmla="*/ 1604 w 3208"/>
              <a:gd name="T29" fmla="*/ 0 h 3246"/>
              <a:gd name="T30" fmla="*/ 1902 w 3208"/>
              <a:gd name="T31" fmla="*/ 29 h 3246"/>
              <a:gd name="T32" fmla="*/ 2183 w 3208"/>
              <a:gd name="T33" fmla="*/ 110 h 3246"/>
              <a:gd name="T34" fmla="*/ 2440 w 3208"/>
              <a:gd name="T35" fmla="*/ 239 h 3246"/>
              <a:gd name="T36" fmla="*/ 2669 w 3208"/>
              <a:gd name="T37" fmla="*/ 410 h 3246"/>
              <a:gd name="T38" fmla="*/ 2864 w 3208"/>
              <a:gd name="T39" fmla="*/ 619 h 3246"/>
              <a:gd name="T40" fmla="*/ 3020 w 3208"/>
              <a:gd name="T41" fmla="*/ 861 h 3246"/>
              <a:gd name="T42" fmla="*/ 3133 w 3208"/>
              <a:gd name="T43" fmla="*/ 1130 h 3246"/>
              <a:gd name="T44" fmla="*/ 3196 w 3208"/>
              <a:gd name="T45" fmla="*/ 1420 h 3246"/>
              <a:gd name="T46" fmla="*/ 3205 w 3208"/>
              <a:gd name="T47" fmla="*/ 1726 h 3246"/>
              <a:gd name="T48" fmla="*/ 3160 w 3208"/>
              <a:gd name="T49" fmla="*/ 2022 h 3246"/>
              <a:gd name="T50" fmla="*/ 3062 w 3208"/>
              <a:gd name="T51" fmla="*/ 2298 h 3246"/>
              <a:gd name="T52" fmla="*/ 2921 w 3208"/>
              <a:gd name="T53" fmla="*/ 2550 h 3246"/>
              <a:gd name="T54" fmla="*/ 2738 w 3208"/>
              <a:gd name="T55" fmla="*/ 2770 h 3246"/>
              <a:gd name="T56" fmla="*/ 2520 w 3208"/>
              <a:gd name="T57" fmla="*/ 2955 h 3246"/>
              <a:gd name="T58" fmla="*/ 2272 w 3208"/>
              <a:gd name="T59" fmla="*/ 3098 h 3246"/>
              <a:gd name="T60" fmla="*/ 1999 w 3208"/>
              <a:gd name="T61" fmla="*/ 3196 h 3246"/>
              <a:gd name="T62" fmla="*/ 1706 w 3208"/>
              <a:gd name="T63" fmla="*/ 3242 h 3246"/>
              <a:gd name="T64" fmla="*/ 1403 w 3208"/>
              <a:gd name="T65" fmla="*/ 3233 h 3246"/>
              <a:gd name="T66" fmla="*/ 1116 w 3208"/>
              <a:gd name="T67" fmla="*/ 3169 h 3246"/>
              <a:gd name="T68" fmla="*/ 851 w 3208"/>
              <a:gd name="T69" fmla="*/ 3055 h 3246"/>
              <a:gd name="T70" fmla="*/ 612 w 3208"/>
              <a:gd name="T71" fmla="*/ 2897 h 3246"/>
              <a:gd name="T72" fmla="*/ 405 w 3208"/>
              <a:gd name="T73" fmla="*/ 2700 h 3246"/>
              <a:gd name="T74" fmla="*/ 236 w 3208"/>
              <a:gd name="T75" fmla="*/ 2468 h 3246"/>
              <a:gd name="T76" fmla="*/ 108 w 3208"/>
              <a:gd name="T77" fmla="*/ 2209 h 3246"/>
              <a:gd name="T78" fmla="*/ 28 w 3208"/>
              <a:gd name="T79" fmla="*/ 1925 h 3246"/>
              <a:gd name="T80" fmla="*/ 0 w 3208"/>
              <a:gd name="T81" fmla="*/ 1623 h 3246"/>
              <a:gd name="T82" fmla="*/ 28 w 3208"/>
              <a:gd name="T83" fmla="*/ 1321 h 3246"/>
              <a:gd name="T84" fmla="*/ 108 w 3208"/>
              <a:gd name="T85" fmla="*/ 1038 h 3246"/>
              <a:gd name="T86" fmla="*/ 236 w 3208"/>
              <a:gd name="T87" fmla="*/ 778 h 3246"/>
              <a:gd name="T88" fmla="*/ 405 w 3208"/>
              <a:gd name="T89" fmla="*/ 546 h 3246"/>
              <a:gd name="T90" fmla="*/ 612 w 3208"/>
              <a:gd name="T91" fmla="*/ 349 h 3246"/>
              <a:gd name="T92" fmla="*/ 851 w 3208"/>
              <a:gd name="T93" fmla="*/ 191 h 3246"/>
              <a:gd name="T94" fmla="*/ 1116 w 3208"/>
              <a:gd name="T95" fmla="*/ 77 h 3246"/>
              <a:gd name="T96" fmla="*/ 1403 w 3208"/>
              <a:gd name="T97" fmla="*/ 14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08" h="3246">
                <a:moveTo>
                  <a:pt x="1746" y="738"/>
                </a:moveTo>
                <a:lnTo>
                  <a:pt x="1700" y="739"/>
                </a:lnTo>
                <a:lnTo>
                  <a:pt x="1658" y="744"/>
                </a:lnTo>
                <a:lnTo>
                  <a:pt x="1619" y="753"/>
                </a:lnTo>
                <a:lnTo>
                  <a:pt x="1583" y="765"/>
                </a:lnTo>
                <a:lnTo>
                  <a:pt x="1550" y="778"/>
                </a:lnTo>
                <a:lnTo>
                  <a:pt x="1521" y="794"/>
                </a:lnTo>
                <a:lnTo>
                  <a:pt x="1495" y="812"/>
                </a:lnTo>
                <a:lnTo>
                  <a:pt x="1471" y="833"/>
                </a:lnTo>
                <a:lnTo>
                  <a:pt x="1450" y="854"/>
                </a:lnTo>
                <a:lnTo>
                  <a:pt x="1432" y="877"/>
                </a:lnTo>
                <a:lnTo>
                  <a:pt x="1415" y="902"/>
                </a:lnTo>
                <a:lnTo>
                  <a:pt x="1402" y="927"/>
                </a:lnTo>
                <a:lnTo>
                  <a:pt x="1390" y="953"/>
                </a:lnTo>
                <a:lnTo>
                  <a:pt x="1380" y="980"/>
                </a:lnTo>
                <a:lnTo>
                  <a:pt x="1372" y="1006"/>
                </a:lnTo>
                <a:lnTo>
                  <a:pt x="1366" y="1032"/>
                </a:lnTo>
                <a:lnTo>
                  <a:pt x="1361" y="1059"/>
                </a:lnTo>
                <a:lnTo>
                  <a:pt x="1358" y="1084"/>
                </a:lnTo>
                <a:lnTo>
                  <a:pt x="1356" y="1109"/>
                </a:lnTo>
                <a:lnTo>
                  <a:pt x="1356" y="1133"/>
                </a:lnTo>
                <a:lnTo>
                  <a:pt x="1356" y="1348"/>
                </a:lnTo>
                <a:lnTo>
                  <a:pt x="1172" y="1348"/>
                </a:lnTo>
                <a:lnTo>
                  <a:pt x="1172" y="1680"/>
                </a:lnTo>
                <a:lnTo>
                  <a:pt x="1356" y="1680"/>
                </a:lnTo>
                <a:lnTo>
                  <a:pt x="1356" y="2621"/>
                </a:lnTo>
                <a:lnTo>
                  <a:pt x="1742" y="2621"/>
                </a:lnTo>
                <a:lnTo>
                  <a:pt x="1742" y="1680"/>
                </a:lnTo>
                <a:lnTo>
                  <a:pt x="2003" y="1680"/>
                </a:lnTo>
                <a:lnTo>
                  <a:pt x="2037" y="1348"/>
                </a:lnTo>
                <a:lnTo>
                  <a:pt x="1742" y="1348"/>
                </a:lnTo>
                <a:lnTo>
                  <a:pt x="1742" y="1152"/>
                </a:lnTo>
                <a:lnTo>
                  <a:pt x="1744" y="1130"/>
                </a:lnTo>
                <a:lnTo>
                  <a:pt x="1749" y="1112"/>
                </a:lnTo>
                <a:lnTo>
                  <a:pt x="1756" y="1096"/>
                </a:lnTo>
                <a:lnTo>
                  <a:pt x="1765" y="1084"/>
                </a:lnTo>
                <a:lnTo>
                  <a:pt x="1776" y="1075"/>
                </a:lnTo>
                <a:lnTo>
                  <a:pt x="1788" y="1069"/>
                </a:lnTo>
                <a:lnTo>
                  <a:pt x="1800" y="1065"/>
                </a:lnTo>
                <a:lnTo>
                  <a:pt x="1812" y="1063"/>
                </a:lnTo>
                <a:lnTo>
                  <a:pt x="1824" y="1062"/>
                </a:lnTo>
                <a:lnTo>
                  <a:pt x="2032" y="1062"/>
                </a:lnTo>
                <a:lnTo>
                  <a:pt x="2032" y="739"/>
                </a:lnTo>
                <a:lnTo>
                  <a:pt x="1746" y="738"/>
                </a:lnTo>
                <a:close/>
                <a:moveTo>
                  <a:pt x="1604" y="0"/>
                </a:moveTo>
                <a:lnTo>
                  <a:pt x="1706" y="4"/>
                </a:lnTo>
                <a:lnTo>
                  <a:pt x="1805" y="14"/>
                </a:lnTo>
                <a:lnTo>
                  <a:pt x="1902" y="29"/>
                </a:lnTo>
                <a:lnTo>
                  <a:pt x="1999" y="50"/>
                </a:lnTo>
                <a:lnTo>
                  <a:pt x="2092" y="77"/>
                </a:lnTo>
                <a:lnTo>
                  <a:pt x="2183" y="110"/>
                </a:lnTo>
                <a:lnTo>
                  <a:pt x="2272" y="148"/>
                </a:lnTo>
                <a:lnTo>
                  <a:pt x="2358" y="191"/>
                </a:lnTo>
                <a:lnTo>
                  <a:pt x="2440" y="239"/>
                </a:lnTo>
                <a:lnTo>
                  <a:pt x="2520" y="292"/>
                </a:lnTo>
                <a:lnTo>
                  <a:pt x="2596" y="349"/>
                </a:lnTo>
                <a:lnTo>
                  <a:pt x="2669" y="410"/>
                </a:lnTo>
                <a:lnTo>
                  <a:pt x="2738" y="476"/>
                </a:lnTo>
                <a:lnTo>
                  <a:pt x="2803" y="546"/>
                </a:lnTo>
                <a:lnTo>
                  <a:pt x="2864" y="619"/>
                </a:lnTo>
                <a:lnTo>
                  <a:pt x="2921" y="697"/>
                </a:lnTo>
                <a:lnTo>
                  <a:pt x="2973" y="778"/>
                </a:lnTo>
                <a:lnTo>
                  <a:pt x="3020" y="861"/>
                </a:lnTo>
                <a:lnTo>
                  <a:pt x="3062" y="948"/>
                </a:lnTo>
                <a:lnTo>
                  <a:pt x="3101" y="1038"/>
                </a:lnTo>
                <a:lnTo>
                  <a:pt x="3133" y="1130"/>
                </a:lnTo>
                <a:lnTo>
                  <a:pt x="3160" y="1224"/>
                </a:lnTo>
                <a:lnTo>
                  <a:pt x="3181" y="1321"/>
                </a:lnTo>
                <a:lnTo>
                  <a:pt x="3196" y="1420"/>
                </a:lnTo>
                <a:lnTo>
                  <a:pt x="3205" y="1521"/>
                </a:lnTo>
                <a:lnTo>
                  <a:pt x="3208" y="1623"/>
                </a:lnTo>
                <a:lnTo>
                  <a:pt x="3205" y="1726"/>
                </a:lnTo>
                <a:lnTo>
                  <a:pt x="3196" y="1826"/>
                </a:lnTo>
                <a:lnTo>
                  <a:pt x="3181" y="1925"/>
                </a:lnTo>
                <a:lnTo>
                  <a:pt x="3160" y="2022"/>
                </a:lnTo>
                <a:lnTo>
                  <a:pt x="3133" y="2116"/>
                </a:lnTo>
                <a:lnTo>
                  <a:pt x="3101" y="2209"/>
                </a:lnTo>
                <a:lnTo>
                  <a:pt x="3062" y="2298"/>
                </a:lnTo>
                <a:lnTo>
                  <a:pt x="3020" y="2385"/>
                </a:lnTo>
                <a:lnTo>
                  <a:pt x="2973" y="2468"/>
                </a:lnTo>
                <a:lnTo>
                  <a:pt x="2921" y="2550"/>
                </a:lnTo>
                <a:lnTo>
                  <a:pt x="2864" y="2627"/>
                </a:lnTo>
                <a:lnTo>
                  <a:pt x="2803" y="2700"/>
                </a:lnTo>
                <a:lnTo>
                  <a:pt x="2738" y="2770"/>
                </a:lnTo>
                <a:lnTo>
                  <a:pt x="2669" y="2836"/>
                </a:lnTo>
                <a:lnTo>
                  <a:pt x="2596" y="2897"/>
                </a:lnTo>
                <a:lnTo>
                  <a:pt x="2520" y="2955"/>
                </a:lnTo>
                <a:lnTo>
                  <a:pt x="2440" y="3007"/>
                </a:lnTo>
                <a:lnTo>
                  <a:pt x="2358" y="3055"/>
                </a:lnTo>
                <a:lnTo>
                  <a:pt x="2272" y="3098"/>
                </a:lnTo>
                <a:lnTo>
                  <a:pt x="2183" y="3136"/>
                </a:lnTo>
                <a:lnTo>
                  <a:pt x="2092" y="3169"/>
                </a:lnTo>
                <a:lnTo>
                  <a:pt x="1999" y="3196"/>
                </a:lnTo>
                <a:lnTo>
                  <a:pt x="1902" y="3217"/>
                </a:lnTo>
                <a:lnTo>
                  <a:pt x="1805" y="3233"/>
                </a:lnTo>
                <a:lnTo>
                  <a:pt x="1706" y="3242"/>
                </a:lnTo>
                <a:lnTo>
                  <a:pt x="1604" y="3246"/>
                </a:lnTo>
                <a:lnTo>
                  <a:pt x="1503" y="3242"/>
                </a:lnTo>
                <a:lnTo>
                  <a:pt x="1403" y="3233"/>
                </a:lnTo>
                <a:lnTo>
                  <a:pt x="1305" y="3217"/>
                </a:lnTo>
                <a:lnTo>
                  <a:pt x="1210" y="3196"/>
                </a:lnTo>
                <a:lnTo>
                  <a:pt x="1116" y="3169"/>
                </a:lnTo>
                <a:lnTo>
                  <a:pt x="1025" y="3136"/>
                </a:lnTo>
                <a:lnTo>
                  <a:pt x="936" y="3098"/>
                </a:lnTo>
                <a:lnTo>
                  <a:pt x="851" y="3055"/>
                </a:lnTo>
                <a:lnTo>
                  <a:pt x="768" y="3007"/>
                </a:lnTo>
                <a:lnTo>
                  <a:pt x="688" y="2955"/>
                </a:lnTo>
                <a:lnTo>
                  <a:pt x="612" y="2897"/>
                </a:lnTo>
                <a:lnTo>
                  <a:pt x="540" y="2836"/>
                </a:lnTo>
                <a:lnTo>
                  <a:pt x="471" y="2770"/>
                </a:lnTo>
                <a:lnTo>
                  <a:pt x="405" y="2700"/>
                </a:lnTo>
                <a:lnTo>
                  <a:pt x="344" y="2627"/>
                </a:lnTo>
                <a:lnTo>
                  <a:pt x="288" y="2550"/>
                </a:lnTo>
                <a:lnTo>
                  <a:pt x="236" y="2468"/>
                </a:lnTo>
                <a:lnTo>
                  <a:pt x="189" y="2385"/>
                </a:lnTo>
                <a:lnTo>
                  <a:pt x="145" y="2298"/>
                </a:lnTo>
                <a:lnTo>
                  <a:pt x="108" y="2209"/>
                </a:lnTo>
                <a:lnTo>
                  <a:pt x="76" y="2116"/>
                </a:lnTo>
                <a:lnTo>
                  <a:pt x="49" y="2022"/>
                </a:lnTo>
                <a:lnTo>
                  <a:pt x="28" y="1925"/>
                </a:lnTo>
                <a:lnTo>
                  <a:pt x="13" y="1826"/>
                </a:lnTo>
                <a:lnTo>
                  <a:pt x="3" y="1726"/>
                </a:lnTo>
                <a:lnTo>
                  <a:pt x="0" y="1623"/>
                </a:lnTo>
                <a:lnTo>
                  <a:pt x="3" y="1521"/>
                </a:lnTo>
                <a:lnTo>
                  <a:pt x="13" y="1420"/>
                </a:lnTo>
                <a:lnTo>
                  <a:pt x="28" y="1321"/>
                </a:lnTo>
                <a:lnTo>
                  <a:pt x="49" y="1224"/>
                </a:lnTo>
                <a:lnTo>
                  <a:pt x="76" y="1130"/>
                </a:lnTo>
                <a:lnTo>
                  <a:pt x="108" y="1038"/>
                </a:lnTo>
                <a:lnTo>
                  <a:pt x="145" y="948"/>
                </a:lnTo>
                <a:lnTo>
                  <a:pt x="189" y="861"/>
                </a:lnTo>
                <a:lnTo>
                  <a:pt x="236" y="778"/>
                </a:lnTo>
                <a:lnTo>
                  <a:pt x="288" y="697"/>
                </a:lnTo>
                <a:lnTo>
                  <a:pt x="344" y="619"/>
                </a:lnTo>
                <a:lnTo>
                  <a:pt x="405" y="546"/>
                </a:lnTo>
                <a:lnTo>
                  <a:pt x="471" y="476"/>
                </a:lnTo>
                <a:lnTo>
                  <a:pt x="540" y="410"/>
                </a:lnTo>
                <a:lnTo>
                  <a:pt x="612" y="349"/>
                </a:lnTo>
                <a:lnTo>
                  <a:pt x="688" y="292"/>
                </a:lnTo>
                <a:lnTo>
                  <a:pt x="768" y="239"/>
                </a:lnTo>
                <a:lnTo>
                  <a:pt x="851" y="191"/>
                </a:lnTo>
                <a:lnTo>
                  <a:pt x="936" y="148"/>
                </a:lnTo>
                <a:lnTo>
                  <a:pt x="1025" y="110"/>
                </a:lnTo>
                <a:lnTo>
                  <a:pt x="1116" y="77"/>
                </a:lnTo>
                <a:lnTo>
                  <a:pt x="1210" y="50"/>
                </a:lnTo>
                <a:lnTo>
                  <a:pt x="1305" y="29"/>
                </a:lnTo>
                <a:lnTo>
                  <a:pt x="1403" y="14"/>
                </a:lnTo>
                <a:lnTo>
                  <a:pt x="1503" y="4"/>
                </a:lnTo>
                <a:lnTo>
                  <a:pt x="1604" y="0"/>
                </a:lnTo>
                <a:close/>
              </a:path>
            </a:pathLst>
          </a:custGeom>
          <a:solidFill>
            <a:srgbClr val="F5A2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90" name="Group 56">
            <a:extLst>
              <a:ext uri="{FF2B5EF4-FFF2-40B4-BE49-F238E27FC236}">
                <a16:creationId xmlns:a16="http://schemas.microsoft.com/office/drawing/2014/main" id="{55D14D85-94C4-E94C-562A-23BCEC8AA22D}"/>
              </a:ext>
            </a:extLst>
          </p:cNvPr>
          <p:cNvGrpSpPr/>
          <p:nvPr/>
        </p:nvGrpSpPr>
        <p:grpSpPr>
          <a:xfrm>
            <a:off x="6534495" y="949106"/>
            <a:ext cx="298450" cy="303212"/>
            <a:chOff x="1768475" y="5711825"/>
            <a:chExt cx="298450" cy="303212"/>
          </a:xfrm>
          <a:solidFill>
            <a:srgbClr val="F5A243"/>
          </a:solidFill>
        </p:grpSpPr>
        <p:sp>
          <p:nvSpPr>
            <p:cNvPr id="391" name="Freeform 11">
              <a:extLst>
                <a:ext uri="{FF2B5EF4-FFF2-40B4-BE49-F238E27FC236}">
                  <a16:creationId xmlns:a16="http://schemas.microsoft.com/office/drawing/2014/main" id="{1198EB0D-00A3-B359-433B-588829F66746}"/>
                </a:ext>
              </a:extLst>
            </p:cNvPr>
            <p:cNvSpPr>
              <a:spLocks/>
            </p:cNvSpPr>
            <p:nvPr/>
          </p:nvSpPr>
          <p:spPr bwMode="auto">
            <a:xfrm>
              <a:off x="1887538" y="5834063"/>
              <a:ext cx="60325" cy="60325"/>
            </a:xfrm>
            <a:custGeom>
              <a:avLst/>
              <a:gdLst>
                <a:gd name="T0" fmla="*/ 338 w 676"/>
                <a:gd name="T1" fmla="*/ 0 h 650"/>
                <a:gd name="T2" fmla="*/ 385 w 676"/>
                <a:gd name="T3" fmla="*/ 3 h 650"/>
                <a:gd name="T4" fmla="*/ 431 w 676"/>
                <a:gd name="T5" fmla="*/ 12 h 650"/>
                <a:gd name="T6" fmla="*/ 473 w 676"/>
                <a:gd name="T7" fmla="*/ 28 h 650"/>
                <a:gd name="T8" fmla="*/ 513 w 676"/>
                <a:gd name="T9" fmla="*/ 48 h 650"/>
                <a:gd name="T10" fmla="*/ 550 w 676"/>
                <a:gd name="T11" fmla="*/ 73 h 650"/>
                <a:gd name="T12" fmla="*/ 583 w 676"/>
                <a:gd name="T13" fmla="*/ 103 h 650"/>
                <a:gd name="T14" fmla="*/ 612 w 676"/>
                <a:gd name="T15" fmla="*/ 135 h 650"/>
                <a:gd name="T16" fmla="*/ 634 w 676"/>
                <a:gd name="T17" fmla="*/ 169 h 650"/>
                <a:gd name="T18" fmla="*/ 652 w 676"/>
                <a:gd name="T19" fmla="*/ 205 h 650"/>
                <a:gd name="T20" fmla="*/ 664 w 676"/>
                <a:gd name="T21" fmla="*/ 243 h 650"/>
                <a:gd name="T22" fmla="*/ 673 w 676"/>
                <a:gd name="T23" fmla="*/ 283 h 650"/>
                <a:gd name="T24" fmla="*/ 676 w 676"/>
                <a:gd name="T25" fmla="*/ 325 h 650"/>
                <a:gd name="T26" fmla="*/ 673 w 676"/>
                <a:gd name="T27" fmla="*/ 369 h 650"/>
                <a:gd name="T28" fmla="*/ 663 w 676"/>
                <a:gd name="T29" fmla="*/ 411 h 650"/>
                <a:gd name="T30" fmla="*/ 650 w 676"/>
                <a:gd name="T31" fmla="*/ 451 h 650"/>
                <a:gd name="T32" fmla="*/ 630 w 676"/>
                <a:gd name="T33" fmla="*/ 488 h 650"/>
                <a:gd name="T34" fmla="*/ 605 w 676"/>
                <a:gd name="T35" fmla="*/ 523 h 650"/>
                <a:gd name="T36" fmla="*/ 577 w 676"/>
                <a:gd name="T37" fmla="*/ 554 h 650"/>
                <a:gd name="T38" fmla="*/ 544 w 676"/>
                <a:gd name="T39" fmla="*/ 582 h 650"/>
                <a:gd name="T40" fmla="*/ 508 w 676"/>
                <a:gd name="T41" fmla="*/ 605 h 650"/>
                <a:gd name="T42" fmla="*/ 469 w 676"/>
                <a:gd name="T43" fmla="*/ 624 h 650"/>
                <a:gd name="T44" fmla="*/ 428 w 676"/>
                <a:gd name="T45" fmla="*/ 638 h 650"/>
                <a:gd name="T46" fmla="*/ 383 w 676"/>
                <a:gd name="T47" fmla="*/ 647 h 650"/>
                <a:gd name="T48" fmla="*/ 338 w 676"/>
                <a:gd name="T49" fmla="*/ 650 h 650"/>
                <a:gd name="T50" fmla="*/ 291 w 676"/>
                <a:gd name="T51" fmla="*/ 647 h 650"/>
                <a:gd name="T52" fmla="*/ 248 w 676"/>
                <a:gd name="T53" fmla="*/ 638 h 650"/>
                <a:gd name="T54" fmla="*/ 206 w 676"/>
                <a:gd name="T55" fmla="*/ 624 h 650"/>
                <a:gd name="T56" fmla="*/ 167 w 676"/>
                <a:gd name="T57" fmla="*/ 605 h 650"/>
                <a:gd name="T58" fmla="*/ 131 w 676"/>
                <a:gd name="T59" fmla="*/ 582 h 650"/>
                <a:gd name="T60" fmla="*/ 99 w 676"/>
                <a:gd name="T61" fmla="*/ 554 h 650"/>
                <a:gd name="T62" fmla="*/ 69 w 676"/>
                <a:gd name="T63" fmla="*/ 523 h 650"/>
                <a:gd name="T64" fmla="*/ 45 w 676"/>
                <a:gd name="T65" fmla="*/ 488 h 650"/>
                <a:gd name="T66" fmla="*/ 26 w 676"/>
                <a:gd name="T67" fmla="*/ 451 h 650"/>
                <a:gd name="T68" fmla="*/ 11 w 676"/>
                <a:gd name="T69" fmla="*/ 411 h 650"/>
                <a:gd name="T70" fmla="*/ 3 w 676"/>
                <a:gd name="T71" fmla="*/ 369 h 650"/>
                <a:gd name="T72" fmla="*/ 0 w 676"/>
                <a:gd name="T73" fmla="*/ 325 h 650"/>
                <a:gd name="T74" fmla="*/ 2 w 676"/>
                <a:gd name="T75" fmla="*/ 283 h 650"/>
                <a:gd name="T76" fmla="*/ 10 w 676"/>
                <a:gd name="T77" fmla="*/ 243 h 650"/>
                <a:gd name="T78" fmla="*/ 24 w 676"/>
                <a:gd name="T79" fmla="*/ 205 h 650"/>
                <a:gd name="T80" fmla="*/ 41 w 676"/>
                <a:gd name="T81" fmla="*/ 169 h 650"/>
                <a:gd name="T82" fmla="*/ 63 w 676"/>
                <a:gd name="T83" fmla="*/ 135 h 650"/>
                <a:gd name="T84" fmla="*/ 92 w 676"/>
                <a:gd name="T85" fmla="*/ 103 h 650"/>
                <a:gd name="T86" fmla="*/ 125 w 676"/>
                <a:gd name="T87" fmla="*/ 73 h 650"/>
                <a:gd name="T88" fmla="*/ 161 w 676"/>
                <a:gd name="T89" fmla="*/ 48 h 650"/>
                <a:gd name="T90" fmla="*/ 202 w 676"/>
                <a:gd name="T91" fmla="*/ 28 h 650"/>
                <a:gd name="T92" fmla="*/ 245 w 676"/>
                <a:gd name="T93" fmla="*/ 12 h 650"/>
                <a:gd name="T94" fmla="*/ 290 w 676"/>
                <a:gd name="T95" fmla="*/ 3 h 650"/>
                <a:gd name="T96" fmla="*/ 338 w 676"/>
                <a:gd name="T97" fmla="*/ 0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6" h="650">
                  <a:moveTo>
                    <a:pt x="338" y="0"/>
                  </a:moveTo>
                  <a:lnTo>
                    <a:pt x="385" y="3"/>
                  </a:lnTo>
                  <a:lnTo>
                    <a:pt x="431" y="12"/>
                  </a:lnTo>
                  <a:lnTo>
                    <a:pt x="473" y="28"/>
                  </a:lnTo>
                  <a:lnTo>
                    <a:pt x="513" y="48"/>
                  </a:lnTo>
                  <a:lnTo>
                    <a:pt x="550" y="73"/>
                  </a:lnTo>
                  <a:lnTo>
                    <a:pt x="583" y="103"/>
                  </a:lnTo>
                  <a:lnTo>
                    <a:pt x="612" y="135"/>
                  </a:lnTo>
                  <a:lnTo>
                    <a:pt x="634" y="169"/>
                  </a:lnTo>
                  <a:lnTo>
                    <a:pt x="652" y="205"/>
                  </a:lnTo>
                  <a:lnTo>
                    <a:pt x="664" y="243"/>
                  </a:lnTo>
                  <a:lnTo>
                    <a:pt x="673" y="283"/>
                  </a:lnTo>
                  <a:lnTo>
                    <a:pt x="676" y="325"/>
                  </a:lnTo>
                  <a:lnTo>
                    <a:pt x="673" y="369"/>
                  </a:lnTo>
                  <a:lnTo>
                    <a:pt x="663" y="411"/>
                  </a:lnTo>
                  <a:lnTo>
                    <a:pt x="650" y="451"/>
                  </a:lnTo>
                  <a:lnTo>
                    <a:pt x="630" y="488"/>
                  </a:lnTo>
                  <a:lnTo>
                    <a:pt x="605" y="523"/>
                  </a:lnTo>
                  <a:lnTo>
                    <a:pt x="577" y="554"/>
                  </a:lnTo>
                  <a:lnTo>
                    <a:pt x="544" y="582"/>
                  </a:lnTo>
                  <a:lnTo>
                    <a:pt x="508" y="605"/>
                  </a:lnTo>
                  <a:lnTo>
                    <a:pt x="469" y="624"/>
                  </a:lnTo>
                  <a:lnTo>
                    <a:pt x="428" y="638"/>
                  </a:lnTo>
                  <a:lnTo>
                    <a:pt x="383" y="647"/>
                  </a:lnTo>
                  <a:lnTo>
                    <a:pt x="338" y="650"/>
                  </a:lnTo>
                  <a:lnTo>
                    <a:pt x="291" y="647"/>
                  </a:lnTo>
                  <a:lnTo>
                    <a:pt x="248" y="638"/>
                  </a:lnTo>
                  <a:lnTo>
                    <a:pt x="206" y="624"/>
                  </a:lnTo>
                  <a:lnTo>
                    <a:pt x="167" y="605"/>
                  </a:lnTo>
                  <a:lnTo>
                    <a:pt x="131" y="582"/>
                  </a:lnTo>
                  <a:lnTo>
                    <a:pt x="99" y="554"/>
                  </a:lnTo>
                  <a:lnTo>
                    <a:pt x="69" y="523"/>
                  </a:lnTo>
                  <a:lnTo>
                    <a:pt x="45" y="488"/>
                  </a:lnTo>
                  <a:lnTo>
                    <a:pt x="26" y="451"/>
                  </a:lnTo>
                  <a:lnTo>
                    <a:pt x="11" y="411"/>
                  </a:lnTo>
                  <a:lnTo>
                    <a:pt x="3" y="369"/>
                  </a:lnTo>
                  <a:lnTo>
                    <a:pt x="0" y="325"/>
                  </a:lnTo>
                  <a:lnTo>
                    <a:pt x="2" y="283"/>
                  </a:lnTo>
                  <a:lnTo>
                    <a:pt x="10" y="243"/>
                  </a:lnTo>
                  <a:lnTo>
                    <a:pt x="24" y="205"/>
                  </a:lnTo>
                  <a:lnTo>
                    <a:pt x="41" y="169"/>
                  </a:lnTo>
                  <a:lnTo>
                    <a:pt x="63" y="135"/>
                  </a:lnTo>
                  <a:lnTo>
                    <a:pt x="92" y="103"/>
                  </a:lnTo>
                  <a:lnTo>
                    <a:pt x="125" y="73"/>
                  </a:lnTo>
                  <a:lnTo>
                    <a:pt x="161" y="48"/>
                  </a:lnTo>
                  <a:lnTo>
                    <a:pt x="202" y="28"/>
                  </a:lnTo>
                  <a:lnTo>
                    <a:pt x="245" y="12"/>
                  </a:lnTo>
                  <a:lnTo>
                    <a:pt x="290" y="3"/>
                  </a:lnTo>
                  <a:lnTo>
                    <a:pt x="3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2" name="Freeform 12">
              <a:extLst>
                <a:ext uri="{FF2B5EF4-FFF2-40B4-BE49-F238E27FC236}">
                  <a16:creationId xmlns:a16="http://schemas.microsoft.com/office/drawing/2014/main" id="{55820F07-175F-FF19-90B4-0233058C216C}"/>
                </a:ext>
              </a:extLst>
            </p:cNvPr>
            <p:cNvSpPr>
              <a:spLocks/>
            </p:cNvSpPr>
            <p:nvPr/>
          </p:nvSpPr>
          <p:spPr bwMode="auto">
            <a:xfrm>
              <a:off x="1954213" y="5797550"/>
              <a:ext cx="28575" cy="28575"/>
            </a:xfrm>
            <a:custGeom>
              <a:avLst/>
              <a:gdLst>
                <a:gd name="T0" fmla="*/ 283 w 327"/>
                <a:gd name="T1" fmla="*/ 0 h 313"/>
                <a:gd name="T2" fmla="*/ 327 w 327"/>
                <a:gd name="T3" fmla="*/ 0 h 313"/>
                <a:gd name="T4" fmla="*/ 327 w 327"/>
                <a:gd name="T5" fmla="*/ 312 h 313"/>
                <a:gd name="T6" fmla="*/ 1 w 327"/>
                <a:gd name="T7" fmla="*/ 313 h 313"/>
                <a:gd name="T8" fmla="*/ 0 w 327"/>
                <a:gd name="T9" fmla="*/ 1 h 313"/>
                <a:gd name="T10" fmla="*/ 283 w 327"/>
                <a:gd name="T11" fmla="*/ 0 h 313"/>
              </a:gdLst>
              <a:ahLst/>
              <a:cxnLst>
                <a:cxn ang="0">
                  <a:pos x="T0" y="T1"/>
                </a:cxn>
                <a:cxn ang="0">
                  <a:pos x="T2" y="T3"/>
                </a:cxn>
                <a:cxn ang="0">
                  <a:pos x="T4" y="T5"/>
                </a:cxn>
                <a:cxn ang="0">
                  <a:pos x="T6" y="T7"/>
                </a:cxn>
                <a:cxn ang="0">
                  <a:pos x="T8" y="T9"/>
                </a:cxn>
                <a:cxn ang="0">
                  <a:pos x="T10" y="T11"/>
                </a:cxn>
              </a:cxnLst>
              <a:rect l="0" t="0" r="r" b="b"/>
              <a:pathLst>
                <a:path w="327" h="313">
                  <a:moveTo>
                    <a:pt x="283" y="0"/>
                  </a:moveTo>
                  <a:lnTo>
                    <a:pt x="327" y="0"/>
                  </a:lnTo>
                  <a:lnTo>
                    <a:pt x="327" y="312"/>
                  </a:lnTo>
                  <a:lnTo>
                    <a:pt x="1" y="313"/>
                  </a:lnTo>
                  <a:lnTo>
                    <a:pt x="0" y="1"/>
                  </a:lnTo>
                  <a:lnTo>
                    <a:pt x="28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3" name="Freeform 13">
              <a:extLst>
                <a:ext uri="{FF2B5EF4-FFF2-40B4-BE49-F238E27FC236}">
                  <a16:creationId xmlns:a16="http://schemas.microsoft.com/office/drawing/2014/main" id="{1B884A9C-F93D-7CA5-2A07-AC475CDE2AA2}"/>
                </a:ext>
              </a:extLst>
            </p:cNvPr>
            <p:cNvSpPr>
              <a:spLocks noEditPoints="1"/>
            </p:cNvSpPr>
            <p:nvPr/>
          </p:nvSpPr>
          <p:spPr bwMode="auto">
            <a:xfrm>
              <a:off x="1768475" y="5711825"/>
              <a:ext cx="298450" cy="303212"/>
            </a:xfrm>
            <a:custGeom>
              <a:avLst/>
              <a:gdLst>
                <a:gd name="T0" fmla="*/ 1009 w 3379"/>
                <a:gd name="T1" fmla="*/ 712 h 3246"/>
                <a:gd name="T2" fmla="*/ 888 w 3379"/>
                <a:gd name="T3" fmla="*/ 765 h 3246"/>
                <a:gd name="T4" fmla="*/ 796 w 3379"/>
                <a:gd name="T5" fmla="*/ 854 h 3246"/>
                <a:gd name="T6" fmla="*/ 740 w 3379"/>
                <a:gd name="T7" fmla="*/ 970 h 3246"/>
                <a:gd name="T8" fmla="*/ 729 w 3379"/>
                <a:gd name="T9" fmla="*/ 2189 h 3246"/>
                <a:gd name="T10" fmla="*/ 753 w 3379"/>
                <a:gd name="T11" fmla="*/ 2318 h 3246"/>
                <a:gd name="T12" fmla="*/ 822 w 3379"/>
                <a:gd name="T13" fmla="*/ 2426 h 3246"/>
                <a:gd name="T14" fmla="*/ 926 w 3379"/>
                <a:gd name="T15" fmla="*/ 2504 h 3246"/>
                <a:gd name="T16" fmla="*/ 1054 w 3379"/>
                <a:gd name="T17" fmla="*/ 2543 h 3246"/>
                <a:gd name="T18" fmla="*/ 2325 w 3379"/>
                <a:gd name="T19" fmla="*/ 2543 h 3246"/>
                <a:gd name="T20" fmla="*/ 2454 w 3379"/>
                <a:gd name="T21" fmla="*/ 2504 h 3246"/>
                <a:gd name="T22" fmla="*/ 2556 w 3379"/>
                <a:gd name="T23" fmla="*/ 2426 h 3246"/>
                <a:gd name="T24" fmla="*/ 2625 w 3379"/>
                <a:gd name="T25" fmla="*/ 2318 h 3246"/>
                <a:gd name="T26" fmla="*/ 2651 w 3379"/>
                <a:gd name="T27" fmla="*/ 2189 h 3246"/>
                <a:gd name="T28" fmla="*/ 2639 w 3379"/>
                <a:gd name="T29" fmla="*/ 970 h 3246"/>
                <a:gd name="T30" fmla="*/ 2584 w 3379"/>
                <a:gd name="T31" fmla="*/ 854 h 3246"/>
                <a:gd name="T32" fmla="*/ 2491 w 3379"/>
                <a:gd name="T33" fmla="*/ 765 h 3246"/>
                <a:gd name="T34" fmla="*/ 2370 w 3379"/>
                <a:gd name="T35" fmla="*/ 712 h 3246"/>
                <a:gd name="T36" fmla="*/ 1100 w 3379"/>
                <a:gd name="T37" fmla="*/ 701 h 3246"/>
                <a:gd name="T38" fmla="*/ 1901 w 3379"/>
                <a:gd name="T39" fmla="*/ 14 h 3246"/>
                <a:gd name="T40" fmla="*/ 2203 w 3379"/>
                <a:gd name="T41" fmla="*/ 77 h 3246"/>
                <a:gd name="T42" fmla="*/ 2484 w 3379"/>
                <a:gd name="T43" fmla="*/ 191 h 3246"/>
                <a:gd name="T44" fmla="*/ 2734 w 3379"/>
                <a:gd name="T45" fmla="*/ 349 h 3246"/>
                <a:gd name="T46" fmla="*/ 2952 w 3379"/>
                <a:gd name="T47" fmla="*/ 546 h 3246"/>
                <a:gd name="T48" fmla="*/ 3131 w 3379"/>
                <a:gd name="T49" fmla="*/ 778 h 3246"/>
                <a:gd name="T50" fmla="*/ 3266 w 3379"/>
                <a:gd name="T51" fmla="*/ 1038 h 3246"/>
                <a:gd name="T52" fmla="*/ 3350 w 3379"/>
                <a:gd name="T53" fmla="*/ 1321 h 3246"/>
                <a:gd name="T54" fmla="*/ 3379 w 3379"/>
                <a:gd name="T55" fmla="*/ 1623 h 3246"/>
                <a:gd name="T56" fmla="*/ 3350 w 3379"/>
                <a:gd name="T57" fmla="*/ 1925 h 3246"/>
                <a:gd name="T58" fmla="*/ 3266 w 3379"/>
                <a:gd name="T59" fmla="*/ 2209 h 3246"/>
                <a:gd name="T60" fmla="*/ 3131 w 3379"/>
                <a:gd name="T61" fmla="*/ 2468 h 3246"/>
                <a:gd name="T62" fmla="*/ 2952 w 3379"/>
                <a:gd name="T63" fmla="*/ 2700 h 3246"/>
                <a:gd name="T64" fmla="*/ 2734 w 3379"/>
                <a:gd name="T65" fmla="*/ 2897 h 3246"/>
                <a:gd name="T66" fmla="*/ 2484 w 3379"/>
                <a:gd name="T67" fmla="*/ 3055 h 3246"/>
                <a:gd name="T68" fmla="*/ 2203 w 3379"/>
                <a:gd name="T69" fmla="*/ 3169 h 3246"/>
                <a:gd name="T70" fmla="*/ 1901 w 3379"/>
                <a:gd name="T71" fmla="*/ 3233 h 3246"/>
                <a:gd name="T72" fmla="*/ 1583 w 3379"/>
                <a:gd name="T73" fmla="*/ 3242 h 3246"/>
                <a:gd name="T74" fmla="*/ 1275 w 3379"/>
                <a:gd name="T75" fmla="*/ 3196 h 3246"/>
                <a:gd name="T76" fmla="*/ 986 w 3379"/>
                <a:gd name="T77" fmla="*/ 3098 h 3246"/>
                <a:gd name="T78" fmla="*/ 725 w 3379"/>
                <a:gd name="T79" fmla="*/ 2955 h 3246"/>
                <a:gd name="T80" fmla="*/ 496 w 3379"/>
                <a:gd name="T81" fmla="*/ 2770 h 3246"/>
                <a:gd name="T82" fmla="*/ 303 w 3379"/>
                <a:gd name="T83" fmla="*/ 2550 h 3246"/>
                <a:gd name="T84" fmla="*/ 153 w 3379"/>
                <a:gd name="T85" fmla="*/ 2298 h 3246"/>
                <a:gd name="T86" fmla="*/ 52 w 3379"/>
                <a:gd name="T87" fmla="*/ 2022 h 3246"/>
                <a:gd name="T88" fmla="*/ 3 w 3379"/>
                <a:gd name="T89" fmla="*/ 1726 h 3246"/>
                <a:gd name="T90" fmla="*/ 14 w 3379"/>
                <a:gd name="T91" fmla="*/ 1420 h 3246"/>
                <a:gd name="T92" fmla="*/ 80 w 3379"/>
                <a:gd name="T93" fmla="*/ 1130 h 3246"/>
                <a:gd name="T94" fmla="*/ 199 w 3379"/>
                <a:gd name="T95" fmla="*/ 861 h 3246"/>
                <a:gd name="T96" fmla="*/ 362 w 3379"/>
                <a:gd name="T97" fmla="*/ 619 h 3246"/>
                <a:gd name="T98" fmla="*/ 569 w 3379"/>
                <a:gd name="T99" fmla="*/ 410 h 3246"/>
                <a:gd name="T100" fmla="*/ 808 w 3379"/>
                <a:gd name="T101" fmla="*/ 239 h 3246"/>
                <a:gd name="T102" fmla="*/ 1080 w 3379"/>
                <a:gd name="T103" fmla="*/ 110 h 3246"/>
                <a:gd name="T104" fmla="*/ 1375 w 3379"/>
                <a:gd name="T105" fmla="*/ 29 h 3246"/>
                <a:gd name="T106" fmla="*/ 1690 w 3379"/>
                <a:gd name="T107" fmla="*/ 0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379" h="3246">
                  <a:moveTo>
                    <a:pt x="1100" y="701"/>
                  </a:moveTo>
                  <a:lnTo>
                    <a:pt x="1054" y="704"/>
                  </a:lnTo>
                  <a:lnTo>
                    <a:pt x="1009" y="712"/>
                  </a:lnTo>
                  <a:lnTo>
                    <a:pt x="966" y="725"/>
                  </a:lnTo>
                  <a:lnTo>
                    <a:pt x="926" y="742"/>
                  </a:lnTo>
                  <a:lnTo>
                    <a:pt x="888" y="765"/>
                  </a:lnTo>
                  <a:lnTo>
                    <a:pt x="854" y="791"/>
                  </a:lnTo>
                  <a:lnTo>
                    <a:pt x="822" y="820"/>
                  </a:lnTo>
                  <a:lnTo>
                    <a:pt x="796" y="854"/>
                  </a:lnTo>
                  <a:lnTo>
                    <a:pt x="773" y="889"/>
                  </a:lnTo>
                  <a:lnTo>
                    <a:pt x="753" y="928"/>
                  </a:lnTo>
                  <a:lnTo>
                    <a:pt x="740" y="970"/>
                  </a:lnTo>
                  <a:lnTo>
                    <a:pt x="731" y="1012"/>
                  </a:lnTo>
                  <a:lnTo>
                    <a:pt x="729" y="1057"/>
                  </a:lnTo>
                  <a:lnTo>
                    <a:pt x="729" y="2189"/>
                  </a:lnTo>
                  <a:lnTo>
                    <a:pt x="731" y="2234"/>
                  </a:lnTo>
                  <a:lnTo>
                    <a:pt x="740" y="2277"/>
                  </a:lnTo>
                  <a:lnTo>
                    <a:pt x="753" y="2318"/>
                  </a:lnTo>
                  <a:lnTo>
                    <a:pt x="773" y="2357"/>
                  </a:lnTo>
                  <a:lnTo>
                    <a:pt x="796" y="2392"/>
                  </a:lnTo>
                  <a:lnTo>
                    <a:pt x="822" y="2426"/>
                  </a:lnTo>
                  <a:lnTo>
                    <a:pt x="854" y="2455"/>
                  </a:lnTo>
                  <a:lnTo>
                    <a:pt x="888" y="2482"/>
                  </a:lnTo>
                  <a:lnTo>
                    <a:pt x="926" y="2504"/>
                  </a:lnTo>
                  <a:lnTo>
                    <a:pt x="966" y="2521"/>
                  </a:lnTo>
                  <a:lnTo>
                    <a:pt x="1009" y="2534"/>
                  </a:lnTo>
                  <a:lnTo>
                    <a:pt x="1054" y="2543"/>
                  </a:lnTo>
                  <a:lnTo>
                    <a:pt x="1100" y="2546"/>
                  </a:lnTo>
                  <a:lnTo>
                    <a:pt x="2279" y="2546"/>
                  </a:lnTo>
                  <a:lnTo>
                    <a:pt x="2325" y="2543"/>
                  </a:lnTo>
                  <a:lnTo>
                    <a:pt x="2370" y="2534"/>
                  </a:lnTo>
                  <a:lnTo>
                    <a:pt x="2413" y="2521"/>
                  </a:lnTo>
                  <a:lnTo>
                    <a:pt x="2454" y="2504"/>
                  </a:lnTo>
                  <a:lnTo>
                    <a:pt x="2491" y="2482"/>
                  </a:lnTo>
                  <a:lnTo>
                    <a:pt x="2526" y="2455"/>
                  </a:lnTo>
                  <a:lnTo>
                    <a:pt x="2556" y="2426"/>
                  </a:lnTo>
                  <a:lnTo>
                    <a:pt x="2584" y="2392"/>
                  </a:lnTo>
                  <a:lnTo>
                    <a:pt x="2607" y="2357"/>
                  </a:lnTo>
                  <a:lnTo>
                    <a:pt x="2625" y="2318"/>
                  </a:lnTo>
                  <a:lnTo>
                    <a:pt x="2639" y="2277"/>
                  </a:lnTo>
                  <a:lnTo>
                    <a:pt x="2647" y="2234"/>
                  </a:lnTo>
                  <a:lnTo>
                    <a:pt x="2651" y="2189"/>
                  </a:lnTo>
                  <a:lnTo>
                    <a:pt x="2651" y="1057"/>
                  </a:lnTo>
                  <a:lnTo>
                    <a:pt x="2647" y="1012"/>
                  </a:lnTo>
                  <a:lnTo>
                    <a:pt x="2639" y="970"/>
                  </a:lnTo>
                  <a:lnTo>
                    <a:pt x="2625" y="928"/>
                  </a:lnTo>
                  <a:lnTo>
                    <a:pt x="2607" y="889"/>
                  </a:lnTo>
                  <a:lnTo>
                    <a:pt x="2584" y="854"/>
                  </a:lnTo>
                  <a:lnTo>
                    <a:pt x="2556" y="820"/>
                  </a:lnTo>
                  <a:lnTo>
                    <a:pt x="2526" y="791"/>
                  </a:lnTo>
                  <a:lnTo>
                    <a:pt x="2491" y="765"/>
                  </a:lnTo>
                  <a:lnTo>
                    <a:pt x="2454" y="742"/>
                  </a:lnTo>
                  <a:lnTo>
                    <a:pt x="2413" y="725"/>
                  </a:lnTo>
                  <a:lnTo>
                    <a:pt x="2370" y="712"/>
                  </a:lnTo>
                  <a:lnTo>
                    <a:pt x="2325" y="704"/>
                  </a:lnTo>
                  <a:lnTo>
                    <a:pt x="2279" y="701"/>
                  </a:lnTo>
                  <a:lnTo>
                    <a:pt x="1100" y="701"/>
                  </a:lnTo>
                  <a:close/>
                  <a:moveTo>
                    <a:pt x="1690" y="0"/>
                  </a:moveTo>
                  <a:lnTo>
                    <a:pt x="1797" y="4"/>
                  </a:lnTo>
                  <a:lnTo>
                    <a:pt x="1901" y="14"/>
                  </a:lnTo>
                  <a:lnTo>
                    <a:pt x="2004" y="29"/>
                  </a:lnTo>
                  <a:lnTo>
                    <a:pt x="2105" y="50"/>
                  </a:lnTo>
                  <a:lnTo>
                    <a:pt x="2203" y="77"/>
                  </a:lnTo>
                  <a:lnTo>
                    <a:pt x="2300" y="110"/>
                  </a:lnTo>
                  <a:lnTo>
                    <a:pt x="2393" y="148"/>
                  </a:lnTo>
                  <a:lnTo>
                    <a:pt x="2484" y="191"/>
                  </a:lnTo>
                  <a:lnTo>
                    <a:pt x="2570" y="239"/>
                  </a:lnTo>
                  <a:lnTo>
                    <a:pt x="2654" y="292"/>
                  </a:lnTo>
                  <a:lnTo>
                    <a:pt x="2734" y="349"/>
                  </a:lnTo>
                  <a:lnTo>
                    <a:pt x="2811" y="410"/>
                  </a:lnTo>
                  <a:lnTo>
                    <a:pt x="2884" y="476"/>
                  </a:lnTo>
                  <a:lnTo>
                    <a:pt x="2952" y="546"/>
                  </a:lnTo>
                  <a:lnTo>
                    <a:pt x="3016" y="619"/>
                  </a:lnTo>
                  <a:lnTo>
                    <a:pt x="3076" y="697"/>
                  </a:lnTo>
                  <a:lnTo>
                    <a:pt x="3131" y="778"/>
                  </a:lnTo>
                  <a:lnTo>
                    <a:pt x="3181" y="861"/>
                  </a:lnTo>
                  <a:lnTo>
                    <a:pt x="3225" y="948"/>
                  </a:lnTo>
                  <a:lnTo>
                    <a:pt x="3266" y="1038"/>
                  </a:lnTo>
                  <a:lnTo>
                    <a:pt x="3299" y="1130"/>
                  </a:lnTo>
                  <a:lnTo>
                    <a:pt x="3328" y="1224"/>
                  </a:lnTo>
                  <a:lnTo>
                    <a:pt x="3350" y="1321"/>
                  </a:lnTo>
                  <a:lnTo>
                    <a:pt x="3366" y="1420"/>
                  </a:lnTo>
                  <a:lnTo>
                    <a:pt x="3376" y="1521"/>
                  </a:lnTo>
                  <a:lnTo>
                    <a:pt x="3379" y="1623"/>
                  </a:lnTo>
                  <a:lnTo>
                    <a:pt x="3376" y="1726"/>
                  </a:lnTo>
                  <a:lnTo>
                    <a:pt x="3366" y="1826"/>
                  </a:lnTo>
                  <a:lnTo>
                    <a:pt x="3350" y="1925"/>
                  </a:lnTo>
                  <a:lnTo>
                    <a:pt x="3328" y="2022"/>
                  </a:lnTo>
                  <a:lnTo>
                    <a:pt x="3299" y="2116"/>
                  </a:lnTo>
                  <a:lnTo>
                    <a:pt x="3266" y="2209"/>
                  </a:lnTo>
                  <a:lnTo>
                    <a:pt x="3225" y="2298"/>
                  </a:lnTo>
                  <a:lnTo>
                    <a:pt x="3181" y="2385"/>
                  </a:lnTo>
                  <a:lnTo>
                    <a:pt x="3131" y="2468"/>
                  </a:lnTo>
                  <a:lnTo>
                    <a:pt x="3076" y="2550"/>
                  </a:lnTo>
                  <a:lnTo>
                    <a:pt x="3016" y="2627"/>
                  </a:lnTo>
                  <a:lnTo>
                    <a:pt x="2952" y="2700"/>
                  </a:lnTo>
                  <a:lnTo>
                    <a:pt x="2884" y="2770"/>
                  </a:lnTo>
                  <a:lnTo>
                    <a:pt x="2811" y="2836"/>
                  </a:lnTo>
                  <a:lnTo>
                    <a:pt x="2734" y="2897"/>
                  </a:lnTo>
                  <a:lnTo>
                    <a:pt x="2654" y="2955"/>
                  </a:lnTo>
                  <a:lnTo>
                    <a:pt x="2570" y="3007"/>
                  </a:lnTo>
                  <a:lnTo>
                    <a:pt x="2484" y="3055"/>
                  </a:lnTo>
                  <a:lnTo>
                    <a:pt x="2393" y="3098"/>
                  </a:lnTo>
                  <a:lnTo>
                    <a:pt x="2300" y="3136"/>
                  </a:lnTo>
                  <a:lnTo>
                    <a:pt x="2203" y="3169"/>
                  </a:lnTo>
                  <a:lnTo>
                    <a:pt x="2105" y="3196"/>
                  </a:lnTo>
                  <a:lnTo>
                    <a:pt x="2004" y="3217"/>
                  </a:lnTo>
                  <a:lnTo>
                    <a:pt x="1901" y="3233"/>
                  </a:lnTo>
                  <a:lnTo>
                    <a:pt x="1797" y="3242"/>
                  </a:lnTo>
                  <a:lnTo>
                    <a:pt x="1690" y="3246"/>
                  </a:lnTo>
                  <a:lnTo>
                    <a:pt x="1583" y="3242"/>
                  </a:lnTo>
                  <a:lnTo>
                    <a:pt x="1477" y="3233"/>
                  </a:lnTo>
                  <a:lnTo>
                    <a:pt x="1375" y="3217"/>
                  </a:lnTo>
                  <a:lnTo>
                    <a:pt x="1275" y="3196"/>
                  </a:lnTo>
                  <a:lnTo>
                    <a:pt x="1175" y="3169"/>
                  </a:lnTo>
                  <a:lnTo>
                    <a:pt x="1080" y="3136"/>
                  </a:lnTo>
                  <a:lnTo>
                    <a:pt x="986" y="3098"/>
                  </a:lnTo>
                  <a:lnTo>
                    <a:pt x="896" y="3055"/>
                  </a:lnTo>
                  <a:lnTo>
                    <a:pt x="808" y="3007"/>
                  </a:lnTo>
                  <a:lnTo>
                    <a:pt x="725" y="2955"/>
                  </a:lnTo>
                  <a:lnTo>
                    <a:pt x="645" y="2897"/>
                  </a:lnTo>
                  <a:lnTo>
                    <a:pt x="569" y="2836"/>
                  </a:lnTo>
                  <a:lnTo>
                    <a:pt x="496" y="2770"/>
                  </a:lnTo>
                  <a:lnTo>
                    <a:pt x="427" y="2700"/>
                  </a:lnTo>
                  <a:lnTo>
                    <a:pt x="362" y="2627"/>
                  </a:lnTo>
                  <a:lnTo>
                    <a:pt x="303" y="2550"/>
                  </a:lnTo>
                  <a:lnTo>
                    <a:pt x="248" y="2468"/>
                  </a:lnTo>
                  <a:lnTo>
                    <a:pt x="199" y="2385"/>
                  </a:lnTo>
                  <a:lnTo>
                    <a:pt x="153" y="2298"/>
                  </a:lnTo>
                  <a:lnTo>
                    <a:pt x="114" y="2209"/>
                  </a:lnTo>
                  <a:lnTo>
                    <a:pt x="80" y="2116"/>
                  </a:lnTo>
                  <a:lnTo>
                    <a:pt x="52" y="2022"/>
                  </a:lnTo>
                  <a:lnTo>
                    <a:pt x="30" y="1925"/>
                  </a:lnTo>
                  <a:lnTo>
                    <a:pt x="14" y="1826"/>
                  </a:lnTo>
                  <a:lnTo>
                    <a:pt x="3" y="1726"/>
                  </a:lnTo>
                  <a:lnTo>
                    <a:pt x="0" y="1623"/>
                  </a:lnTo>
                  <a:lnTo>
                    <a:pt x="3" y="1521"/>
                  </a:lnTo>
                  <a:lnTo>
                    <a:pt x="14" y="1420"/>
                  </a:lnTo>
                  <a:lnTo>
                    <a:pt x="30" y="1321"/>
                  </a:lnTo>
                  <a:lnTo>
                    <a:pt x="52" y="1224"/>
                  </a:lnTo>
                  <a:lnTo>
                    <a:pt x="80" y="1130"/>
                  </a:lnTo>
                  <a:lnTo>
                    <a:pt x="114" y="1038"/>
                  </a:lnTo>
                  <a:lnTo>
                    <a:pt x="153" y="948"/>
                  </a:lnTo>
                  <a:lnTo>
                    <a:pt x="199" y="861"/>
                  </a:lnTo>
                  <a:lnTo>
                    <a:pt x="248" y="778"/>
                  </a:lnTo>
                  <a:lnTo>
                    <a:pt x="303" y="697"/>
                  </a:lnTo>
                  <a:lnTo>
                    <a:pt x="362" y="619"/>
                  </a:lnTo>
                  <a:lnTo>
                    <a:pt x="427" y="546"/>
                  </a:lnTo>
                  <a:lnTo>
                    <a:pt x="496" y="476"/>
                  </a:lnTo>
                  <a:lnTo>
                    <a:pt x="569" y="410"/>
                  </a:lnTo>
                  <a:lnTo>
                    <a:pt x="645" y="349"/>
                  </a:lnTo>
                  <a:lnTo>
                    <a:pt x="725" y="292"/>
                  </a:lnTo>
                  <a:lnTo>
                    <a:pt x="808" y="239"/>
                  </a:lnTo>
                  <a:lnTo>
                    <a:pt x="896" y="191"/>
                  </a:lnTo>
                  <a:lnTo>
                    <a:pt x="986" y="148"/>
                  </a:lnTo>
                  <a:lnTo>
                    <a:pt x="1080" y="110"/>
                  </a:lnTo>
                  <a:lnTo>
                    <a:pt x="1175" y="77"/>
                  </a:lnTo>
                  <a:lnTo>
                    <a:pt x="1275" y="50"/>
                  </a:lnTo>
                  <a:lnTo>
                    <a:pt x="1375" y="29"/>
                  </a:lnTo>
                  <a:lnTo>
                    <a:pt x="1477" y="14"/>
                  </a:lnTo>
                  <a:lnTo>
                    <a:pt x="1583" y="4"/>
                  </a:lnTo>
                  <a:lnTo>
                    <a:pt x="16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14">
              <a:extLst>
                <a:ext uri="{FF2B5EF4-FFF2-40B4-BE49-F238E27FC236}">
                  <a16:creationId xmlns:a16="http://schemas.microsoft.com/office/drawing/2014/main" id="{FDBD7965-CB4A-158F-8D95-4EC7BB2F0269}"/>
                </a:ext>
              </a:extLst>
            </p:cNvPr>
            <p:cNvSpPr>
              <a:spLocks/>
            </p:cNvSpPr>
            <p:nvPr/>
          </p:nvSpPr>
          <p:spPr bwMode="auto">
            <a:xfrm>
              <a:off x="1849438" y="5846763"/>
              <a:ext cx="136525" cy="85725"/>
            </a:xfrm>
            <a:custGeom>
              <a:avLst/>
              <a:gdLst>
                <a:gd name="T0" fmla="*/ 0 w 1547"/>
                <a:gd name="T1" fmla="*/ 0 h 933"/>
                <a:gd name="T2" fmla="*/ 287 w 1547"/>
                <a:gd name="T3" fmla="*/ 0 h 933"/>
                <a:gd name="T4" fmla="*/ 271 w 1547"/>
                <a:gd name="T5" fmla="*/ 46 h 933"/>
                <a:gd name="T6" fmla="*/ 258 w 1547"/>
                <a:gd name="T7" fmla="*/ 93 h 933"/>
                <a:gd name="T8" fmla="*/ 251 w 1547"/>
                <a:gd name="T9" fmla="*/ 140 h 933"/>
                <a:gd name="T10" fmla="*/ 249 w 1547"/>
                <a:gd name="T11" fmla="*/ 190 h 933"/>
                <a:gd name="T12" fmla="*/ 252 w 1547"/>
                <a:gd name="T13" fmla="*/ 245 h 933"/>
                <a:gd name="T14" fmla="*/ 260 w 1547"/>
                <a:gd name="T15" fmla="*/ 298 h 933"/>
                <a:gd name="T16" fmla="*/ 275 w 1547"/>
                <a:gd name="T17" fmla="*/ 349 h 933"/>
                <a:gd name="T18" fmla="*/ 295 w 1547"/>
                <a:gd name="T19" fmla="*/ 398 h 933"/>
                <a:gd name="T20" fmla="*/ 320 w 1547"/>
                <a:gd name="T21" fmla="*/ 445 h 933"/>
                <a:gd name="T22" fmla="*/ 350 w 1547"/>
                <a:gd name="T23" fmla="*/ 487 h 933"/>
                <a:gd name="T24" fmla="*/ 384 w 1547"/>
                <a:gd name="T25" fmla="*/ 528 h 933"/>
                <a:gd name="T26" fmla="*/ 422 w 1547"/>
                <a:gd name="T27" fmla="*/ 565 h 933"/>
                <a:gd name="T28" fmla="*/ 463 w 1547"/>
                <a:gd name="T29" fmla="*/ 597 h 933"/>
                <a:gd name="T30" fmla="*/ 509 w 1547"/>
                <a:gd name="T31" fmla="*/ 625 h 933"/>
                <a:gd name="T32" fmla="*/ 557 w 1547"/>
                <a:gd name="T33" fmla="*/ 650 h 933"/>
                <a:gd name="T34" fmla="*/ 608 w 1547"/>
                <a:gd name="T35" fmla="*/ 669 h 933"/>
                <a:gd name="T36" fmla="*/ 661 w 1547"/>
                <a:gd name="T37" fmla="*/ 683 h 933"/>
                <a:gd name="T38" fmla="*/ 717 w 1547"/>
                <a:gd name="T39" fmla="*/ 691 h 933"/>
                <a:gd name="T40" fmla="*/ 774 w 1547"/>
                <a:gd name="T41" fmla="*/ 694 h 933"/>
                <a:gd name="T42" fmla="*/ 831 w 1547"/>
                <a:gd name="T43" fmla="*/ 691 h 933"/>
                <a:gd name="T44" fmla="*/ 886 w 1547"/>
                <a:gd name="T45" fmla="*/ 683 h 933"/>
                <a:gd name="T46" fmla="*/ 940 w 1547"/>
                <a:gd name="T47" fmla="*/ 669 h 933"/>
                <a:gd name="T48" fmla="*/ 991 w 1547"/>
                <a:gd name="T49" fmla="*/ 650 h 933"/>
                <a:gd name="T50" fmla="*/ 1039 w 1547"/>
                <a:gd name="T51" fmla="*/ 625 h 933"/>
                <a:gd name="T52" fmla="*/ 1084 w 1547"/>
                <a:gd name="T53" fmla="*/ 597 h 933"/>
                <a:gd name="T54" fmla="*/ 1126 w 1547"/>
                <a:gd name="T55" fmla="*/ 565 h 933"/>
                <a:gd name="T56" fmla="*/ 1164 w 1547"/>
                <a:gd name="T57" fmla="*/ 528 h 933"/>
                <a:gd name="T58" fmla="*/ 1198 w 1547"/>
                <a:gd name="T59" fmla="*/ 487 h 933"/>
                <a:gd name="T60" fmla="*/ 1227 w 1547"/>
                <a:gd name="T61" fmla="*/ 445 h 933"/>
                <a:gd name="T62" fmla="*/ 1253 w 1547"/>
                <a:gd name="T63" fmla="*/ 398 h 933"/>
                <a:gd name="T64" fmla="*/ 1273 w 1547"/>
                <a:gd name="T65" fmla="*/ 349 h 933"/>
                <a:gd name="T66" fmla="*/ 1287 w 1547"/>
                <a:gd name="T67" fmla="*/ 298 h 933"/>
                <a:gd name="T68" fmla="*/ 1296 w 1547"/>
                <a:gd name="T69" fmla="*/ 245 h 933"/>
                <a:gd name="T70" fmla="*/ 1299 w 1547"/>
                <a:gd name="T71" fmla="*/ 190 h 933"/>
                <a:gd name="T72" fmla="*/ 1297 w 1547"/>
                <a:gd name="T73" fmla="*/ 140 h 933"/>
                <a:gd name="T74" fmla="*/ 1289 w 1547"/>
                <a:gd name="T75" fmla="*/ 93 h 933"/>
                <a:gd name="T76" fmla="*/ 1277 w 1547"/>
                <a:gd name="T77" fmla="*/ 46 h 933"/>
                <a:gd name="T78" fmla="*/ 1260 w 1547"/>
                <a:gd name="T79" fmla="*/ 0 h 933"/>
                <a:gd name="T80" fmla="*/ 1547 w 1547"/>
                <a:gd name="T81" fmla="*/ 0 h 933"/>
                <a:gd name="T82" fmla="*/ 1547 w 1547"/>
                <a:gd name="T83" fmla="*/ 756 h 933"/>
                <a:gd name="T84" fmla="*/ 1544 w 1547"/>
                <a:gd name="T85" fmla="*/ 788 h 933"/>
                <a:gd name="T86" fmla="*/ 1536 w 1547"/>
                <a:gd name="T87" fmla="*/ 818 h 933"/>
                <a:gd name="T88" fmla="*/ 1522 w 1547"/>
                <a:gd name="T89" fmla="*/ 846 h 933"/>
                <a:gd name="T90" fmla="*/ 1504 w 1547"/>
                <a:gd name="T91" fmla="*/ 870 h 933"/>
                <a:gd name="T92" fmla="*/ 1482 w 1547"/>
                <a:gd name="T93" fmla="*/ 891 h 933"/>
                <a:gd name="T94" fmla="*/ 1456 w 1547"/>
                <a:gd name="T95" fmla="*/ 909 h 933"/>
                <a:gd name="T96" fmla="*/ 1427 w 1547"/>
                <a:gd name="T97" fmla="*/ 922 h 933"/>
                <a:gd name="T98" fmla="*/ 1396 w 1547"/>
                <a:gd name="T99" fmla="*/ 930 h 933"/>
                <a:gd name="T100" fmla="*/ 1363 w 1547"/>
                <a:gd name="T101" fmla="*/ 933 h 933"/>
                <a:gd name="T102" fmla="*/ 184 w 1547"/>
                <a:gd name="T103" fmla="*/ 933 h 933"/>
                <a:gd name="T104" fmla="*/ 151 w 1547"/>
                <a:gd name="T105" fmla="*/ 930 h 933"/>
                <a:gd name="T106" fmla="*/ 120 w 1547"/>
                <a:gd name="T107" fmla="*/ 922 h 933"/>
                <a:gd name="T108" fmla="*/ 91 w 1547"/>
                <a:gd name="T109" fmla="*/ 909 h 933"/>
                <a:gd name="T110" fmla="*/ 66 w 1547"/>
                <a:gd name="T111" fmla="*/ 891 h 933"/>
                <a:gd name="T112" fmla="*/ 44 w 1547"/>
                <a:gd name="T113" fmla="*/ 870 h 933"/>
                <a:gd name="T114" fmla="*/ 26 w 1547"/>
                <a:gd name="T115" fmla="*/ 846 h 933"/>
                <a:gd name="T116" fmla="*/ 12 w 1547"/>
                <a:gd name="T117" fmla="*/ 818 h 933"/>
                <a:gd name="T118" fmla="*/ 3 w 1547"/>
                <a:gd name="T119" fmla="*/ 788 h 933"/>
                <a:gd name="T120" fmla="*/ 0 w 1547"/>
                <a:gd name="T121" fmla="*/ 756 h 933"/>
                <a:gd name="T122" fmla="*/ 0 w 1547"/>
                <a:gd name="T123"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 h="933">
                  <a:moveTo>
                    <a:pt x="0" y="0"/>
                  </a:moveTo>
                  <a:lnTo>
                    <a:pt x="287" y="0"/>
                  </a:lnTo>
                  <a:lnTo>
                    <a:pt x="271" y="46"/>
                  </a:lnTo>
                  <a:lnTo>
                    <a:pt x="258" y="93"/>
                  </a:lnTo>
                  <a:lnTo>
                    <a:pt x="251" y="140"/>
                  </a:lnTo>
                  <a:lnTo>
                    <a:pt x="249" y="190"/>
                  </a:lnTo>
                  <a:lnTo>
                    <a:pt x="252" y="245"/>
                  </a:lnTo>
                  <a:lnTo>
                    <a:pt x="260" y="298"/>
                  </a:lnTo>
                  <a:lnTo>
                    <a:pt x="275" y="349"/>
                  </a:lnTo>
                  <a:lnTo>
                    <a:pt x="295" y="398"/>
                  </a:lnTo>
                  <a:lnTo>
                    <a:pt x="320" y="445"/>
                  </a:lnTo>
                  <a:lnTo>
                    <a:pt x="350" y="487"/>
                  </a:lnTo>
                  <a:lnTo>
                    <a:pt x="384" y="528"/>
                  </a:lnTo>
                  <a:lnTo>
                    <a:pt x="422" y="565"/>
                  </a:lnTo>
                  <a:lnTo>
                    <a:pt x="463" y="597"/>
                  </a:lnTo>
                  <a:lnTo>
                    <a:pt x="509" y="625"/>
                  </a:lnTo>
                  <a:lnTo>
                    <a:pt x="557" y="650"/>
                  </a:lnTo>
                  <a:lnTo>
                    <a:pt x="608" y="669"/>
                  </a:lnTo>
                  <a:lnTo>
                    <a:pt x="661" y="683"/>
                  </a:lnTo>
                  <a:lnTo>
                    <a:pt x="717" y="691"/>
                  </a:lnTo>
                  <a:lnTo>
                    <a:pt x="774" y="694"/>
                  </a:lnTo>
                  <a:lnTo>
                    <a:pt x="831" y="691"/>
                  </a:lnTo>
                  <a:lnTo>
                    <a:pt x="886" y="683"/>
                  </a:lnTo>
                  <a:lnTo>
                    <a:pt x="940" y="669"/>
                  </a:lnTo>
                  <a:lnTo>
                    <a:pt x="991" y="650"/>
                  </a:lnTo>
                  <a:lnTo>
                    <a:pt x="1039" y="625"/>
                  </a:lnTo>
                  <a:lnTo>
                    <a:pt x="1084" y="597"/>
                  </a:lnTo>
                  <a:lnTo>
                    <a:pt x="1126" y="565"/>
                  </a:lnTo>
                  <a:lnTo>
                    <a:pt x="1164" y="528"/>
                  </a:lnTo>
                  <a:lnTo>
                    <a:pt x="1198" y="487"/>
                  </a:lnTo>
                  <a:lnTo>
                    <a:pt x="1227" y="445"/>
                  </a:lnTo>
                  <a:lnTo>
                    <a:pt x="1253" y="398"/>
                  </a:lnTo>
                  <a:lnTo>
                    <a:pt x="1273" y="349"/>
                  </a:lnTo>
                  <a:lnTo>
                    <a:pt x="1287" y="298"/>
                  </a:lnTo>
                  <a:lnTo>
                    <a:pt x="1296" y="245"/>
                  </a:lnTo>
                  <a:lnTo>
                    <a:pt x="1299" y="190"/>
                  </a:lnTo>
                  <a:lnTo>
                    <a:pt x="1297" y="140"/>
                  </a:lnTo>
                  <a:lnTo>
                    <a:pt x="1289" y="93"/>
                  </a:lnTo>
                  <a:lnTo>
                    <a:pt x="1277" y="46"/>
                  </a:lnTo>
                  <a:lnTo>
                    <a:pt x="1260" y="0"/>
                  </a:lnTo>
                  <a:lnTo>
                    <a:pt x="1547" y="0"/>
                  </a:lnTo>
                  <a:lnTo>
                    <a:pt x="1547" y="756"/>
                  </a:lnTo>
                  <a:lnTo>
                    <a:pt x="1544" y="788"/>
                  </a:lnTo>
                  <a:lnTo>
                    <a:pt x="1536" y="818"/>
                  </a:lnTo>
                  <a:lnTo>
                    <a:pt x="1522" y="846"/>
                  </a:lnTo>
                  <a:lnTo>
                    <a:pt x="1504" y="870"/>
                  </a:lnTo>
                  <a:lnTo>
                    <a:pt x="1482" y="891"/>
                  </a:lnTo>
                  <a:lnTo>
                    <a:pt x="1456" y="909"/>
                  </a:lnTo>
                  <a:lnTo>
                    <a:pt x="1427" y="922"/>
                  </a:lnTo>
                  <a:lnTo>
                    <a:pt x="1396" y="930"/>
                  </a:lnTo>
                  <a:lnTo>
                    <a:pt x="1363" y="933"/>
                  </a:lnTo>
                  <a:lnTo>
                    <a:pt x="184" y="933"/>
                  </a:lnTo>
                  <a:lnTo>
                    <a:pt x="151" y="930"/>
                  </a:lnTo>
                  <a:lnTo>
                    <a:pt x="120" y="922"/>
                  </a:lnTo>
                  <a:lnTo>
                    <a:pt x="91" y="909"/>
                  </a:lnTo>
                  <a:lnTo>
                    <a:pt x="66" y="891"/>
                  </a:lnTo>
                  <a:lnTo>
                    <a:pt x="44" y="870"/>
                  </a:lnTo>
                  <a:lnTo>
                    <a:pt x="26" y="846"/>
                  </a:lnTo>
                  <a:lnTo>
                    <a:pt x="12" y="818"/>
                  </a:lnTo>
                  <a:lnTo>
                    <a:pt x="3" y="788"/>
                  </a:lnTo>
                  <a:lnTo>
                    <a:pt x="0" y="75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95" name="Freeform 19">
            <a:extLst>
              <a:ext uri="{FF2B5EF4-FFF2-40B4-BE49-F238E27FC236}">
                <a16:creationId xmlns:a16="http://schemas.microsoft.com/office/drawing/2014/main" id="{2EE1881A-5911-75DF-E63D-14FC7E5A7D1A}"/>
              </a:ext>
            </a:extLst>
          </p:cNvPr>
          <p:cNvSpPr>
            <a:spLocks noEditPoints="1"/>
          </p:cNvSpPr>
          <p:nvPr/>
        </p:nvSpPr>
        <p:spPr bwMode="auto">
          <a:xfrm>
            <a:off x="7104408" y="949106"/>
            <a:ext cx="298450" cy="303212"/>
          </a:xfrm>
          <a:custGeom>
            <a:avLst/>
            <a:gdLst>
              <a:gd name="T0" fmla="*/ 1914 w 3379"/>
              <a:gd name="T1" fmla="*/ 909 h 3246"/>
              <a:gd name="T2" fmla="*/ 1764 w 3379"/>
              <a:gd name="T3" fmla="*/ 1009 h 3246"/>
              <a:gd name="T4" fmla="*/ 1677 w 3379"/>
              <a:gd name="T5" fmla="*/ 1165 h 3246"/>
              <a:gd name="T6" fmla="*/ 1675 w 3379"/>
              <a:gd name="T7" fmla="*/ 1342 h 3246"/>
              <a:gd name="T8" fmla="*/ 1366 w 3379"/>
              <a:gd name="T9" fmla="*/ 1284 h 3246"/>
              <a:gd name="T10" fmla="*/ 1095 w 3379"/>
              <a:gd name="T11" fmla="*/ 1150 h 3246"/>
              <a:gd name="T12" fmla="*/ 874 w 3379"/>
              <a:gd name="T13" fmla="*/ 952 h 3246"/>
              <a:gd name="T14" fmla="*/ 823 w 3379"/>
              <a:gd name="T15" fmla="*/ 1099 h 3246"/>
              <a:gd name="T16" fmla="*/ 849 w 3379"/>
              <a:gd name="T17" fmla="*/ 1277 h 3246"/>
              <a:gd name="T18" fmla="*/ 957 w 3379"/>
              <a:gd name="T19" fmla="*/ 1423 h 3246"/>
              <a:gd name="T20" fmla="*/ 859 w 3379"/>
              <a:gd name="T21" fmla="*/ 1422 h 3246"/>
              <a:gd name="T22" fmla="*/ 821 w 3379"/>
              <a:gd name="T23" fmla="*/ 1457 h 3246"/>
              <a:gd name="T24" fmla="*/ 893 w 3379"/>
              <a:gd name="T25" fmla="*/ 1628 h 3246"/>
              <a:gd name="T26" fmla="*/ 1038 w 3379"/>
              <a:gd name="T27" fmla="*/ 1745 h 3246"/>
              <a:gd name="T28" fmla="*/ 1062 w 3379"/>
              <a:gd name="T29" fmla="*/ 1786 h 3246"/>
              <a:gd name="T30" fmla="*/ 972 w 3379"/>
              <a:gd name="T31" fmla="*/ 1824 h 3246"/>
              <a:gd name="T32" fmla="*/ 1091 w 3379"/>
              <a:gd name="T33" fmla="*/ 1965 h 3246"/>
              <a:gd name="T34" fmla="*/ 1267 w 3379"/>
              <a:gd name="T35" fmla="*/ 2036 h 3246"/>
              <a:gd name="T36" fmla="*/ 1154 w 3379"/>
              <a:gd name="T37" fmla="*/ 2135 h 3246"/>
              <a:gd name="T38" fmla="*/ 902 w 3379"/>
              <a:gd name="T39" fmla="*/ 2197 h 3246"/>
              <a:gd name="T40" fmla="*/ 807 w 3379"/>
              <a:gd name="T41" fmla="*/ 2232 h 3246"/>
              <a:gd name="T42" fmla="*/ 1098 w 3379"/>
              <a:gd name="T43" fmla="*/ 2338 h 3246"/>
              <a:gd name="T44" fmla="*/ 1419 w 3379"/>
              <a:gd name="T45" fmla="*/ 2360 h 3246"/>
              <a:gd name="T46" fmla="*/ 1714 w 3379"/>
              <a:gd name="T47" fmla="*/ 2304 h 3246"/>
              <a:gd name="T48" fmla="*/ 1961 w 3379"/>
              <a:gd name="T49" fmla="*/ 2184 h 3246"/>
              <a:gd name="T50" fmla="*/ 2159 w 3379"/>
              <a:gd name="T51" fmla="*/ 2017 h 3246"/>
              <a:gd name="T52" fmla="*/ 2307 w 3379"/>
              <a:gd name="T53" fmla="*/ 1813 h 3246"/>
              <a:gd name="T54" fmla="*/ 2401 w 3379"/>
              <a:gd name="T55" fmla="*/ 1589 h 3246"/>
              <a:gd name="T56" fmla="*/ 2442 w 3379"/>
              <a:gd name="T57" fmla="*/ 1357 h 3246"/>
              <a:gd name="T58" fmla="*/ 2529 w 3379"/>
              <a:gd name="T59" fmla="*/ 1183 h 3246"/>
              <a:gd name="T60" fmla="*/ 2584 w 3379"/>
              <a:gd name="T61" fmla="*/ 1079 h 3246"/>
              <a:gd name="T62" fmla="*/ 2453 w 3379"/>
              <a:gd name="T63" fmla="*/ 1092 h 3246"/>
              <a:gd name="T64" fmla="*/ 2568 w 3379"/>
              <a:gd name="T65" fmla="*/ 953 h 3246"/>
              <a:gd name="T66" fmla="*/ 2403 w 3379"/>
              <a:gd name="T67" fmla="*/ 986 h 3246"/>
              <a:gd name="T68" fmla="*/ 2232 w 3379"/>
              <a:gd name="T69" fmla="*/ 925 h 3246"/>
              <a:gd name="T70" fmla="*/ 2054 w 3379"/>
              <a:gd name="T71" fmla="*/ 883 h 3246"/>
              <a:gd name="T72" fmla="*/ 2004 w 3379"/>
              <a:gd name="T73" fmla="*/ 29 h 3246"/>
              <a:gd name="T74" fmla="*/ 2393 w 3379"/>
              <a:gd name="T75" fmla="*/ 148 h 3246"/>
              <a:gd name="T76" fmla="*/ 2734 w 3379"/>
              <a:gd name="T77" fmla="*/ 349 h 3246"/>
              <a:gd name="T78" fmla="*/ 3016 w 3379"/>
              <a:gd name="T79" fmla="*/ 619 h 3246"/>
              <a:gd name="T80" fmla="*/ 3225 w 3379"/>
              <a:gd name="T81" fmla="*/ 948 h 3246"/>
              <a:gd name="T82" fmla="*/ 3350 w 3379"/>
              <a:gd name="T83" fmla="*/ 1321 h 3246"/>
              <a:gd name="T84" fmla="*/ 3376 w 3379"/>
              <a:gd name="T85" fmla="*/ 1726 h 3246"/>
              <a:gd name="T86" fmla="*/ 3299 w 3379"/>
              <a:gd name="T87" fmla="*/ 2116 h 3246"/>
              <a:gd name="T88" fmla="*/ 3131 w 3379"/>
              <a:gd name="T89" fmla="*/ 2468 h 3246"/>
              <a:gd name="T90" fmla="*/ 2884 w 3379"/>
              <a:gd name="T91" fmla="*/ 2770 h 3246"/>
              <a:gd name="T92" fmla="*/ 2570 w 3379"/>
              <a:gd name="T93" fmla="*/ 3007 h 3246"/>
              <a:gd name="T94" fmla="*/ 2203 w 3379"/>
              <a:gd name="T95" fmla="*/ 3169 h 3246"/>
              <a:gd name="T96" fmla="*/ 1797 w 3379"/>
              <a:gd name="T97" fmla="*/ 3242 h 3246"/>
              <a:gd name="T98" fmla="*/ 1375 w 3379"/>
              <a:gd name="T99" fmla="*/ 3217 h 3246"/>
              <a:gd name="T100" fmla="*/ 986 w 3379"/>
              <a:gd name="T101" fmla="*/ 3098 h 3246"/>
              <a:gd name="T102" fmla="*/ 645 w 3379"/>
              <a:gd name="T103" fmla="*/ 2897 h 3246"/>
              <a:gd name="T104" fmla="*/ 362 w 3379"/>
              <a:gd name="T105" fmla="*/ 2627 h 3246"/>
              <a:gd name="T106" fmla="*/ 153 w 3379"/>
              <a:gd name="T107" fmla="*/ 2298 h 3246"/>
              <a:gd name="T108" fmla="*/ 30 w 3379"/>
              <a:gd name="T109" fmla="*/ 1925 h 3246"/>
              <a:gd name="T110" fmla="*/ 3 w 3379"/>
              <a:gd name="T111" fmla="*/ 1521 h 3246"/>
              <a:gd name="T112" fmla="*/ 80 w 3379"/>
              <a:gd name="T113" fmla="*/ 1130 h 3246"/>
              <a:gd name="T114" fmla="*/ 248 w 3379"/>
              <a:gd name="T115" fmla="*/ 778 h 3246"/>
              <a:gd name="T116" fmla="*/ 496 w 3379"/>
              <a:gd name="T117" fmla="*/ 476 h 3246"/>
              <a:gd name="T118" fmla="*/ 808 w 3379"/>
              <a:gd name="T119" fmla="*/ 239 h 3246"/>
              <a:gd name="T120" fmla="*/ 1175 w 3379"/>
              <a:gd name="T121" fmla="*/ 77 h 3246"/>
              <a:gd name="T122" fmla="*/ 1583 w 3379"/>
              <a:gd name="T123" fmla="*/ 4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79" h="3246">
                <a:moveTo>
                  <a:pt x="2054" y="883"/>
                </a:moveTo>
                <a:lnTo>
                  <a:pt x="2005" y="886"/>
                </a:lnTo>
                <a:lnTo>
                  <a:pt x="1958" y="895"/>
                </a:lnTo>
                <a:lnTo>
                  <a:pt x="1914" y="909"/>
                </a:lnTo>
                <a:lnTo>
                  <a:pt x="1872" y="927"/>
                </a:lnTo>
                <a:lnTo>
                  <a:pt x="1831" y="950"/>
                </a:lnTo>
                <a:lnTo>
                  <a:pt x="1796" y="978"/>
                </a:lnTo>
                <a:lnTo>
                  <a:pt x="1764" y="1009"/>
                </a:lnTo>
                <a:lnTo>
                  <a:pt x="1735" y="1044"/>
                </a:lnTo>
                <a:lnTo>
                  <a:pt x="1711" y="1081"/>
                </a:lnTo>
                <a:lnTo>
                  <a:pt x="1691" y="1122"/>
                </a:lnTo>
                <a:lnTo>
                  <a:pt x="1677" y="1165"/>
                </a:lnTo>
                <a:lnTo>
                  <a:pt x="1669" y="1210"/>
                </a:lnTo>
                <a:lnTo>
                  <a:pt x="1666" y="1257"/>
                </a:lnTo>
                <a:lnTo>
                  <a:pt x="1668" y="1300"/>
                </a:lnTo>
                <a:lnTo>
                  <a:pt x="1675" y="1342"/>
                </a:lnTo>
                <a:lnTo>
                  <a:pt x="1595" y="1336"/>
                </a:lnTo>
                <a:lnTo>
                  <a:pt x="1517" y="1324"/>
                </a:lnTo>
                <a:lnTo>
                  <a:pt x="1440" y="1306"/>
                </a:lnTo>
                <a:lnTo>
                  <a:pt x="1366" y="1284"/>
                </a:lnTo>
                <a:lnTo>
                  <a:pt x="1295" y="1258"/>
                </a:lnTo>
                <a:lnTo>
                  <a:pt x="1225" y="1226"/>
                </a:lnTo>
                <a:lnTo>
                  <a:pt x="1158" y="1190"/>
                </a:lnTo>
                <a:lnTo>
                  <a:pt x="1095" y="1150"/>
                </a:lnTo>
                <a:lnTo>
                  <a:pt x="1035" y="1105"/>
                </a:lnTo>
                <a:lnTo>
                  <a:pt x="978" y="1058"/>
                </a:lnTo>
                <a:lnTo>
                  <a:pt x="924" y="1007"/>
                </a:lnTo>
                <a:lnTo>
                  <a:pt x="874" y="952"/>
                </a:lnTo>
                <a:lnTo>
                  <a:pt x="856" y="986"/>
                </a:lnTo>
                <a:lnTo>
                  <a:pt x="841" y="1022"/>
                </a:lnTo>
                <a:lnTo>
                  <a:pt x="831" y="1060"/>
                </a:lnTo>
                <a:lnTo>
                  <a:pt x="823" y="1099"/>
                </a:lnTo>
                <a:lnTo>
                  <a:pt x="821" y="1140"/>
                </a:lnTo>
                <a:lnTo>
                  <a:pt x="824" y="1188"/>
                </a:lnTo>
                <a:lnTo>
                  <a:pt x="834" y="1233"/>
                </a:lnTo>
                <a:lnTo>
                  <a:pt x="849" y="1277"/>
                </a:lnTo>
                <a:lnTo>
                  <a:pt x="869" y="1319"/>
                </a:lnTo>
                <a:lnTo>
                  <a:pt x="894" y="1357"/>
                </a:lnTo>
                <a:lnTo>
                  <a:pt x="924" y="1392"/>
                </a:lnTo>
                <a:lnTo>
                  <a:pt x="957" y="1423"/>
                </a:lnTo>
                <a:lnTo>
                  <a:pt x="994" y="1451"/>
                </a:lnTo>
                <a:lnTo>
                  <a:pt x="947" y="1446"/>
                </a:lnTo>
                <a:lnTo>
                  <a:pt x="902" y="1436"/>
                </a:lnTo>
                <a:lnTo>
                  <a:pt x="859" y="1422"/>
                </a:lnTo>
                <a:lnTo>
                  <a:pt x="818" y="1404"/>
                </a:lnTo>
                <a:lnTo>
                  <a:pt x="818" y="1406"/>
                </a:lnTo>
                <a:lnTo>
                  <a:pt x="818" y="1409"/>
                </a:lnTo>
                <a:lnTo>
                  <a:pt x="821" y="1457"/>
                </a:lnTo>
                <a:lnTo>
                  <a:pt x="831" y="1503"/>
                </a:lnTo>
                <a:lnTo>
                  <a:pt x="846" y="1548"/>
                </a:lnTo>
                <a:lnTo>
                  <a:pt x="867" y="1590"/>
                </a:lnTo>
                <a:lnTo>
                  <a:pt x="893" y="1628"/>
                </a:lnTo>
                <a:lnTo>
                  <a:pt x="923" y="1664"/>
                </a:lnTo>
                <a:lnTo>
                  <a:pt x="957" y="1695"/>
                </a:lnTo>
                <a:lnTo>
                  <a:pt x="997" y="1723"/>
                </a:lnTo>
                <a:lnTo>
                  <a:pt x="1038" y="1745"/>
                </a:lnTo>
                <a:lnTo>
                  <a:pt x="1082" y="1762"/>
                </a:lnTo>
                <a:lnTo>
                  <a:pt x="1130" y="1774"/>
                </a:lnTo>
                <a:lnTo>
                  <a:pt x="1097" y="1781"/>
                </a:lnTo>
                <a:lnTo>
                  <a:pt x="1062" y="1786"/>
                </a:lnTo>
                <a:lnTo>
                  <a:pt x="1027" y="1787"/>
                </a:lnTo>
                <a:lnTo>
                  <a:pt x="990" y="1785"/>
                </a:lnTo>
                <a:lnTo>
                  <a:pt x="954" y="1780"/>
                </a:lnTo>
                <a:lnTo>
                  <a:pt x="972" y="1824"/>
                </a:lnTo>
                <a:lnTo>
                  <a:pt x="995" y="1865"/>
                </a:lnTo>
                <a:lnTo>
                  <a:pt x="1023" y="1902"/>
                </a:lnTo>
                <a:lnTo>
                  <a:pt x="1055" y="1936"/>
                </a:lnTo>
                <a:lnTo>
                  <a:pt x="1091" y="1965"/>
                </a:lnTo>
                <a:lnTo>
                  <a:pt x="1131" y="1990"/>
                </a:lnTo>
                <a:lnTo>
                  <a:pt x="1173" y="2011"/>
                </a:lnTo>
                <a:lnTo>
                  <a:pt x="1220" y="2026"/>
                </a:lnTo>
                <a:lnTo>
                  <a:pt x="1267" y="2036"/>
                </a:lnTo>
                <a:lnTo>
                  <a:pt x="1318" y="2040"/>
                </a:lnTo>
                <a:lnTo>
                  <a:pt x="1266" y="2076"/>
                </a:lnTo>
                <a:lnTo>
                  <a:pt x="1212" y="2107"/>
                </a:lnTo>
                <a:lnTo>
                  <a:pt x="1154" y="2135"/>
                </a:lnTo>
                <a:lnTo>
                  <a:pt x="1095" y="2158"/>
                </a:lnTo>
                <a:lnTo>
                  <a:pt x="1032" y="2176"/>
                </a:lnTo>
                <a:lnTo>
                  <a:pt x="968" y="2189"/>
                </a:lnTo>
                <a:lnTo>
                  <a:pt x="902" y="2197"/>
                </a:lnTo>
                <a:lnTo>
                  <a:pt x="835" y="2201"/>
                </a:lnTo>
                <a:lnTo>
                  <a:pt x="788" y="2198"/>
                </a:lnTo>
                <a:lnTo>
                  <a:pt x="742" y="2194"/>
                </a:lnTo>
                <a:lnTo>
                  <a:pt x="807" y="2232"/>
                </a:lnTo>
                <a:lnTo>
                  <a:pt x="877" y="2265"/>
                </a:lnTo>
                <a:lnTo>
                  <a:pt x="948" y="2295"/>
                </a:lnTo>
                <a:lnTo>
                  <a:pt x="1022" y="2318"/>
                </a:lnTo>
                <a:lnTo>
                  <a:pt x="1098" y="2338"/>
                </a:lnTo>
                <a:lnTo>
                  <a:pt x="1176" y="2351"/>
                </a:lnTo>
                <a:lnTo>
                  <a:pt x="1257" y="2360"/>
                </a:lnTo>
                <a:lnTo>
                  <a:pt x="1338" y="2363"/>
                </a:lnTo>
                <a:lnTo>
                  <a:pt x="1419" y="2360"/>
                </a:lnTo>
                <a:lnTo>
                  <a:pt x="1497" y="2353"/>
                </a:lnTo>
                <a:lnTo>
                  <a:pt x="1573" y="2341"/>
                </a:lnTo>
                <a:lnTo>
                  <a:pt x="1644" y="2324"/>
                </a:lnTo>
                <a:lnTo>
                  <a:pt x="1714" y="2304"/>
                </a:lnTo>
                <a:lnTo>
                  <a:pt x="1781" y="2280"/>
                </a:lnTo>
                <a:lnTo>
                  <a:pt x="1844" y="2251"/>
                </a:lnTo>
                <a:lnTo>
                  <a:pt x="1904" y="2220"/>
                </a:lnTo>
                <a:lnTo>
                  <a:pt x="1961" y="2184"/>
                </a:lnTo>
                <a:lnTo>
                  <a:pt x="2015" y="2147"/>
                </a:lnTo>
                <a:lnTo>
                  <a:pt x="2067" y="2106"/>
                </a:lnTo>
                <a:lnTo>
                  <a:pt x="2115" y="2062"/>
                </a:lnTo>
                <a:lnTo>
                  <a:pt x="2159" y="2017"/>
                </a:lnTo>
                <a:lnTo>
                  <a:pt x="2201" y="1968"/>
                </a:lnTo>
                <a:lnTo>
                  <a:pt x="2239" y="1918"/>
                </a:lnTo>
                <a:lnTo>
                  <a:pt x="2274" y="1867"/>
                </a:lnTo>
                <a:lnTo>
                  <a:pt x="2307" y="1813"/>
                </a:lnTo>
                <a:lnTo>
                  <a:pt x="2336" y="1758"/>
                </a:lnTo>
                <a:lnTo>
                  <a:pt x="2361" y="1702"/>
                </a:lnTo>
                <a:lnTo>
                  <a:pt x="2383" y="1646"/>
                </a:lnTo>
                <a:lnTo>
                  <a:pt x="2401" y="1589"/>
                </a:lnTo>
                <a:lnTo>
                  <a:pt x="2417" y="1531"/>
                </a:lnTo>
                <a:lnTo>
                  <a:pt x="2429" y="1473"/>
                </a:lnTo>
                <a:lnTo>
                  <a:pt x="2437" y="1415"/>
                </a:lnTo>
                <a:lnTo>
                  <a:pt x="2442" y="1357"/>
                </a:lnTo>
                <a:lnTo>
                  <a:pt x="2444" y="1300"/>
                </a:lnTo>
                <a:lnTo>
                  <a:pt x="2443" y="1252"/>
                </a:lnTo>
                <a:lnTo>
                  <a:pt x="2488" y="1219"/>
                </a:lnTo>
                <a:lnTo>
                  <a:pt x="2529" y="1183"/>
                </a:lnTo>
                <a:lnTo>
                  <a:pt x="2568" y="1144"/>
                </a:lnTo>
                <a:lnTo>
                  <a:pt x="2604" y="1102"/>
                </a:lnTo>
                <a:lnTo>
                  <a:pt x="2637" y="1059"/>
                </a:lnTo>
                <a:lnTo>
                  <a:pt x="2584" y="1079"/>
                </a:lnTo>
                <a:lnTo>
                  <a:pt x="2529" y="1096"/>
                </a:lnTo>
                <a:lnTo>
                  <a:pt x="2472" y="1109"/>
                </a:lnTo>
                <a:lnTo>
                  <a:pt x="2414" y="1118"/>
                </a:lnTo>
                <a:lnTo>
                  <a:pt x="2453" y="1092"/>
                </a:lnTo>
                <a:lnTo>
                  <a:pt x="2488" y="1063"/>
                </a:lnTo>
                <a:lnTo>
                  <a:pt x="2518" y="1029"/>
                </a:lnTo>
                <a:lnTo>
                  <a:pt x="2546" y="993"/>
                </a:lnTo>
                <a:lnTo>
                  <a:pt x="2568" y="953"/>
                </a:lnTo>
                <a:lnTo>
                  <a:pt x="2585" y="911"/>
                </a:lnTo>
                <a:lnTo>
                  <a:pt x="2527" y="941"/>
                </a:lnTo>
                <a:lnTo>
                  <a:pt x="2467" y="965"/>
                </a:lnTo>
                <a:lnTo>
                  <a:pt x="2403" y="986"/>
                </a:lnTo>
                <a:lnTo>
                  <a:pt x="2338" y="1001"/>
                </a:lnTo>
                <a:lnTo>
                  <a:pt x="2306" y="972"/>
                </a:lnTo>
                <a:lnTo>
                  <a:pt x="2270" y="946"/>
                </a:lnTo>
                <a:lnTo>
                  <a:pt x="2232" y="925"/>
                </a:lnTo>
                <a:lnTo>
                  <a:pt x="2191" y="908"/>
                </a:lnTo>
                <a:lnTo>
                  <a:pt x="2146" y="894"/>
                </a:lnTo>
                <a:lnTo>
                  <a:pt x="2101" y="886"/>
                </a:lnTo>
                <a:lnTo>
                  <a:pt x="2054" y="883"/>
                </a:lnTo>
                <a:close/>
                <a:moveTo>
                  <a:pt x="1690" y="0"/>
                </a:moveTo>
                <a:lnTo>
                  <a:pt x="1797" y="4"/>
                </a:lnTo>
                <a:lnTo>
                  <a:pt x="1901" y="14"/>
                </a:lnTo>
                <a:lnTo>
                  <a:pt x="2004" y="29"/>
                </a:lnTo>
                <a:lnTo>
                  <a:pt x="2105" y="50"/>
                </a:lnTo>
                <a:lnTo>
                  <a:pt x="2203" y="77"/>
                </a:lnTo>
                <a:lnTo>
                  <a:pt x="2300" y="110"/>
                </a:lnTo>
                <a:lnTo>
                  <a:pt x="2393" y="148"/>
                </a:lnTo>
                <a:lnTo>
                  <a:pt x="2484" y="191"/>
                </a:lnTo>
                <a:lnTo>
                  <a:pt x="2570" y="239"/>
                </a:lnTo>
                <a:lnTo>
                  <a:pt x="2654" y="292"/>
                </a:lnTo>
                <a:lnTo>
                  <a:pt x="2734" y="349"/>
                </a:lnTo>
                <a:lnTo>
                  <a:pt x="2811" y="410"/>
                </a:lnTo>
                <a:lnTo>
                  <a:pt x="2884" y="476"/>
                </a:lnTo>
                <a:lnTo>
                  <a:pt x="2952" y="546"/>
                </a:lnTo>
                <a:lnTo>
                  <a:pt x="3016" y="619"/>
                </a:lnTo>
                <a:lnTo>
                  <a:pt x="3076" y="697"/>
                </a:lnTo>
                <a:lnTo>
                  <a:pt x="3131" y="778"/>
                </a:lnTo>
                <a:lnTo>
                  <a:pt x="3181" y="861"/>
                </a:lnTo>
                <a:lnTo>
                  <a:pt x="3225" y="948"/>
                </a:lnTo>
                <a:lnTo>
                  <a:pt x="3266" y="1038"/>
                </a:lnTo>
                <a:lnTo>
                  <a:pt x="3299" y="1130"/>
                </a:lnTo>
                <a:lnTo>
                  <a:pt x="3328" y="1224"/>
                </a:lnTo>
                <a:lnTo>
                  <a:pt x="3350" y="1321"/>
                </a:lnTo>
                <a:lnTo>
                  <a:pt x="3366" y="1420"/>
                </a:lnTo>
                <a:lnTo>
                  <a:pt x="3376" y="1521"/>
                </a:lnTo>
                <a:lnTo>
                  <a:pt x="3379" y="1623"/>
                </a:lnTo>
                <a:lnTo>
                  <a:pt x="3376" y="1726"/>
                </a:lnTo>
                <a:lnTo>
                  <a:pt x="3366" y="1826"/>
                </a:lnTo>
                <a:lnTo>
                  <a:pt x="3350" y="1925"/>
                </a:lnTo>
                <a:lnTo>
                  <a:pt x="3328" y="2022"/>
                </a:lnTo>
                <a:lnTo>
                  <a:pt x="3299" y="2116"/>
                </a:lnTo>
                <a:lnTo>
                  <a:pt x="3266" y="2209"/>
                </a:lnTo>
                <a:lnTo>
                  <a:pt x="3225" y="2298"/>
                </a:lnTo>
                <a:lnTo>
                  <a:pt x="3181" y="2385"/>
                </a:lnTo>
                <a:lnTo>
                  <a:pt x="3131" y="2468"/>
                </a:lnTo>
                <a:lnTo>
                  <a:pt x="3076" y="2550"/>
                </a:lnTo>
                <a:lnTo>
                  <a:pt x="3016" y="2627"/>
                </a:lnTo>
                <a:lnTo>
                  <a:pt x="2952" y="2700"/>
                </a:lnTo>
                <a:lnTo>
                  <a:pt x="2884" y="2770"/>
                </a:lnTo>
                <a:lnTo>
                  <a:pt x="2811" y="2836"/>
                </a:lnTo>
                <a:lnTo>
                  <a:pt x="2734" y="2897"/>
                </a:lnTo>
                <a:lnTo>
                  <a:pt x="2654" y="2955"/>
                </a:lnTo>
                <a:lnTo>
                  <a:pt x="2570" y="3007"/>
                </a:lnTo>
                <a:lnTo>
                  <a:pt x="2484" y="3055"/>
                </a:lnTo>
                <a:lnTo>
                  <a:pt x="2393" y="3098"/>
                </a:lnTo>
                <a:lnTo>
                  <a:pt x="2300" y="3136"/>
                </a:lnTo>
                <a:lnTo>
                  <a:pt x="2203" y="3169"/>
                </a:lnTo>
                <a:lnTo>
                  <a:pt x="2105" y="3196"/>
                </a:lnTo>
                <a:lnTo>
                  <a:pt x="2004" y="3217"/>
                </a:lnTo>
                <a:lnTo>
                  <a:pt x="1901" y="3233"/>
                </a:lnTo>
                <a:lnTo>
                  <a:pt x="1797" y="3242"/>
                </a:lnTo>
                <a:lnTo>
                  <a:pt x="1690" y="3246"/>
                </a:lnTo>
                <a:lnTo>
                  <a:pt x="1583" y="3242"/>
                </a:lnTo>
                <a:lnTo>
                  <a:pt x="1477" y="3233"/>
                </a:lnTo>
                <a:lnTo>
                  <a:pt x="1375" y="3217"/>
                </a:lnTo>
                <a:lnTo>
                  <a:pt x="1275" y="3196"/>
                </a:lnTo>
                <a:lnTo>
                  <a:pt x="1175" y="3169"/>
                </a:lnTo>
                <a:lnTo>
                  <a:pt x="1080" y="3136"/>
                </a:lnTo>
                <a:lnTo>
                  <a:pt x="986" y="3098"/>
                </a:lnTo>
                <a:lnTo>
                  <a:pt x="896" y="3055"/>
                </a:lnTo>
                <a:lnTo>
                  <a:pt x="808" y="3007"/>
                </a:lnTo>
                <a:lnTo>
                  <a:pt x="725" y="2955"/>
                </a:lnTo>
                <a:lnTo>
                  <a:pt x="645" y="2897"/>
                </a:lnTo>
                <a:lnTo>
                  <a:pt x="569" y="2836"/>
                </a:lnTo>
                <a:lnTo>
                  <a:pt x="496" y="2770"/>
                </a:lnTo>
                <a:lnTo>
                  <a:pt x="427" y="2700"/>
                </a:lnTo>
                <a:lnTo>
                  <a:pt x="362" y="2627"/>
                </a:lnTo>
                <a:lnTo>
                  <a:pt x="303" y="2550"/>
                </a:lnTo>
                <a:lnTo>
                  <a:pt x="248" y="2468"/>
                </a:lnTo>
                <a:lnTo>
                  <a:pt x="199" y="2385"/>
                </a:lnTo>
                <a:lnTo>
                  <a:pt x="153" y="2298"/>
                </a:lnTo>
                <a:lnTo>
                  <a:pt x="114" y="2209"/>
                </a:lnTo>
                <a:lnTo>
                  <a:pt x="80" y="2116"/>
                </a:lnTo>
                <a:lnTo>
                  <a:pt x="52" y="2022"/>
                </a:lnTo>
                <a:lnTo>
                  <a:pt x="30" y="1925"/>
                </a:lnTo>
                <a:lnTo>
                  <a:pt x="14" y="1826"/>
                </a:lnTo>
                <a:lnTo>
                  <a:pt x="3" y="1726"/>
                </a:lnTo>
                <a:lnTo>
                  <a:pt x="0" y="1623"/>
                </a:lnTo>
                <a:lnTo>
                  <a:pt x="3" y="1521"/>
                </a:lnTo>
                <a:lnTo>
                  <a:pt x="14" y="1420"/>
                </a:lnTo>
                <a:lnTo>
                  <a:pt x="30" y="1321"/>
                </a:lnTo>
                <a:lnTo>
                  <a:pt x="52" y="1224"/>
                </a:lnTo>
                <a:lnTo>
                  <a:pt x="80" y="1130"/>
                </a:lnTo>
                <a:lnTo>
                  <a:pt x="114" y="1038"/>
                </a:lnTo>
                <a:lnTo>
                  <a:pt x="153" y="948"/>
                </a:lnTo>
                <a:lnTo>
                  <a:pt x="199" y="861"/>
                </a:lnTo>
                <a:lnTo>
                  <a:pt x="248" y="778"/>
                </a:lnTo>
                <a:lnTo>
                  <a:pt x="303" y="697"/>
                </a:lnTo>
                <a:lnTo>
                  <a:pt x="362" y="619"/>
                </a:lnTo>
                <a:lnTo>
                  <a:pt x="427" y="546"/>
                </a:lnTo>
                <a:lnTo>
                  <a:pt x="496" y="476"/>
                </a:lnTo>
                <a:lnTo>
                  <a:pt x="569" y="410"/>
                </a:lnTo>
                <a:lnTo>
                  <a:pt x="645" y="349"/>
                </a:lnTo>
                <a:lnTo>
                  <a:pt x="725" y="292"/>
                </a:lnTo>
                <a:lnTo>
                  <a:pt x="808" y="239"/>
                </a:lnTo>
                <a:lnTo>
                  <a:pt x="896" y="191"/>
                </a:lnTo>
                <a:lnTo>
                  <a:pt x="986" y="148"/>
                </a:lnTo>
                <a:lnTo>
                  <a:pt x="1080" y="110"/>
                </a:lnTo>
                <a:lnTo>
                  <a:pt x="1175" y="77"/>
                </a:lnTo>
                <a:lnTo>
                  <a:pt x="1275" y="50"/>
                </a:lnTo>
                <a:lnTo>
                  <a:pt x="1375" y="29"/>
                </a:lnTo>
                <a:lnTo>
                  <a:pt x="1477" y="14"/>
                </a:lnTo>
                <a:lnTo>
                  <a:pt x="1583" y="4"/>
                </a:lnTo>
                <a:lnTo>
                  <a:pt x="1690" y="0"/>
                </a:lnTo>
                <a:close/>
              </a:path>
            </a:pathLst>
          </a:custGeom>
          <a:solidFill>
            <a:srgbClr val="F5A2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96" name="Group 13">
            <a:extLst>
              <a:ext uri="{FF2B5EF4-FFF2-40B4-BE49-F238E27FC236}">
                <a16:creationId xmlns:a16="http://schemas.microsoft.com/office/drawing/2014/main" id="{B3259CCA-5332-190E-95CD-5873D67758F3}"/>
              </a:ext>
            </a:extLst>
          </p:cNvPr>
          <p:cNvGrpSpPr/>
          <p:nvPr/>
        </p:nvGrpSpPr>
        <p:grpSpPr>
          <a:xfrm>
            <a:off x="4243565" y="2464096"/>
            <a:ext cx="467086" cy="306059"/>
            <a:chOff x="5757863" y="2919413"/>
            <a:chExt cx="695324" cy="455612"/>
          </a:xfrm>
          <a:solidFill>
            <a:srgbClr val="F5A243"/>
          </a:solidFill>
        </p:grpSpPr>
        <p:sp>
          <p:nvSpPr>
            <p:cNvPr id="397" name="Freeform 477">
              <a:extLst>
                <a:ext uri="{FF2B5EF4-FFF2-40B4-BE49-F238E27FC236}">
                  <a16:creationId xmlns:a16="http://schemas.microsoft.com/office/drawing/2014/main" id="{84BAEA9E-5AD0-32FD-81C3-9DC2955C22DB}"/>
                </a:ext>
              </a:extLst>
            </p:cNvPr>
            <p:cNvSpPr>
              <a:spLocks noEditPoints="1"/>
            </p:cNvSpPr>
            <p:nvPr/>
          </p:nvSpPr>
          <p:spPr bwMode="auto">
            <a:xfrm>
              <a:off x="5875338" y="2919413"/>
              <a:ext cx="468312" cy="455612"/>
            </a:xfrm>
            <a:custGeom>
              <a:avLst/>
              <a:gdLst>
                <a:gd name="T0" fmla="*/ 223 w 223"/>
                <a:gd name="T1" fmla="*/ 216 h 216"/>
                <a:gd name="T2" fmla="*/ 0 w 223"/>
                <a:gd name="T3" fmla="*/ 216 h 216"/>
                <a:gd name="T4" fmla="*/ 0 w 223"/>
                <a:gd name="T5" fmla="*/ 211 h 216"/>
                <a:gd name="T6" fmla="*/ 83 w 223"/>
                <a:gd name="T7" fmla="*/ 144 h 216"/>
                <a:gd name="T8" fmla="*/ 85 w 223"/>
                <a:gd name="T9" fmla="*/ 137 h 216"/>
                <a:gd name="T10" fmla="*/ 67 w 223"/>
                <a:gd name="T11" fmla="*/ 103 h 216"/>
                <a:gd name="T12" fmla="*/ 58 w 223"/>
                <a:gd name="T13" fmla="*/ 92 h 216"/>
                <a:gd name="T14" fmla="*/ 60 w 223"/>
                <a:gd name="T15" fmla="*/ 67 h 216"/>
                <a:gd name="T16" fmla="*/ 60 w 223"/>
                <a:gd name="T17" fmla="*/ 67 h 216"/>
                <a:gd name="T18" fmla="*/ 71 w 223"/>
                <a:gd name="T19" fmla="*/ 15 h 216"/>
                <a:gd name="T20" fmla="*/ 111 w 223"/>
                <a:gd name="T21" fmla="*/ 0 h 216"/>
                <a:gd name="T22" fmla="*/ 151 w 223"/>
                <a:gd name="T23" fmla="*/ 15 h 216"/>
                <a:gd name="T24" fmla="*/ 163 w 223"/>
                <a:gd name="T25" fmla="*/ 67 h 216"/>
                <a:gd name="T26" fmla="*/ 163 w 223"/>
                <a:gd name="T27" fmla="*/ 67 h 216"/>
                <a:gd name="T28" fmla="*/ 165 w 223"/>
                <a:gd name="T29" fmla="*/ 92 h 216"/>
                <a:gd name="T30" fmla="*/ 156 w 223"/>
                <a:gd name="T31" fmla="*/ 103 h 216"/>
                <a:gd name="T32" fmla="*/ 138 w 223"/>
                <a:gd name="T33" fmla="*/ 137 h 216"/>
                <a:gd name="T34" fmla="*/ 140 w 223"/>
                <a:gd name="T35" fmla="*/ 144 h 216"/>
                <a:gd name="T36" fmla="*/ 223 w 223"/>
                <a:gd name="T37" fmla="*/ 211 h 216"/>
                <a:gd name="T38" fmla="*/ 223 w 223"/>
                <a:gd name="T39" fmla="*/ 216 h 216"/>
                <a:gd name="T40" fmla="*/ 12 w 223"/>
                <a:gd name="T41" fmla="*/ 205 h 216"/>
                <a:gd name="T42" fmla="*/ 211 w 223"/>
                <a:gd name="T43" fmla="*/ 205 h 216"/>
                <a:gd name="T44" fmla="*/ 181 w 223"/>
                <a:gd name="T45" fmla="*/ 175 h 216"/>
                <a:gd name="T46" fmla="*/ 137 w 223"/>
                <a:gd name="T47" fmla="*/ 155 h 216"/>
                <a:gd name="T48" fmla="*/ 127 w 223"/>
                <a:gd name="T49" fmla="*/ 134 h 216"/>
                <a:gd name="T50" fmla="*/ 127 w 223"/>
                <a:gd name="T51" fmla="*/ 132 h 216"/>
                <a:gd name="T52" fmla="*/ 128 w 223"/>
                <a:gd name="T53" fmla="*/ 130 h 216"/>
                <a:gd name="T54" fmla="*/ 145 w 223"/>
                <a:gd name="T55" fmla="*/ 98 h 216"/>
                <a:gd name="T56" fmla="*/ 146 w 223"/>
                <a:gd name="T57" fmla="*/ 93 h 216"/>
                <a:gd name="T58" fmla="*/ 151 w 223"/>
                <a:gd name="T59" fmla="*/ 93 h 216"/>
                <a:gd name="T60" fmla="*/ 155 w 223"/>
                <a:gd name="T61" fmla="*/ 86 h 216"/>
                <a:gd name="T62" fmla="*/ 153 w 223"/>
                <a:gd name="T63" fmla="*/ 74 h 216"/>
                <a:gd name="T64" fmla="*/ 151 w 223"/>
                <a:gd name="T65" fmla="*/ 72 h 216"/>
                <a:gd name="T66" fmla="*/ 151 w 223"/>
                <a:gd name="T67" fmla="*/ 69 h 216"/>
                <a:gd name="T68" fmla="*/ 151 w 223"/>
                <a:gd name="T69" fmla="*/ 66 h 216"/>
                <a:gd name="T70" fmla="*/ 143 w 223"/>
                <a:gd name="T71" fmla="*/ 23 h 216"/>
                <a:gd name="T72" fmla="*/ 111 w 223"/>
                <a:gd name="T73" fmla="*/ 12 h 216"/>
                <a:gd name="T74" fmla="*/ 80 w 223"/>
                <a:gd name="T75" fmla="*/ 23 h 216"/>
                <a:gd name="T76" fmla="*/ 72 w 223"/>
                <a:gd name="T77" fmla="*/ 66 h 216"/>
                <a:gd name="T78" fmla="*/ 72 w 223"/>
                <a:gd name="T79" fmla="*/ 69 h 216"/>
                <a:gd name="T80" fmla="*/ 72 w 223"/>
                <a:gd name="T81" fmla="*/ 72 h 216"/>
                <a:gd name="T82" fmla="*/ 70 w 223"/>
                <a:gd name="T83" fmla="*/ 74 h 216"/>
                <a:gd name="T84" fmla="*/ 68 w 223"/>
                <a:gd name="T85" fmla="*/ 86 h 216"/>
                <a:gd name="T86" fmla="*/ 72 w 223"/>
                <a:gd name="T87" fmla="*/ 93 h 216"/>
                <a:gd name="T88" fmla="*/ 77 w 223"/>
                <a:gd name="T89" fmla="*/ 93 h 216"/>
                <a:gd name="T90" fmla="*/ 77 w 223"/>
                <a:gd name="T91" fmla="*/ 98 h 216"/>
                <a:gd name="T92" fmla="*/ 95 w 223"/>
                <a:gd name="T93" fmla="*/ 130 h 216"/>
                <a:gd name="T94" fmla="*/ 96 w 223"/>
                <a:gd name="T95" fmla="*/ 132 h 216"/>
                <a:gd name="T96" fmla="*/ 96 w 223"/>
                <a:gd name="T97" fmla="*/ 134 h 216"/>
                <a:gd name="T98" fmla="*/ 86 w 223"/>
                <a:gd name="T99" fmla="*/ 155 h 216"/>
                <a:gd name="T100" fmla="*/ 42 w 223"/>
                <a:gd name="T101" fmla="*/ 175 h 216"/>
                <a:gd name="T102" fmla="*/ 12 w 223"/>
                <a:gd name="T103" fmla="*/ 20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3" h="216">
                  <a:moveTo>
                    <a:pt x="223" y="216"/>
                  </a:moveTo>
                  <a:cubicBezTo>
                    <a:pt x="0" y="216"/>
                    <a:pt x="0" y="216"/>
                    <a:pt x="0" y="216"/>
                  </a:cubicBezTo>
                  <a:cubicBezTo>
                    <a:pt x="0" y="211"/>
                    <a:pt x="0" y="211"/>
                    <a:pt x="0" y="211"/>
                  </a:cubicBezTo>
                  <a:cubicBezTo>
                    <a:pt x="0" y="176"/>
                    <a:pt x="65" y="148"/>
                    <a:pt x="83" y="144"/>
                  </a:cubicBezTo>
                  <a:cubicBezTo>
                    <a:pt x="84" y="143"/>
                    <a:pt x="84" y="140"/>
                    <a:pt x="85" y="137"/>
                  </a:cubicBezTo>
                  <a:cubicBezTo>
                    <a:pt x="81" y="132"/>
                    <a:pt x="71" y="120"/>
                    <a:pt x="67" y="103"/>
                  </a:cubicBezTo>
                  <a:cubicBezTo>
                    <a:pt x="63" y="102"/>
                    <a:pt x="60" y="98"/>
                    <a:pt x="58" y="92"/>
                  </a:cubicBezTo>
                  <a:cubicBezTo>
                    <a:pt x="55" y="85"/>
                    <a:pt x="55" y="74"/>
                    <a:pt x="60" y="67"/>
                  </a:cubicBezTo>
                  <a:cubicBezTo>
                    <a:pt x="60" y="67"/>
                    <a:pt x="60" y="67"/>
                    <a:pt x="60" y="67"/>
                  </a:cubicBezTo>
                  <a:cubicBezTo>
                    <a:pt x="59" y="57"/>
                    <a:pt x="56" y="32"/>
                    <a:pt x="71" y="15"/>
                  </a:cubicBezTo>
                  <a:cubicBezTo>
                    <a:pt x="80" y="5"/>
                    <a:pt x="94" y="0"/>
                    <a:pt x="111" y="0"/>
                  </a:cubicBezTo>
                  <a:cubicBezTo>
                    <a:pt x="129" y="0"/>
                    <a:pt x="142" y="5"/>
                    <a:pt x="151" y="15"/>
                  </a:cubicBezTo>
                  <a:cubicBezTo>
                    <a:pt x="166" y="32"/>
                    <a:pt x="164" y="57"/>
                    <a:pt x="163" y="67"/>
                  </a:cubicBezTo>
                  <a:cubicBezTo>
                    <a:pt x="163" y="67"/>
                    <a:pt x="163" y="67"/>
                    <a:pt x="163" y="67"/>
                  </a:cubicBezTo>
                  <a:cubicBezTo>
                    <a:pt x="168" y="74"/>
                    <a:pt x="168" y="85"/>
                    <a:pt x="165" y="92"/>
                  </a:cubicBezTo>
                  <a:cubicBezTo>
                    <a:pt x="163" y="98"/>
                    <a:pt x="160" y="102"/>
                    <a:pt x="156" y="103"/>
                  </a:cubicBezTo>
                  <a:cubicBezTo>
                    <a:pt x="152" y="120"/>
                    <a:pt x="142" y="132"/>
                    <a:pt x="138" y="137"/>
                  </a:cubicBezTo>
                  <a:cubicBezTo>
                    <a:pt x="138" y="140"/>
                    <a:pt x="139" y="143"/>
                    <a:pt x="140" y="144"/>
                  </a:cubicBezTo>
                  <a:cubicBezTo>
                    <a:pt x="158" y="148"/>
                    <a:pt x="223" y="176"/>
                    <a:pt x="223" y="211"/>
                  </a:cubicBezTo>
                  <a:lnTo>
                    <a:pt x="223" y="216"/>
                  </a:lnTo>
                  <a:close/>
                  <a:moveTo>
                    <a:pt x="12" y="205"/>
                  </a:moveTo>
                  <a:cubicBezTo>
                    <a:pt x="211" y="205"/>
                    <a:pt x="211" y="205"/>
                    <a:pt x="211" y="205"/>
                  </a:cubicBezTo>
                  <a:cubicBezTo>
                    <a:pt x="208" y="195"/>
                    <a:pt x="197" y="185"/>
                    <a:pt x="181" y="175"/>
                  </a:cubicBezTo>
                  <a:cubicBezTo>
                    <a:pt x="164" y="164"/>
                    <a:pt x="144" y="157"/>
                    <a:pt x="137" y="155"/>
                  </a:cubicBezTo>
                  <a:cubicBezTo>
                    <a:pt x="128" y="154"/>
                    <a:pt x="127" y="140"/>
                    <a:pt x="127" y="134"/>
                  </a:cubicBezTo>
                  <a:cubicBezTo>
                    <a:pt x="127" y="132"/>
                    <a:pt x="127" y="132"/>
                    <a:pt x="127" y="132"/>
                  </a:cubicBezTo>
                  <a:cubicBezTo>
                    <a:pt x="128" y="130"/>
                    <a:pt x="128" y="130"/>
                    <a:pt x="128" y="130"/>
                  </a:cubicBezTo>
                  <a:cubicBezTo>
                    <a:pt x="128" y="130"/>
                    <a:pt x="142" y="116"/>
                    <a:pt x="145" y="98"/>
                  </a:cubicBezTo>
                  <a:cubicBezTo>
                    <a:pt x="146" y="93"/>
                    <a:pt x="146" y="93"/>
                    <a:pt x="146" y="93"/>
                  </a:cubicBezTo>
                  <a:cubicBezTo>
                    <a:pt x="151" y="93"/>
                    <a:pt x="151" y="93"/>
                    <a:pt x="151" y="93"/>
                  </a:cubicBezTo>
                  <a:cubicBezTo>
                    <a:pt x="152" y="93"/>
                    <a:pt x="154" y="91"/>
                    <a:pt x="155" y="86"/>
                  </a:cubicBezTo>
                  <a:cubicBezTo>
                    <a:pt x="156" y="81"/>
                    <a:pt x="155" y="76"/>
                    <a:pt x="153" y="74"/>
                  </a:cubicBezTo>
                  <a:cubicBezTo>
                    <a:pt x="151" y="72"/>
                    <a:pt x="151" y="72"/>
                    <a:pt x="151" y="72"/>
                  </a:cubicBezTo>
                  <a:cubicBezTo>
                    <a:pt x="151" y="69"/>
                    <a:pt x="151" y="69"/>
                    <a:pt x="151" y="69"/>
                  </a:cubicBezTo>
                  <a:cubicBezTo>
                    <a:pt x="151" y="68"/>
                    <a:pt x="151" y="67"/>
                    <a:pt x="151" y="66"/>
                  </a:cubicBezTo>
                  <a:cubicBezTo>
                    <a:pt x="152" y="57"/>
                    <a:pt x="154" y="36"/>
                    <a:pt x="143" y="23"/>
                  </a:cubicBezTo>
                  <a:cubicBezTo>
                    <a:pt x="136" y="15"/>
                    <a:pt x="126" y="12"/>
                    <a:pt x="111" y="12"/>
                  </a:cubicBezTo>
                  <a:cubicBezTo>
                    <a:pt x="97" y="12"/>
                    <a:pt x="87" y="15"/>
                    <a:pt x="80" y="23"/>
                  </a:cubicBezTo>
                  <a:cubicBezTo>
                    <a:pt x="68" y="36"/>
                    <a:pt x="71" y="57"/>
                    <a:pt x="72" y="66"/>
                  </a:cubicBezTo>
                  <a:cubicBezTo>
                    <a:pt x="72" y="67"/>
                    <a:pt x="72" y="68"/>
                    <a:pt x="72" y="69"/>
                  </a:cubicBezTo>
                  <a:cubicBezTo>
                    <a:pt x="72" y="72"/>
                    <a:pt x="72" y="72"/>
                    <a:pt x="72" y="72"/>
                  </a:cubicBezTo>
                  <a:cubicBezTo>
                    <a:pt x="70" y="74"/>
                    <a:pt x="70" y="74"/>
                    <a:pt x="70" y="74"/>
                  </a:cubicBezTo>
                  <a:cubicBezTo>
                    <a:pt x="67" y="76"/>
                    <a:pt x="67" y="81"/>
                    <a:pt x="68" y="86"/>
                  </a:cubicBezTo>
                  <a:cubicBezTo>
                    <a:pt x="69" y="91"/>
                    <a:pt x="71" y="93"/>
                    <a:pt x="72" y="93"/>
                  </a:cubicBezTo>
                  <a:cubicBezTo>
                    <a:pt x="77" y="93"/>
                    <a:pt x="77" y="93"/>
                    <a:pt x="77" y="93"/>
                  </a:cubicBezTo>
                  <a:cubicBezTo>
                    <a:pt x="77" y="98"/>
                    <a:pt x="77" y="98"/>
                    <a:pt x="77" y="98"/>
                  </a:cubicBezTo>
                  <a:cubicBezTo>
                    <a:pt x="80" y="116"/>
                    <a:pt x="94" y="130"/>
                    <a:pt x="95" y="130"/>
                  </a:cubicBezTo>
                  <a:cubicBezTo>
                    <a:pt x="96" y="132"/>
                    <a:pt x="96" y="132"/>
                    <a:pt x="96" y="132"/>
                  </a:cubicBezTo>
                  <a:cubicBezTo>
                    <a:pt x="96" y="134"/>
                    <a:pt x="96" y="134"/>
                    <a:pt x="96" y="134"/>
                  </a:cubicBezTo>
                  <a:cubicBezTo>
                    <a:pt x="96" y="140"/>
                    <a:pt x="95" y="154"/>
                    <a:pt x="86" y="155"/>
                  </a:cubicBezTo>
                  <a:cubicBezTo>
                    <a:pt x="79" y="157"/>
                    <a:pt x="59" y="164"/>
                    <a:pt x="42" y="175"/>
                  </a:cubicBezTo>
                  <a:cubicBezTo>
                    <a:pt x="25" y="185"/>
                    <a:pt x="15" y="195"/>
                    <a:pt x="12"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8" name="Freeform 478">
              <a:extLst>
                <a:ext uri="{FF2B5EF4-FFF2-40B4-BE49-F238E27FC236}">
                  <a16:creationId xmlns:a16="http://schemas.microsoft.com/office/drawing/2014/main" id="{1F5A604F-161A-565E-5CE6-696D6BFF9C15}"/>
                </a:ext>
              </a:extLst>
            </p:cNvPr>
            <p:cNvSpPr>
              <a:spLocks/>
            </p:cNvSpPr>
            <p:nvPr/>
          </p:nvSpPr>
          <p:spPr bwMode="auto">
            <a:xfrm>
              <a:off x="6216650" y="2936875"/>
              <a:ext cx="236537" cy="381000"/>
            </a:xfrm>
            <a:custGeom>
              <a:avLst/>
              <a:gdLst>
                <a:gd name="T0" fmla="*/ 43 w 113"/>
                <a:gd name="T1" fmla="*/ 120 h 181"/>
                <a:gd name="T2" fmla="*/ 42 w 113"/>
                <a:gd name="T3" fmla="*/ 114 h 181"/>
                <a:gd name="T4" fmla="*/ 57 w 113"/>
                <a:gd name="T5" fmla="*/ 86 h 181"/>
                <a:gd name="T6" fmla="*/ 64 w 113"/>
                <a:gd name="T7" fmla="*/ 77 h 181"/>
                <a:gd name="T8" fmla="*/ 62 w 113"/>
                <a:gd name="T9" fmla="*/ 56 h 181"/>
                <a:gd name="T10" fmla="*/ 62 w 113"/>
                <a:gd name="T11" fmla="*/ 56 h 181"/>
                <a:gd name="T12" fmla="*/ 53 w 113"/>
                <a:gd name="T13" fmla="*/ 13 h 181"/>
                <a:gd name="T14" fmla="*/ 19 w 113"/>
                <a:gd name="T15" fmla="*/ 0 h 181"/>
                <a:gd name="T16" fmla="*/ 0 w 113"/>
                <a:gd name="T17" fmla="*/ 4 h 181"/>
                <a:gd name="T18" fmla="*/ 5 w 113"/>
                <a:gd name="T19" fmla="*/ 12 h 181"/>
                <a:gd name="T20" fmla="*/ 19 w 113"/>
                <a:gd name="T21" fmla="*/ 10 h 181"/>
                <a:gd name="T22" fmla="*/ 46 w 113"/>
                <a:gd name="T23" fmla="*/ 19 h 181"/>
                <a:gd name="T24" fmla="*/ 53 w 113"/>
                <a:gd name="T25" fmla="*/ 55 h 181"/>
                <a:gd name="T26" fmla="*/ 52 w 113"/>
                <a:gd name="T27" fmla="*/ 58 h 181"/>
                <a:gd name="T28" fmla="*/ 52 w 113"/>
                <a:gd name="T29" fmla="*/ 60 h 181"/>
                <a:gd name="T30" fmla="*/ 54 w 113"/>
                <a:gd name="T31" fmla="*/ 62 h 181"/>
                <a:gd name="T32" fmla="*/ 56 w 113"/>
                <a:gd name="T33" fmla="*/ 72 h 181"/>
                <a:gd name="T34" fmla="*/ 52 w 113"/>
                <a:gd name="T35" fmla="*/ 78 h 181"/>
                <a:gd name="T36" fmla="*/ 48 w 113"/>
                <a:gd name="T37" fmla="*/ 78 h 181"/>
                <a:gd name="T38" fmla="*/ 48 w 113"/>
                <a:gd name="T39" fmla="*/ 82 h 181"/>
                <a:gd name="T40" fmla="*/ 33 w 113"/>
                <a:gd name="T41" fmla="*/ 109 h 181"/>
                <a:gd name="T42" fmla="*/ 32 w 113"/>
                <a:gd name="T43" fmla="*/ 110 h 181"/>
                <a:gd name="T44" fmla="*/ 32 w 113"/>
                <a:gd name="T45" fmla="*/ 112 h 181"/>
                <a:gd name="T46" fmla="*/ 41 w 113"/>
                <a:gd name="T47" fmla="*/ 130 h 181"/>
                <a:gd name="T48" fmla="*/ 77 w 113"/>
                <a:gd name="T49" fmla="*/ 146 h 181"/>
                <a:gd name="T50" fmla="*/ 102 w 113"/>
                <a:gd name="T51" fmla="*/ 171 h 181"/>
                <a:gd name="T52" fmla="*/ 58 w 113"/>
                <a:gd name="T53" fmla="*/ 171 h 181"/>
                <a:gd name="T54" fmla="*/ 65 w 113"/>
                <a:gd name="T55" fmla="*/ 181 h 181"/>
                <a:gd name="T56" fmla="*/ 113 w 113"/>
                <a:gd name="T57" fmla="*/ 181 h 181"/>
                <a:gd name="T58" fmla="*/ 113 w 113"/>
                <a:gd name="T59" fmla="*/ 176 h 181"/>
                <a:gd name="T60" fmla="*/ 43 w 113"/>
                <a:gd name="T61" fmla="*/ 12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3" h="181">
                  <a:moveTo>
                    <a:pt x="43" y="120"/>
                  </a:moveTo>
                  <a:cubicBezTo>
                    <a:pt x="42" y="119"/>
                    <a:pt x="42" y="117"/>
                    <a:pt x="42" y="114"/>
                  </a:cubicBezTo>
                  <a:cubicBezTo>
                    <a:pt x="45" y="110"/>
                    <a:pt x="53" y="100"/>
                    <a:pt x="57" y="86"/>
                  </a:cubicBezTo>
                  <a:cubicBezTo>
                    <a:pt x="60" y="85"/>
                    <a:pt x="62" y="82"/>
                    <a:pt x="64" y="77"/>
                  </a:cubicBezTo>
                  <a:cubicBezTo>
                    <a:pt x="66" y="71"/>
                    <a:pt x="67" y="62"/>
                    <a:pt x="62" y="56"/>
                  </a:cubicBezTo>
                  <a:cubicBezTo>
                    <a:pt x="62" y="56"/>
                    <a:pt x="62" y="56"/>
                    <a:pt x="62" y="56"/>
                  </a:cubicBezTo>
                  <a:cubicBezTo>
                    <a:pt x="63" y="48"/>
                    <a:pt x="65" y="27"/>
                    <a:pt x="53" y="13"/>
                  </a:cubicBezTo>
                  <a:cubicBezTo>
                    <a:pt x="45" y="5"/>
                    <a:pt x="34" y="0"/>
                    <a:pt x="19" y="0"/>
                  </a:cubicBezTo>
                  <a:cubicBezTo>
                    <a:pt x="12" y="0"/>
                    <a:pt x="5" y="2"/>
                    <a:pt x="0" y="4"/>
                  </a:cubicBezTo>
                  <a:cubicBezTo>
                    <a:pt x="2" y="6"/>
                    <a:pt x="3" y="9"/>
                    <a:pt x="5" y="12"/>
                  </a:cubicBezTo>
                  <a:cubicBezTo>
                    <a:pt x="9" y="11"/>
                    <a:pt x="14" y="10"/>
                    <a:pt x="19" y="10"/>
                  </a:cubicBezTo>
                  <a:cubicBezTo>
                    <a:pt x="31" y="10"/>
                    <a:pt x="40" y="13"/>
                    <a:pt x="46" y="19"/>
                  </a:cubicBezTo>
                  <a:cubicBezTo>
                    <a:pt x="55" y="30"/>
                    <a:pt x="53" y="48"/>
                    <a:pt x="53" y="55"/>
                  </a:cubicBezTo>
                  <a:cubicBezTo>
                    <a:pt x="52" y="56"/>
                    <a:pt x="52" y="57"/>
                    <a:pt x="52" y="58"/>
                  </a:cubicBezTo>
                  <a:cubicBezTo>
                    <a:pt x="52" y="60"/>
                    <a:pt x="52" y="60"/>
                    <a:pt x="52" y="60"/>
                  </a:cubicBezTo>
                  <a:cubicBezTo>
                    <a:pt x="54" y="62"/>
                    <a:pt x="54" y="62"/>
                    <a:pt x="54" y="62"/>
                  </a:cubicBezTo>
                  <a:cubicBezTo>
                    <a:pt x="56" y="63"/>
                    <a:pt x="57" y="68"/>
                    <a:pt x="56" y="72"/>
                  </a:cubicBezTo>
                  <a:cubicBezTo>
                    <a:pt x="55" y="76"/>
                    <a:pt x="53" y="78"/>
                    <a:pt x="52" y="78"/>
                  </a:cubicBezTo>
                  <a:cubicBezTo>
                    <a:pt x="48" y="78"/>
                    <a:pt x="48" y="78"/>
                    <a:pt x="48" y="78"/>
                  </a:cubicBezTo>
                  <a:cubicBezTo>
                    <a:pt x="48" y="82"/>
                    <a:pt x="48" y="82"/>
                    <a:pt x="48" y="82"/>
                  </a:cubicBezTo>
                  <a:cubicBezTo>
                    <a:pt x="45" y="97"/>
                    <a:pt x="34" y="109"/>
                    <a:pt x="33" y="109"/>
                  </a:cubicBezTo>
                  <a:cubicBezTo>
                    <a:pt x="32" y="110"/>
                    <a:pt x="32" y="110"/>
                    <a:pt x="32" y="110"/>
                  </a:cubicBezTo>
                  <a:cubicBezTo>
                    <a:pt x="32" y="112"/>
                    <a:pt x="32" y="112"/>
                    <a:pt x="32" y="112"/>
                  </a:cubicBezTo>
                  <a:cubicBezTo>
                    <a:pt x="32" y="117"/>
                    <a:pt x="33" y="129"/>
                    <a:pt x="41" y="130"/>
                  </a:cubicBezTo>
                  <a:cubicBezTo>
                    <a:pt x="47" y="131"/>
                    <a:pt x="63" y="137"/>
                    <a:pt x="77" y="146"/>
                  </a:cubicBezTo>
                  <a:cubicBezTo>
                    <a:pt x="91" y="154"/>
                    <a:pt x="100" y="163"/>
                    <a:pt x="102" y="171"/>
                  </a:cubicBezTo>
                  <a:cubicBezTo>
                    <a:pt x="58" y="171"/>
                    <a:pt x="58" y="171"/>
                    <a:pt x="58" y="171"/>
                  </a:cubicBezTo>
                  <a:cubicBezTo>
                    <a:pt x="60" y="174"/>
                    <a:pt x="63" y="177"/>
                    <a:pt x="65" y="181"/>
                  </a:cubicBezTo>
                  <a:cubicBezTo>
                    <a:pt x="113" y="181"/>
                    <a:pt x="113" y="181"/>
                    <a:pt x="113" y="181"/>
                  </a:cubicBezTo>
                  <a:cubicBezTo>
                    <a:pt x="113" y="176"/>
                    <a:pt x="113" y="176"/>
                    <a:pt x="113" y="176"/>
                  </a:cubicBezTo>
                  <a:cubicBezTo>
                    <a:pt x="113" y="147"/>
                    <a:pt x="58" y="123"/>
                    <a:pt x="43"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9" name="Freeform 479">
              <a:extLst>
                <a:ext uri="{FF2B5EF4-FFF2-40B4-BE49-F238E27FC236}">
                  <a16:creationId xmlns:a16="http://schemas.microsoft.com/office/drawing/2014/main" id="{47C2D136-215E-31F1-2368-34E1E7AEF904}"/>
                </a:ext>
              </a:extLst>
            </p:cNvPr>
            <p:cNvSpPr>
              <a:spLocks/>
            </p:cNvSpPr>
            <p:nvPr/>
          </p:nvSpPr>
          <p:spPr bwMode="auto">
            <a:xfrm>
              <a:off x="5757863" y="2936875"/>
              <a:ext cx="244475" cy="381000"/>
            </a:xfrm>
            <a:custGeom>
              <a:avLst/>
              <a:gdLst>
                <a:gd name="T0" fmla="*/ 59 w 116"/>
                <a:gd name="T1" fmla="*/ 171 h 181"/>
                <a:gd name="T2" fmla="*/ 11 w 116"/>
                <a:gd name="T3" fmla="*/ 171 h 181"/>
                <a:gd name="T4" fmla="*/ 35 w 116"/>
                <a:gd name="T5" fmla="*/ 146 h 181"/>
                <a:gd name="T6" fmla="*/ 72 w 116"/>
                <a:gd name="T7" fmla="*/ 130 h 181"/>
                <a:gd name="T8" fmla="*/ 81 w 116"/>
                <a:gd name="T9" fmla="*/ 112 h 181"/>
                <a:gd name="T10" fmla="*/ 81 w 116"/>
                <a:gd name="T11" fmla="*/ 110 h 181"/>
                <a:gd name="T12" fmla="*/ 79 w 116"/>
                <a:gd name="T13" fmla="*/ 109 h 181"/>
                <a:gd name="T14" fmla="*/ 65 w 116"/>
                <a:gd name="T15" fmla="*/ 82 h 181"/>
                <a:gd name="T16" fmla="*/ 64 w 116"/>
                <a:gd name="T17" fmla="*/ 78 h 181"/>
                <a:gd name="T18" fmla="*/ 60 w 116"/>
                <a:gd name="T19" fmla="*/ 78 h 181"/>
                <a:gd name="T20" fmla="*/ 57 w 116"/>
                <a:gd name="T21" fmla="*/ 72 h 181"/>
                <a:gd name="T22" fmla="*/ 59 w 116"/>
                <a:gd name="T23" fmla="*/ 62 h 181"/>
                <a:gd name="T24" fmla="*/ 61 w 116"/>
                <a:gd name="T25" fmla="*/ 60 h 181"/>
                <a:gd name="T26" fmla="*/ 60 w 116"/>
                <a:gd name="T27" fmla="*/ 58 h 181"/>
                <a:gd name="T28" fmla="*/ 60 w 116"/>
                <a:gd name="T29" fmla="*/ 55 h 181"/>
                <a:gd name="T30" fmla="*/ 67 w 116"/>
                <a:gd name="T31" fmla="*/ 19 h 181"/>
                <a:gd name="T32" fmla="*/ 93 w 116"/>
                <a:gd name="T33" fmla="*/ 10 h 181"/>
                <a:gd name="T34" fmla="*/ 112 w 116"/>
                <a:gd name="T35" fmla="*/ 13 h 181"/>
                <a:gd name="T36" fmla="*/ 116 w 116"/>
                <a:gd name="T37" fmla="*/ 5 h 181"/>
                <a:gd name="T38" fmla="*/ 93 w 116"/>
                <a:gd name="T39" fmla="*/ 0 h 181"/>
                <a:gd name="T40" fmla="*/ 60 w 116"/>
                <a:gd name="T41" fmla="*/ 13 h 181"/>
                <a:gd name="T42" fmla="*/ 51 w 116"/>
                <a:gd name="T43" fmla="*/ 56 h 181"/>
                <a:gd name="T44" fmla="*/ 51 w 116"/>
                <a:gd name="T45" fmla="*/ 56 h 181"/>
                <a:gd name="T46" fmla="*/ 49 w 116"/>
                <a:gd name="T47" fmla="*/ 77 h 181"/>
                <a:gd name="T48" fmla="*/ 56 w 116"/>
                <a:gd name="T49" fmla="*/ 86 h 181"/>
                <a:gd name="T50" fmla="*/ 71 w 116"/>
                <a:gd name="T51" fmla="*/ 114 h 181"/>
                <a:gd name="T52" fmla="*/ 70 w 116"/>
                <a:gd name="T53" fmla="*/ 120 h 181"/>
                <a:gd name="T54" fmla="*/ 0 w 116"/>
                <a:gd name="T55" fmla="*/ 176 h 181"/>
                <a:gd name="T56" fmla="*/ 0 w 116"/>
                <a:gd name="T57" fmla="*/ 181 h 181"/>
                <a:gd name="T58" fmla="*/ 52 w 116"/>
                <a:gd name="T59" fmla="*/ 181 h 181"/>
                <a:gd name="T60" fmla="*/ 59 w 116"/>
                <a:gd name="T61" fmla="*/ 17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 h="181">
                  <a:moveTo>
                    <a:pt x="59" y="171"/>
                  </a:moveTo>
                  <a:cubicBezTo>
                    <a:pt x="11" y="171"/>
                    <a:pt x="11" y="171"/>
                    <a:pt x="11" y="171"/>
                  </a:cubicBezTo>
                  <a:cubicBezTo>
                    <a:pt x="13" y="163"/>
                    <a:pt x="22" y="154"/>
                    <a:pt x="35" y="146"/>
                  </a:cubicBezTo>
                  <a:cubicBezTo>
                    <a:pt x="50" y="137"/>
                    <a:pt x="66" y="131"/>
                    <a:pt x="72" y="130"/>
                  </a:cubicBezTo>
                  <a:cubicBezTo>
                    <a:pt x="80" y="129"/>
                    <a:pt x="81" y="117"/>
                    <a:pt x="81" y="112"/>
                  </a:cubicBezTo>
                  <a:cubicBezTo>
                    <a:pt x="81" y="110"/>
                    <a:pt x="81" y="110"/>
                    <a:pt x="81" y="110"/>
                  </a:cubicBezTo>
                  <a:cubicBezTo>
                    <a:pt x="79" y="109"/>
                    <a:pt x="79" y="109"/>
                    <a:pt x="79" y="109"/>
                  </a:cubicBezTo>
                  <a:cubicBezTo>
                    <a:pt x="79" y="109"/>
                    <a:pt x="68" y="97"/>
                    <a:pt x="65" y="82"/>
                  </a:cubicBezTo>
                  <a:cubicBezTo>
                    <a:pt x="64" y="78"/>
                    <a:pt x="64" y="78"/>
                    <a:pt x="64" y="78"/>
                  </a:cubicBezTo>
                  <a:cubicBezTo>
                    <a:pt x="60" y="78"/>
                    <a:pt x="60" y="78"/>
                    <a:pt x="60" y="78"/>
                  </a:cubicBezTo>
                  <a:cubicBezTo>
                    <a:pt x="60" y="78"/>
                    <a:pt x="58" y="76"/>
                    <a:pt x="57" y="72"/>
                  </a:cubicBezTo>
                  <a:cubicBezTo>
                    <a:pt x="56" y="68"/>
                    <a:pt x="57" y="63"/>
                    <a:pt x="59" y="62"/>
                  </a:cubicBezTo>
                  <a:cubicBezTo>
                    <a:pt x="61" y="60"/>
                    <a:pt x="61" y="60"/>
                    <a:pt x="61" y="60"/>
                  </a:cubicBezTo>
                  <a:cubicBezTo>
                    <a:pt x="60" y="58"/>
                    <a:pt x="60" y="58"/>
                    <a:pt x="60" y="58"/>
                  </a:cubicBezTo>
                  <a:cubicBezTo>
                    <a:pt x="60" y="57"/>
                    <a:pt x="60" y="56"/>
                    <a:pt x="60" y="55"/>
                  </a:cubicBezTo>
                  <a:cubicBezTo>
                    <a:pt x="59" y="48"/>
                    <a:pt x="58" y="30"/>
                    <a:pt x="67" y="19"/>
                  </a:cubicBezTo>
                  <a:cubicBezTo>
                    <a:pt x="73" y="13"/>
                    <a:pt x="82" y="10"/>
                    <a:pt x="93" y="10"/>
                  </a:cubicBezTo>
                  <a:cubicBezTo>
                    <a:pt x="101" y="10"/>
                    <a:pt x="107" y="11"/>
                    <a:pt x="112" y="13"/>
                  </a:cubicBezTo>
                  <a:cubicBezTo>
                    <a:pt x="113" y="11"/>
                    <a:pt x="114" y="8"/>
                    <a:pt x="116" y="5"/>
                  </a:cubicBezTo>
                  <a:cubicBezTo>
                    <a:pt x="110" y="2"/>
                    <a:pt x="102" y="0"/>
                    <a:pt x="93" y="0"/>
                  </a:cubicBezTo>
                  <a:cubicBezTo>
                    <a:pt x="79" y="0"/>
                    <a:pt x="67" y="5"/>
                    <a:pt x="60" y="13"/>
                  </a:cubicBezTo>
                  <a:cubicBezTo>
                    <a:pt x="48" y="27"/>
                    <a:pt x="50" y="48"/>
                    <a:pt x="51" y="56"/>
                  </a:cubicBezTo>
                  <a:cubicBezTo>
                    <a:pt x="51" y="56"/>
                    <a:pt x="51" y="56"/>
                    <a:pt x="51" y="56"/>
                  </a:cubicBezTo>
                  <a:cubicBezTo>
                    <a:pt x="46" y="62"/>
                    <a:pt x="46" y="71"/>
                    <a:pt x="49" y="77"/>
                  </a:cubicBezTo>
                  <a:cubicBezTo>
                    <a:pt x="50" y="82"/>
                    <a:pt x="53" y="85"/>
                    <a:pt x="56" y="86"/>
                  </a:cubicBezTo>
                  <a:cubicBezTo>
                    <a:pt x="59" y="100"/>
                    <a:pt x="68" y="110"/>
                    <a:pt x="71" y="114"/>
                  </a:cubicBezTo>
                  <a:cubicBezTo>
                    <a:pt x="71" y="117"/>
                    <a:pt x="70" y="119"/>
                    <a:pt x="70" y="120"/>
                  </a:cubicBezTo>
                  <a:cubicBezTo>
                    <a:pt x="55" y="123"/>
                    <a:pt x="0" y="147"/>
                    <a:pt x="0" y="176"/>
                  </a:cubicBezTo>
                  <a:cubicBezTo>
                    <a:pt x="0" y="181"/>
                    <a:pt x="0" y="181"/>
                    <a:pt x="0" y="181"/>
                  </a:cubicBezTo>
                  <a:cubicBezTo>
                    <a:pt x="52" y="181"/>
                    <a:pt x="52" y="181"/>
                    <a:pt x="52" y="181"/>
                  </a:cubicBezTo>
                  <a:cubicBezTo>
                    <a:pt x="54" y="177"/>
                    <a:pt x="56" y="174"/>
                    <a:pt x="59"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122205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53" presetClass="entr" presetSubtype="16"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par>
                                <p:cTn id="13" presetID="2" presetClass="entr" presetSubtype="2" accel="40000" decel="4500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1+#ppt_w/2"/>
                                          </p:val>
                                        </p:tav>
                                        <p:tav tm="100000">
                                          <p:val>
                                            <p:strVal val="#ppt_x"/>
                                          </p:val>
                                        </p:tav>
                                      </p:tavLst>
                                    </p:anim>
                                    <p:anim calcmode="lin" valueType="num">
                                      <p:cBhvr additive="base">
                                        <p:cTn id="16" dur="10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accel="43000" decel="5700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1+#ppt_w/2"/>
                                          </p:val>
                                        </p:tav>
                                        <p:tav tm="100000">
                                          <p:val>
                                            <p:strVal val="#ppt_x"/>
                                          </p:val>
                                        </p:tav>
                                      </p:tavLst>
                                    </p:anim>
                                    <p:anim calcmode="lin" valueType="num">
                                      <p:cBhvr additive="base">
                                        <p:cTn id="20" dur="1000" fill="hold"/>
                                        <p:tgtEl>
                                          <p:spTgt spid="8"/>
                                        </p:tgtEl>
                                        <p:attrNameLst>
                                          <p:attrName>ppt_y</p:attrName>
                                        </p:attrNameLst>
                                      </p:cBhvr>
                                      <p:tavLst>
                                        <p:tav tm="0">
                                          <p:val>
                                            <p:strVal val="#ppt_y"/>
                                          </p:val>
                                        </p:tav>
                                        <p:tav tm="100000">
                                          <p:val>
                                            <p:strVal val="#ppt_y"/>
                                          </p:val>
                                        </p:tav>
                                      </p:tavLst>
                                    </p:anim>
                                  </p:childTnLst>
                                </p:cTn>
                              </p:par>
                              <p:par>
                                <p:cTn id="21" presetID="22" presetClass="entr" presetSubtype="8"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par>
                                <p:cTn id="24" presetID="22" presetClass="entr" presetSubtype="8"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left)">
                                      <p:cBhvr>
                                        <p:cTn id="26" dur="500"/>
                                        <p:tgtEl>
                                          <p:spTgt spid="15"/>
                                        </p:tgtEl>
                                      </p:cBhvr>
                                    </p:animEffect>
                                  </p:childTnLst>
                                </p:cTn>
                              </p:par>
                              <p:par>
                                <p:cTn id="27" presetID="53" presetClass="entr" presetSubtype="16"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p:cTn id="29" dur="500" fill="hold"/>
                                        <p:tgtEl>
                                          <p:spTgt spid="19"/>
                                        </p:tgtEl>
                                        <p:attrNameLst>
                                          <p:attrName>ppt_w</p:attrName>
                                        </p:attrNameLst>
                                      </p:cBhvr>
                                      <p:tavLst>
                                        <p:tav tm="0">
                                          <p:val>
                                            <p:fltVal val="0"/>
                                          </p:val>
                                        </p:tav>
                                        <p:tav tm="100000">
                                          <p:val>
                                            <p:strVal val="#ppt_w"/>
                                          </p:val>
                                        </p:tav>
                                      </p:tavLst>
                                    </p:anim>
                                    <p:anim calcmode="lin" valueType="num">
                                      <p:cBhvr>
                                        <p:cTn id="30" dur="500" fill="hold"/>
                                        <p:tgtEl>
                                          <p:spTgt spid="19"/>
                                        </p:tgtEl>
                                        <p:attrNameLst>
                                          <p:attrName>ppt_h</p:attrName>
                                        </p:attrNameLst>
                                      </p:cBhvr>
                                      <p:tavLst>
                                        <p:tav tm="0">
                                          <p:val>
                                            <p:fltVal val="0"/>
                                          </p:val>
                                        </p:tav>
                                        <p:tav tm="100000">
                                          <p:val>
                                            <p:strVal val="#ppt_h"/>
                                          </p:val>
                                        </p:tav>
                                      </p:tavLst>
                                    </p:anim>
                                    <p:animEffect transition="in" filter="fade">
                                      <p:cBhvr>
                                        <p:cTn id="3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que 2">
            <a:extLst>
              <a:ext uri="{FF2B5EF4-FFF2-40B4-BE49-F238E27FC236}">
                <a16:creationId xmlns:a16="http://schemas.microsoft.com/office/drawing/2014/main" id="{BD075547-F77C-6F3C-5E18-33A5186B95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0292" y="2603500"/>
            <a:ext cx="723900" cy="723900"/>
          </a:xfrm>
          <a:prstGeom prst="rect">
            <a:avLst/>
          </a:prstGeom>
        </p:spPr>
      </p:pic>
      <p:pic>
        <p:nvPicPr>
          <p:cNvPr id="5" name="Graphique 4">
            <a:extLst>
              <a:ext uri="{FF2B5EF4-FFF2-40B4-BE49-F238E27FC236}">
                <a16:creationId xmlns:a16="http://schemas.microsoft.com/office/drawing/2014/main" id="{D61A3B3B-2C7D-9818-D5EC-4BA1C5DA3A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87158" y="2590800"/>
            <a:ext cx="736600" cy="736600"/>
          </a:xfrm>
          <a:prstGeom prst="rect">
            <a:avLst/>
          </a:prstGeom>
        </p:spPr>
      </p:pic>
      <p:pic>
        <p:nvPicPr>
          <p:cNvPr id="7" name="Graphique 6">
            <a:extLst>
              <a:ext uri="{FF2B5EF4-FFF2-40B4-BE49-F238E27FC236}">
                <a16:creationId xmlns:a16="http://schemas.microsoft.com/office/drawing/2014/main" id="{8A15ADF5-74D7-3730-38F2-F780E7DDD9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72424" y="2590800"/>
            <a:ext cx="800100" cy="736600"/>
          </a:xfrm>
          <a:prstGeom prst="rect">
            <a:avLst/>
          </a:prstGeom>
        </p:spPr>
      </p:pic>
      <p:pic>
        <p:nvPicPr>
          <p:cNvPr id="9" name="Graphique 8">
            <a:extLst>
              <a:ext uri="{FF2B5EF4-FFF2-40B4-BE49-F238E27FC236}">
                <a16:creationId xmlns:a16="http://schemas.microsoft.com/office/drawing/2014/main" id="{4FA7E2D3-40C1-5AB0-DEE9-2F5913D5FD5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21190" y="2590800"/>
            <a:ext cx="736600" cy="736600"/>
          </a:xfrm>
          <a:prstGeom prst="rect">
            <a:avLst/>
          </a:prstGeom>
        </p:spPr>
      </p:pic>
      <p:pic>
        <p:nvPicPr>
          <p:cNvPr id="11" name="Graphique 10">
            <a:extLst>
              <a:ext uri="{FF2B5EF4-FFF2-40B4-BE49-F238E27FC236}">
                <a16:creationId xmlns:a16="http://schemas.microsoft.com/office/drawing/2014/main" id="{AE7E10C5-FBF5-0A53-8D73-C7DD4D06412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06456" y="2692400"/>
            <a:ext cx="800100" cy="533400"/>
          </a:xfrm>
          <a:prstGeom prst="rect">
            <a:avLst/>
          </a:prstGeom>
        </p:spPr>
      </p:pic>
      <p:pic>
        <p:nvPicPr>
          <p:cNvPr id="13" name="Graphique 12">
            <a:extLst>
              <a:ext uri="{FF2B5EF4-FFF2-40B4-BE49-F238E27FC236}">
                <a16:creationId xmlns:a16="http://schemas.microsoft.com/office/drawing/2014/main" id="{B1467C03-C840-F75C-B135-FC2A004C010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55222" y="2584450"/>
            <a:ext cx="736600" cy="736600"/>
          </a:xfrm>
          <a:prstGeom prst="rect">
            <a:avLst/>
          </a:prstGeom>
        </p:spPr>
      </p:pic>
      <p:pic>
        <p:nvPicPr>
          <p:cNvPr id="15" name="Graphique 14">
            <a:extLst>
              <a:ext uri="{FF2B5EF4-FFF2-40B4-BE49-F238E27FC236}">
                <a16:creationId xmlns:a16="http://schemas.microsoft.com/office/drawing/2014/main" id="{8D682651-F279-DEDB-E2E7-FAC791F7C64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540488" y="2590800"/>
            <a:ext cx="558800" cy="736600"/>
          </a:xfrm>
          <a:prstGeom prst="rect">
            <a:avLst/>
          </a:prstGeom>
        </p:spPr>
      </p:pic>
      <p:pic>
        <p:nvPicPr>
          <p:cNvPr id="17" name="Graphique 16">
            <a:extLst>
              <a:ext uri="{FF2B5EF4-FFF2-40B4-BE49-F238E27FC236}">
                <a16:creationId xmlns:a16="http://schemas.microsoft.com/office/drawing/2014/main" id="{D055D96C-0C6A-964D-59EA-7BEEA9A1CBB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647954" y="2590800"/>
            <a:ext cx="685800" cy="749300"/>
          </a:xfrm>
          <a:prstGeom prst="rect">
            <a:avLst/>
          </a:prstGeom>
        </p:spPr>
      </p:pic>
      <p:pic>
        <p:nvPicPr>
          <p:cNvPr id="19" name="Graphique 18">
            <a:extLst>
              <a:ext uri="{FF2B5EF4-FFF2-40B4-BE49-F238E27FC236}">
                <a16:creationId xmlns:a16="http://schemas.microsoft.com/office/drawing/2014/main" id="{320FFE85-5192-3CDC-DE27-867ECE3B297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882424" y="2501900"/>
            <a:ext cx="673100" cy="927100"/>
          </a:xfrm>
          <a:prstGeom prst="rect">
            <a:avLst/>
          </a:prstGeom>
        </p:spPr>
      </p:pic>
      <p:sp>
        <p:nvSpPr>
          <p:cNvPr id="2" name="ZoneTexte 1">
            <a:extLst>
              <a:ext uri="{FF2B5EF4-FFF2-40B4-BE49-F238E27FC236}">
                <a16:creationId xmlns:a16="http://schemas.microsoft.com/office/drawing/2014/main" id="{619710CD-11F1-1B6F-EFB5-25ADCF33C855}"/>
              </a:ext>
            </a:extLst>
          </p:cNvPr>
          <p:cNvSpPr txBox="1"/>
          <p:nvPr/>
        </p:nvSpPr>
        <p:spPr>
          <a:xfrm>
            <a:off x="600292" y="1484018"/>
            <a:ext cx="3409772" cy="369332"/>
          </a:xfrm>
          <a:prstGeom prst="rect">
            <a:avLst/>
          </a:prstGeom>
          <a:noFill/>
        </p:spPr>
        <p:txBody>
          <a:bodyPr wrap="square" rtlCol="0">
            <a:spAutoFit/>
          </a:bodyPr>
          <a:lstStyle/>
          <a:p>
            <a:r>
              <a:rPr lang="fr-FR" b="1">
                <a:solidFill>
                  <a:srgbClr val="E95A21"/>
                </a:solidFill>
              </a:rPr>
              <a:t>Icônes des expertises</a:t>
            </a:r>
          </a:p>
        </p:txBody>
      </p:sp>
      <p:sp>
        <p:nvSpPr>
          <p:cNvPr id="4" name="ZoneTexte 3">
            <a:extLst>
              <a:ext uri="{FF2B5EF4-FFF2-40B4-BE49-F238E27FC236}">
                <a16:creationId xmlns:a16="http://schemas.microsoft.com/office/drawing/2014/main" id="{9C52119F-99BF-804F-9475-6F7281CCBCC2}"/>
              </a:ext>
            </a:extLst>
          </p:cNvPr>
          <p:cNvSpPr txBox="1"/>
          <p:nvPr/>
        </p:nvSpPr>
        <p:spPr>
          <a:xfrm>
            <a:off x="430517" y="3429000"/>
            <a:ext cx="1063449" cy="523220"/>
          </a:xfrm>
          <a:prstGeom prst="rect">
            <a:avLst/>
          </a:prstGeom>
          <a:noFill/>
        </p:spPr>
        <p:txBody>
          <a:bodyPr wrap="square" rtlCol="0">
            <a:spAutoFit/>
          </a:bodyPr>
          <a:lstStyle/>
          <a:p>
            <a:pPr algn="ctr"/>
            <a:r>
              <a:rPr lang="fr-FR" sz="1400">
                <a:solidFill>
                  <a:schemeClr val="tx1">
                    <a:lumMod val="50000"/>
                    <a:lumOff val="50000"/>
                  </a:schemeClr>
                </a:solidFill>
              </a:rPr>
              <a:t>Services Applicatifs</a:t>
            </a:r>
          </a:p>
        </p:txBody>
      </p:sp>
      <p:sp>
        <p:nvSpPr>
          <p:cNvPr id="6" name="ZoneTexte 5">
            <a:extLst>
              <a:ext uri="{FF2B5EF4-FFF2-40B4-BE49-F238E27FC236}">
                <a16:creationId xmlns:a16="http://schemas.microsoft.com/office/drawing/2014/main" id="{D5840AB5-6DD7-9D0C-36F2-C21913685DD5}"/>
              </a:ext>
            </a:extLst>
          </p:cNvPr>
          <p:cNvSpPr txBox="1"/>
          <p:nvPr/>
        </p:nvSpPr>
        <p:spPr>
          <a:xfrm>
            <a:off x="1827369" y="3429000"/>
            <a:ext cx="1063449" cy="307777"/>
          </a:xfrm>
          <a:prstGeom prst="rect">
            <a:avLst/>
          </a:prstGeom>
          <a:noFill/>
        </p:spPr>
        <p:txBody>
          <a:bodyPr wrap="square" rtlCol="0">
            <a:spAutoFit/>
          </a:bodyPr>
          <a:lstStyle/>
          <a:p>
            <a:pPr algn="ctr"/>
            <a:r>
              <a:rPr lang="fr-FR" sz="1400">
                <a:solidFill>
                  <a:schemeClr val="tx1">
                    <a:lumMod val="50000"/>
                    <a:lumOff val="50000"/>
                  </a:schemeClr>
                </a:solidFill>
              </a:rPr>
              <a:t>Agile</a:t>
            </a:r>
          </a:p>
        </p:txBody>
      </p:sp>
      <p:sp>
        <p:nvSpPr>
          <p:cNvPr id="8" name="ZoneTexte 7">
            <a:extLst>
              <a:ext uri="{FF2B5EF4-FFF2-40B4-BE49-F238E27FC236}">
                <a16:creationId xmlns:a16="http://schemas.microsoft.com/office/drawing/2014/main" id="{4573B391-022D-3C60-32F8-5A5C861573D7}"/>
              </a:ext>
            </a:extLst>
          </p:cNvPr>
          <p:cNvSpPr txBox="1"/>
          <p:nvPr/>
        </p:nvSpPr>
        <p:spPr>
          <a:xfrm>
            <a:off x="3136575" y="3429000"/>
            <a:ext cx="1063449" cy="307777"/>
          </a:xfrm>
          <a:prstGeom prst="rect">
            <a:avLst/>
          </a:prstGeom>
          <a:noFill/>
        </p:spPr>
        <p:txBody>
          <a:bodyPr wrap="square" rtlCol="0">
            <a:spAutoFit/>
          </a:bodyPr>
          <a:lstStyle/>
          <a:p>
            <a:pPr algn="ctr"/>
            <a:r>
              <a:rPr lang="fr-FR" sz="1400">
                <a:solidFill>
                  <a:schemeClr val="tx1">
                    <a:lumMod val="50000"/>
                    <a:lumOff val="50000"/>
                  </a:schemeClr>
                </a:solidFill>
              </a:rPr>
              <a:t>Consulting</a:t>
            </a:r>
          </a:p>
        </p:txBody>
      </p:sp>
      <p:sp>
        <p:nvSpPr>
          <p:cNvPr id="10" name="ZoneTexte 9">
            <a:extLst>
              <a:ext uri="{FF2B5EF4-FFF2-40B4-BE49-F238E27FC236}">
                <a16:creationId xmlns:a16="http://schemas.microsoft.com/office/drawing/2014/main" id="{71DDA434-E0A3-0C24-0AB7-F0CF2C32C205}"/>
              </a:ext>
            </a:extLst>
          </p:cNvPr>
          <p:cNvSpPr txBox="1"/>
          <p:nvPr/>
        </p:nvSpPr>
        <p:spPr>
          <a:xfrm>
            <a:off x="4338822" y="3429000"/>
            <a:ext cx="1301336" cy="523220"/>
          </a:xfrm>
          <a:prstGeom prst="rect">
            <a:avLst/>
          </a:prstGeom>
          <a:noFill/>
        </p:spPr>
        <p:txBody>
          <a:bodyPr wrap="square" rtlCol="0">
            <a:spAutoFit/>
          </a:bodyPr>
          <a:lstStyle/>
          <a:p>
            <a:pPr algn="ctr"/>
            <a:r>
              <a:rPr lang="fr-FR" sz="1400">
                <a:solidFill>
                  <a:schemeClr val="tx1">
                    <a:lumMod val="50000"/>
                    <a:lumOff val="50000"/>
                  </a:schemeClr>
                </a:solidFill>
              </a:rPr>
              <a:t>Data</a:t>
            </a:r>
          </a:p>
          <a:p>
            <a:pPr algn="ctr"/>
            <a:r>
              <a:rPr lang="fr-FR" sz="1400">
                <a:solidFill>
                  <a:schemeClr val="tx1">
                    <a:lumMod val="50000"/>
                    <a:lumOff val="50000"/>
                  </a:schemeClr>
                </a:solidFill>
              </a:rPr>
              <a:t>&amp; Analytics</a:t>
            </a:r>
          </a:p>
        </p:txBody>
      </p:sp>
      <p:sp>
        <p:nvSpPr>
          <p:cNvPr id="12" name="ZoneTexte 11">
            <a:extLst>
              <a:ext uri="{FF2B5EF4-FFF2-40B4-BE49-F238E27FC236}">
                <a16:creationId xmlns:a16="http://schemas.microsoft.com/office/drawing/2014/main" id="{10D8958B-DEBE-6DBB-1E27-1BF917191057}"/>
              </a:ext>
            </a:extLst>
          </p:cNvPr>
          <p:cNvSpPr txBox="1"/>
          <p:nvPr/>
        </p:nvSpPr>
        <p:spPr>
          <a:xfrm>
            <a:off x="5731727" y="3429000"/>
            <a:ext cx="1153994" cy="523220"/>
          </a:xfrm>
          <a:prstGeom prst="rect">
            <a:avLst/>
          </a:prstGeom>
          <a:noFill/>
        </p:spPr>
        <p:txBody>
          <a:bodyPr wrap="square" rtlCol="0">
            <a:spAutoFit/>
          </a:bodyPr>
          <a:lstStyle/>
          <a:p>
            <a:pPr algn="ctr"/>
            <a:r>
              <a:rPr lang="fr-FR" sz="1400">
                <a:solidFill>
                  <a:schemeClr val="tx1">
                    <a:lumMod val="50000"/>
                    <a:lumOff val="50000"/>
                  </a:schemeClr>
                </a:solidFill>
              </a:rPr>
              <a:t>Digital</a:t>
            </a:r>
          </a:p>
          <a:p>
            <a:pPr algn="ctr"/>
            <a:r>
              <a:rPr lang="fr-FR" sz="1400" err="1">
                <a:solidFill>
                  <a:schemeClr val="tx1">
                    <a:lumMod val="50000"/>
                    <a:lumOff val="50000"/>
                  </a:schemeClr>
                </a:solidFill>
              </a:rPr>
              <a:t>Experience</a:t>
            </a:r>
            <a:endParaRPr lang="fr-FR" sz="1400">
              <a:solidFill>
                <a:schemeClr val="tx1">
                  <a:lumMod val="50000"/>
                  <a:lumOff val="50000"/>
                </a:schemeClr>
              </a:solidFill>
            </a:endParaRPr>
          </a:p>
        </p:txBody>
      </p:sp>
      <p:sp>
        <p:nvSpPr>
          <p:cNvPr id="14" name="ZoneTexte 13">
            <a:extLst>
              <a:ext uri="{FF2B5EF4-FFF2-40B4-BE49-F238E27FC236}">
                <a16:creationId xmlns:a16="http://schemas.microsoft.com/office/drawing/2014/main" id="{1039AB53-0DD7-3FD9-7FD8-2D4DF6484543}"/>
              </a:ext>
            </a:extLst>
          </p:cNvPr>
          <p:cNvSpPr txBox="1"/>
          <p:nvPr/>
        </p:nvSpPr>
        <p:spPr>
          <a:xfrm>
            <a:off x="6895801" y="3429000"/>
            <a:ext cx="1455442" cy="523220"/>
          </a:xfrm>
          <a:prstGeom prst="rect">
            <a:avLst/>
          </a:prstGeom>
          <a:noFill/>
        </p:spPr>
        <p:txBody>
          <a:bodyPr wrap="square" rtlCol="0">
            <a:spAutoFit/>
          </a:bodyPr>
          <a:lstStyle/>
          <a:p>
            <a:pPr algn="ctr"/>
            <a:r>
              <a:rPr lang="fr-FR" sz="1400">
                <a:solidFill>
                  <a:schemeClr val="tx1">
                    <a:lumMod val="50000"/>
                    <a:lumOff val="50000"/>
                  </a:schemeClr>
                </a:solidFill>
              </a:rPr>
              <a:t>Automatisation</a:t>
            </a:r>
          </a:p>
          <a:p>
            <a:pPr algn="ctr"/>
            <a:r>
              <a:rPr lang="fr-FR" sz="1400">
                <a:solidFill>
                  <a:schemeClr val="tx1">
                    <a:lumMod val="50000"/>
                    <a:lumOff val="50000"/>
                  </a:schemeClr>
                </a:solidFill>
              </a:rPr>
              <a:t>Intelligente</a:t>
            </a:r>
          </a:p>
        </p:txBody>
      </p:sp>
      <p:sp>
        <p:nvSpPr>
          <p:cNvPr id="16" name="ZoneTexte 15">
            <a:extLst>
              <a:ext uri="{FF2B5EF4-FFF2-40B4-BE49-F238E27FC236}">
                <a16:creationId xmlns:a16="http://schemas.microsoft.com/office/drawing/2014/main" id="{AE5C22B3-6AFB-9548-38A2-C390A7C7B499}"/>
              </a:ext>
            </a:extLst>
          </p:cNvPr>
          <p:cNvSpPr txBox="1"/>
          <p:nvPr/>
        </p:nvSpPr>
        <p:spPr>
          <a:xfrm>
            <a:off x="8272292" y="3429000"/>
            <a:ext cx="1153994" cy="523220"/>
          </a:xfrm>
          <a:prstGeom prst="rect">
            <a:avLst/>
          </a:prstGeom>
          <a:noFill/>
        </p:spPr>
        <p:txBody>
          <a:bodyPr wrap="square" rtlCol="0">
            <a:spAutoFit/>
          </a:bodyPr>
          <a:lstStyle/>
          <a:p>
            <a:pPr algn="ctr"/>
            <a:r>
              <a:rPr lang="fr-FR" sz="1400">
                <a:solidFill>
                  <a:schemeClr val="tx1">
                    <a:lumMod val="50000"/>
                    <a:lumOff val="50000"/>
                  </a:schemeClr>
                </a:solidFill>
              </a:rPr>
              <a:t>Cyber</a:t>
            </a:r>
            <a:br>
              <a:rPr lang="fr-FR" sz="1400">
                <a:solidFill>
                  <a:schemeClr val="tx1">
                    <a:lumMod val="50000"/>
                    <a:lumOff val="50000"/>
                  </a:schemeClr>
                </a:solidFill>
              </a:rPr>
            </a:br>
            <a:r>
              <a:rPr lang="fr-FR" sz="1400">
                <a:solidFill>
                  <a:schemeClr val="tx1">
                    <a:lumMod val="50000"/>
                    <a:lumOff val="50000"/>
                  </a:schemeClr>
                </a:solidFill>
              </a:rPr>
              <a:t>Sécurité</a:t>
            </a:r>
          </a:p>
        </p:txBody>
      </p:sp>
      <p:sp>
        <p:nvSpPr>
          <p:cNvPr id="18" name="ZoneTexte 17">
            <a:extLst>
              <a:ext uri="{FF2B5EF4-FFF2-40B4-BE49-F238E27FC236}">
                <a16:creationId xmlns:a16="http://schemas.microsoft.com/office/drawing/2014/main" id="{15512743-6F14-E5B3-222A-C903D76CA4D5}"/>
              </a:ext>
            </a:extLst>
          </p:cNvPr>
          <p:cNvSpPr txBox="1"/>
          <p:nvPr/>
        </p:nvSpPr>
        <p:spPr>
          <a:xfrm>
            <a:off x="9260876" y="3429000"/>
            <a:ext cx="1454432" cy="523220"/>
          </a:xfrm>
          <a:prstGeom prst="rect">
            <a:avLst/>
          </a:prstGeom>
          <a:noFill/>
        </p:spPr>
        <p:txBody>
          <a:bodyPr wrap="square" rtlCol="0">
            <a:spAutoFit/>
          </a:bodyPr>
          <a:lstStyle/>
          <a:p>
            <a:pPr algn="ctr"/>
            <a:r>
              <a:rPr lang="fr-FR" sz="1400">
                <a:solidFill>
                  <a:schemeClr val="tx1">
                    <a:lumMod val="50000"/>
                    <a:lumOff val="50000"/>
                  </a:schemeClr>
                </a:solidFill>
              </a:rPr>
              <a:t>Test &amp; Automatisation</a:t>
            </a:r>
          </a:p>
        </p:txBody>
      </p:sp>
      <p:sp>
        <p:nvSpPr>
          <p:cNvPr id="20" name="ZoneTexte 19">
            <a:extLst>
              <a:ext uri="{FF2B5EF4-FFF2-40B4-BE49-F238E27FC236}">
                <a16:creationId xmlns:a16="http://schemas.microsoft.com/office/drawing/2014/main" id="{9958CAA8-3BF3-93A8-89A9-E66E560BC1A4}"/>
              </a:ext>
            </a:extLst>
          </p:cNvPr>
          <p:cNvSpPr txBox="1"/>
          <p:nvPr/>
        </p:nvSpPr>
        <p:spPr>
          <a:xfrm>
            <a:off x="10491758" y="3429000"/>
            <a:ext cx="1454432" cy="523220"/>
          </a:xfrm>
          <a:prstGeom prst="rect">
            <a:avLst/>
          </a:prstGeom>
          <a:noFill/>
        </p:spPr>
        <p:txBody>
          <a:bodyPr wrap="square" rtlCol="0">
            <a:spAutoFit/>
          </a:bodyPr>
          <a:lstStyle/>
          <a:p>
            <a:pPr algn="ctr"/>
            <a:r>
              <a:rPr lang="fr-FR" sz="1400">
                <a:solidFill>
                  <a:schemeClr val="tx1">
                    <a:lumMod val="50000"/>
                    <a:lumOff val="50000"/>
                  </a:schemeClr>
                </a:solidFill>
              </a:rPr>
              <a:t>Infrastructures</a:t>
            </a:r>
          </a:p>
          <a:p>
            <a:pPr algn="ctr"/>
            <a:r>
              <a:rPr lang="fr-FR" sz="1400">
                <a:solidFill>
                  <a:schemeClr val="tx1">
                    <a:lumMod val="50000"/>
                    <a:lumOff val="50000"/>
                  </a:schemeClr>
                </a:solidFill>
              </a:rPr>
              <a:t>Cloud</a:t>
            </a:r>
          </a:p>
        </p:txBody>
      </p:sp>
    </p:spTree>
    <p:extLst>
      <p:ext uri="{BB962C8B-B14F-4D97-AF65-F5344CB8AC3E}">
        <p14:creationId xmlns:p14="http://schemas.microsoft.com/office/powerpoint/2010/main" val="3192351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2">
            <a:extLst>
              <a:ext uri="{FF2B5EF4-FFF2-40B4-BE49-F238E27FC236}">
                <a16:creationId xmlns:a16="http://schemas.microsoft.com/office/drawing/2014/main" id="{32E97F6B-3968-729B-0D02-7152C14FAE2F}"/>
              </a:ext>
            </a:extLst>
          </p:cNvPr>
          <p:cNvSpPr>
            <a:spLocks noGrp="1"/>
          </p:cNvSpPr>
          <p:nvPr>
            <p:ph type="body" sz="quarter" idx="10"/>
          </p:nvPr>
        </p:nvSpPr>
        <p:spPr/>
        <p:txBody>
          <a:bodyPr/>
          <a:lstStyle/>
          <a:p>
            <a:r>
              <a:rPr lang="fr-FR"/>
              <a:t>Organisation mise en place pour le suivi </a:t>
            </a:r>
            <a:r>
              <a:rPr lang="fr-FR" cap="all" err="1"/>
              <a:t>xxxxx</a:t>
            </a:r>
            <a:endParaRPr lang="fr-FR" cap="all"/>
          </a:p>
        </p:txBody>
      </p:sp>
      <p:sp>
        <p:nvSpPr>
          <p:cNvPr id="15" name="Espace réservé du texte 14">
            <a:extLst>
              <a:ext uri="{FF2B5EF4-FFF2-40B4-BE49-F238E27FC236}">
                <a16:creationId xmlns:a16="http://schemas.microsoft.com/office/drawing/2014/main" id="{9499A1A5-E431-0EE1-30FB-4B9DEB5D084E}"/>
              </a:ext>
            </a:extLst>
          </p:cNvPr>
          <p:cNvSpPr>
            <a:spLocks noGrp="1"/>
          </p:cNvSpPr>
          <p:nvPr>
            <p:ph type="body" sz="quarter" idx="11"/>
          </p:nvPr>
        </p:nvSpPr>
        <p:spPr/>
        <p:txBody>
          <a:bodyPr/>
          <a:lstStyle/>
          <a:p>
            <a:r>
              <a:rPr lang="fr-FR"/>
              <a:t>L’Équipe </a:t>
            </a:r>
            <a:r>
              <a:rPr lang="fr-FR" err="1"/>
              <a:t>Aubay</a:t>
            </a:r>
            <a:endParaRPr lang="fr-FR"/>
          </a:p>
        </p:txBody>
      </p:sp>
      <p:sp>
        <p:nvSpPr>
          <p:cNvPr id="2" name="ZoneTexte 3">
            <a:extLst>
              <a:ext uri="{FF2B5EF4-FFF2-40B4-BE49-F238E27FC236}">
                <a16:creationId xmlns:a16="http://schemas.microsoft.com/office/drawing/2014/main" id="{505B983D-CA1C-D19A-00B4-DBDA7E44B0F8}"/>
              </a:ext>
            </a:extLst>
          </p:cNvPr>
          <p:cNvSpPr txBox="1"/>
          <p:nvPr/>
        </p:nvSpPr>
        <p:spPr>
          <a:xfrm>
            <a:off x="1846326" y="1712281"/>
            <a:ext cx="5468138"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595959"/>
                </a:solidFill>
                <a:effectLst/>
                <a:uLnTx/>
                <a:uFillTx/>
                <a:latin typeface="Arial" panose="020B0604020202020204"/>
                <a:ea typeface="+mn-ea"/>
                <a:cs typeface="+mn-cs"/>
              </a:rPr>
              <a:t>Vos principaux </a:t>
            </a:r>
            <a:r>
              <a:rPr kumimoji="0" lang="fr-FR" sz="1400" b="0" i="0" u="none" strike="noStrike" kern="1200" cap="none" spc="0" normalizeH="0" baseline="0" noProof="0">
                <a:ln>
                  <a:noFill/>
                </a:ln>
                <a:solidFill>
                  <a:srgbClr val="E5430D"/>
                </a:solidFill>
                <a:effectLst/>
                <a:uLnTx/>
                <a:uFillTx/>
                <a:latin typeface="Arial" panose="020B0604020202020204"/>
                <a:ea typeface="+mn-ea"/>
                <a:cs typeface="+mn-cs"/>
              </a:rPr>
              <a:t>interlocuteurs</a:t>
            </a:r>
          </a:p>
        </p:txBody>
      </p:sp>
      <p:sp>
        <p:nvSpPr>
          <p:cNvPr id="3" name="Rectangle 2">
            <a:extLst>
              <a:ext uri="{FF2B5EF4-FFF2-40B4-BE49-F238E27FC236}">
                <a16:creationId xmlns:a16="http://schemas.microsoft.com/office/drawing/2014/main" id="{84D3D5DA-1B0C-6BFE-33C2-C442D535FB8C}"/>
              </a:ext>
            </a:extLst>
          </p:cNvPr>
          <p:cNvSpPr/>
          <p:nvPr/>
        </p:nvSpPr>
        <p:spPr>
          <a:xfrm>
            <a:off x="3020138" y="2255198"/>
            <a:ext cx="4395897" cy="92159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100" b="0" i="0" u="none" strike="noStrike" kern="1200" cap="none" spc="0" normalizeH="0" baseline="0" noProof="0">
              <a:ln>
                <a:noFill/>
              </a:ln>
              <a:solidFill>
                <a:srgbClr val="404040"/>
              </a:solidFill>
              <a:effectLst/>
              <a:uLnTx/>
              <a:uFillTx/>
              <a:latin typeface="Arial" panose="020B0604020202020204"/>
              <a:ea typeface="Roboto"/>
              <a:cs typeface="Roboto"/>
            </a:endParaRPr>
          </a:p>
        </p:txBody>
      </p:sp>
      <p:pic>
        <p:nvPicPr>
          <p:cNvPr id="5" name="Image 4" descr="Une image contenant texte, homme, personne, complet&#10;&#10;Description générée automatiquement">
            <a:extLst>
              <a:ext uri="{FF2B5EF4-FFF2-40B4-BE49-F238E27FC236}">
                <a16:creationId xmlns:a16="http://schemas.microsoft.com/office/drawing/2014/main" id="{013F0EC1-0884-2EAC-793E-F521700F711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12794" y="2361611"/>
            <a:ext cx="694403" cy="687613"/>
          </a:xfrm>
          <a:prstGeom prst="rect">
            <a:avLst/>
          </a:prstGeom>
          <a:ln>
            <a:noFill/>
          </a:ln>
        </p:spPr>
      </p:pic>
      <p:sp>
        <p:nvSpPr>
          <p:cNvPr id="10" name="Rectangle 9">
            <a:extLst>
              <a:ext uri="{FF2B5EF4-FFF2-40B4-BE49-F238E27FC236}">
                <a16:creationId xmlns:a16="http://schemas.microsoft.com/office/drawing/2014/main" id="{5B616B0B-44D8-2808-E89C-8D6ED776253C}"/>
              </a:ext>
            </a:extLst>
          </p:cNvPr>
          <p:cNvSpPr/>
          <p:nvPr/>
        </p:nvSpPr>
        <p:spPr>
          <a:xfrm>
            <a:off x="3020138" y="3339292"/>
            <a:ext cx="4395897" cy="92159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100" b="0" i="0" u="none" strike="noStrike" kern="1200" cap="none" spc="0" normalizeH="0" baseline="0" noProof="0">
              <a:ln>
                <a:noFill/>
              </a:ln>
              <a:solidFill>
                <a:srgbClr val="404040"/>
              </a:solidFill>
              <a:effectLst/>
              <a:uLnTx/>
              <a:uFillTx/>
              <a:latin typeface="Arial" panose="020B0604020202020204"/>
              <a:ea typeface="Roboto"/>
              <a:cs typeface="Roboto"/>
            </a:endParaRPr>
          </a:p>
        </p:txBody>
      </p:sp>
      <p:sp>
        <p:nvSpPr>
          <p:cNvPr id="12" name="ZoneTexte 11">
            <a:extLst>
              <a:ext uri="{FF2B5EF4-FFF2-40B4-BE49-F238E27FC236}">
                <a16:creationId xmlns:a16="http://schemas.microsoft.com/office/drawing/2014/main" id="{6B4D274D-09B3-6B19-F904-571E928DEE2B}"/>
              </a:ext>
            </a:extLst>
          </p:cNvPr>
          <p:cNvSpPr txBox="1"/>
          <p:nvPr/>
        </p:nvSpPr>
        <p:spPr>
          <a:xfrm>
            <a:off x="3766608" y="3515945"/>
            <a:ext cx="1627575" cy="553998"/>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a:ln>
                  <a:noFill/>
                </a:ln>
                <a:solidFill>
                  <a:srgbClr val="404040"/>
                </a:solidFill>
                <a:effectLst/>
                <a:uLnTx/>
                <a:uFillTx/>
                <a:latin typeface="Arial" panose="020B0604020202020204"/>
                <a:ea typeface="Roboto"/>
                <a:cs typeface="Roboto"/>
              </a:rPr>
              <a:t>François LEBRUN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a:ln>
                  <a:noFill/>
                </a:ln>
                <a:solidFill>
                  <a:srgbClr val="404040"/>
                </a:solidFill>
                <a:effectLst/>
                <a:uLnTx/>
                <a:uFillTx/>
                <a:latin typeface="Arial" panose="020B0604020202020204"/>
                <a:ea typeface="Roboto"/>
                <a:cs typeface="Roboto"/>
              </a:rPr>
              <a:t>Directeur de marché Applicatif &amp; Métier</a:t>
            </a:r>
          </a:p>
        </p:txBody>
      </p:sp>
      <p:pic>
        <p:nvPicPr>
          <p:cNvPr id="13" name="Image 12">
            <a:extLst>
              <a:ext uri="{FF2B5EF4-FFF2-40B4-BE49-F238E27FC236}">
                <a16:creationId xmlns:a16="http://schemas.microsoft.com/office/drawing/2014/main" id="{2A55F092-9596-6074-60F7-3BCB04E802B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09734" y="3522728"/>
            <a:ext cx="540433" cy="540433"/>
          </a:xfrm>
          <a:prstGeom prst="ellipse">
            <a:avLst/>
          </a:prstGeom>
          <a:ln>
            <a:noFill/>
          </a:ln>
        </p:spPr>
      </p:pic>
      <p:sp>
        <p:nvSpPr>
          <p:cNvPr id="14" name="Rectangle 13">
            <a:extLst>
              <a:ext uri="{FF2B5EF4-FFF2-40B4-BE49-F238E27FC236}">
                <a16:creationId xmlns:a16="http://schemas.microsoft.com/office/drawing/2014/main" id="{7DBA826E-5882-EFF6-0805-AA06C9797C24}"/>
              </a:ext>
            </a:extLst>
          </p:cNvPr>
          <p:cNvSpPr/>
          <p:nvPr/>
        </p:nvSpPr>
        <p:spPr>
          <a:xfrm>
            <a:off x="3005412" y="4398197"/>
            <a:ext cx="4395897" cy="11900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100" b="0" i="0" u="none" strike="noStrike" kern="1200" cap="none" spc="0" normalizeH="0" baseline="0" noProof="0">
              <a:ln>
                <a:noFill/>
              </a:ln>
              <a:solidFill>
                <a:srgbClr val="404040"/>
              </a:solidFill>
              <a:effectLst/>
              <a:uLnTx/>
              <a:uFillTx/>
              <a:latin typeface="Arial" panose="020B0604020202020204"/>
              <a:ea typeface="Roboto"/>
              <a:cs typeface="Roboto"/>
            </a:endParaRPr>
          </a:p>
        </p:txBody>
      </p:sp>
      <p:sp>
        <p:nvSpPr>
          <p:cNvPr id="16" name="ZoneTexte 15">
            <a:extLst>
              <a:ext uri="{FF2B5EF4-FFF2-40B4-BE49-F238E27FC236}">
                <a16:creationId xmlns:a16="http://schemas.microsoft.com/office/drawing/2014/main" id="{2E084179-9976-CCA9-AA49-4FF158973CC6}"/>
              </a:ext>
            </a:extLst>
          </p:cNvPr>
          <p:cNvSpPr txBox="1"/>
          <p:nvPr/>
        </p:nvSpPr>
        <p:spPr>
          <a:xfrm>
            <a:off x="5968106" y="3515945"/>
            <a:ext cx="1450325" cy="553998"/>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a:ln>
                  <a:noFill/>
                </a:ln>
                <a:solidFill>
                  <a:srgbClr val="404040"/>
                </a:solidFill>
                <a:effectLst/>
                <a:uLnTx/>
                <a:uFillTx/>
                <a:latin typeface="Arial" panose="020B0604020202020204"/>
                <a:ea typeface="Roboto"/>
                <a:cs typeface="Roboto"/>
              </a:rPr>
              <a:t>Karine HALDI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a:ln>
                  <a:noFill/>
                </a:ln>
                <a:solidFill>
                  <a:srgbClr val="404040"/>
                </a:solidFill>
                <a:effectLst/>
                <a:uLnTx/>
                <a:uFillTx/>
                <a:latin typeface="Arial" panose="020B0604020202020204"/>
                <a:ea typeface="Roboto"/>
                <a:cs typeface="Roboto"/>
              </a:rPr>
              <a:t>Directrice  de marché infrastructure &amp; cloud</a:t>
            </a:r>
            <a:endParaRPr kumimoji="0" lang="fr-FR" sz="10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17" name="Rectangle 16">
            <a:extLst>
              <a:ext uri="{FF2B5EF4-FFF2-40B4-BE49-F238E27FC236}">
                <a16:creationId xmlns:a16="http://schemas.microsoft.com/office/drawing/2014/main" id="{4503D549-53AC-5BA7-14DD-FFB05CF06DC9}"/>
              </a:ext>
            </a:extLst>
          </p:cNvPr>
          <p:cNvSpPr/>
          <p:nvPr/>
        </p:nvSpPr>
        <p:spPr>
          <a:xfrm>
            <a:off x="1655483" y="2255198"/>
            <a:ext cx="1279204" cy="921591"/>
          </a:xfrm>
          <a:prstGeom prst="rect">
            <a:avLst/>
          </a:prstGeom>
          <a:solidFill>
            <a:srgbClr val="E5430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r>
              <a:rPr kumimoji="0" lang="fr-FR" sz="1200" b="1" i="0" u="none" strike="noStrike" kern="1200" cap="none" spc="0" normalizeH="0" baseline="0" noProof="0">
                <a:ln>
                  <a:noFill/>
                </a:ln>
                <a:solidFill>
                  <a:prstClr val="white"/>
                </a:solidFill>
                <a:effectLst/>
                <a:uLnTx/>
                <a:uFillTx/>
                <a:latin typeface="Arial" panose="020B0604020202020204"/>
                <a:ea typeface="+mn-ea"/>
                <a:cs typeface="+mn-cs"/>
              </a:rPr>
              <a:t>Sponsor</a:t>
            </a:r>
          </a:p>
        </p:txBody>
      </p:sp>
      <p:sp>
        <p:nvSpPr>
          <p:cNvPr id="18" name="Rectangle 17">
            <a:extLst>
              <a:ext uri="{FF2B5EF4-FFF2-40B4-BE49-F238E27FC236}">
                <a16:creationId xmlns:a16="http://schemas.microsoft.com/office/drawing/2014/main" id="{E75EAA7C-7BBA-3221-E9A6-02FE97FE8B73}"/>
              </a:ext>
            </a:extLst>
          </p:cNvPr>
          <p:cNvSpPr/>
          <p:nvPr/>
        </p:nvSpPr>
        <p:spPr>
          <a:xfrm>
            <a:off x="1655483" y="3359369"/>
            <a:ext cx="1279204" cy="921592"/>
          </a:xfrm>
          <a:prstGeom prst="rect">
            <a:avLst/>
          </a:prstGeom>
          <a:solidFill>
            <a:srgbClr val="E5430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r>
              <a:rPr kumimoji="0" lang="fr-FR" sz="1200" b="1" i="0" u="none" strike="noStrike" kern="1200" cap="none" spc="0" normalizeH="0" baseline="0" noProof="0">
                <a:ln>
                  <a:noFill/>
                </a:ln>
                <a:solidFill>
                  <a:prstClr val="white"/>
                </a:solidFill>
                <a:effectLst/>
                <a:uLnTx/>
                <a:uFillTx/>
                <a:latin typeface="Arial" panose="020B0604020202020204"/>
                <a:ea typeface="+mn-ea"/>
                <a:cs typeface="+mn-cs"/>
              </a:rPr>
              <a:t>Gouvernance Stratégique</a:t>
            </a:r>
          </a:p>
        </p:txBody>
      </p:sp>
      <p:sp>
        <p:nvSpPr>
          <p:cNvPr id="7" name="Rectangle : coins arrondis 6">
            <a:extLst>
              <a:ext uri="{FF2B5EF4-FFF2-40B4-BE49-F238E27FC236}">
                <a16:creationId xmlns:a16="http://schemas.microsoft.com/office/drawing/2014/main" id="{134D11CF-69CB-4FDD-FA31-B231D7604D6D}"/>
              </a:ext>
            </a:extLst>
          </p:cNvPr>
          <p:cNvSpPr/>
          <p:nvPr/>
        </p:nvSpPr>
        <p:spPr>
          <a:xfrm>
            <a:off x="5398141" y="4406899"/>
            <a:ext cx="1892643" cy="1075391"/>
          </a:xfrm>
          <a:prstGeom prst="roundRect">
            <a:avLst/>
          </a:prstGeom>
          <a:ln w="28575">
            <a:solidFill>
              <a:schemeClr val="accent1"/>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20" name="Rectangle 19">
            <a:extLst>
              <a:ext uri="{FF2B5EF4-FFF2-40B4-BE49-F238E27FC236}">
                <a16:creationId xmlns:a16="http://schemas.microsoft.com/office/drawing/2014/main" id="{2EF3DE0B-1553-1289-123F-215FC3751CE1}"/>
              </a:ext>
            </a:extLst>
          </p:cNvPr>
          <p:cNvSpPr/>
          <p:nvPr/>
        </p:nvSpPr>
        <p:spPr>
          <a:xfrm>
            <a:off x="1640757" y="4398197"/>
            <a:ext cx="1279204" cy="1190028"/>
          </a:xfrm>
          <a:prstGeom prst="rect">
            <a:avLst/>
          </a:prstGeom>
          <a:solidFill>
            <a:srgbClr val="E5430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r>
              <a:rPr kumimoji="0" lang="fr-FR" sz="1200" b="1" i="0" u="none" strike="noStrike" kern="1200" cap="none" spc="0" normalizeH="0" baseline="0" noProof="0">
                <a:ln>
                  <a:noFill/>
                </a:ln>
                <a:solidFill>
                  <a:prstClr val="white"/>
                </a:solidFill>
                <a:effectLst/>
                <a:uLnTx/>
                <a:uFillTx/>
                <a:latin typeface="Arial" panose="020B0604020202020204"/>
                <a:ea typeface="+mn-ea"/>
                <a:cs typeface="+mn-cs"/>
              </a:rPr>
              <a:t>Interlocuteurs privilégiés</a:t>
            </a:r>
          </a:p>
        </p:txBody>
      </p:sp>
      <p:sp>
        <p:nvSpPr>
          <p:cNvPr id="21" name="ZoneTexte 20">
            <a:extLst>
              <a:ext uri="{FF2B5EF4-FFF2-40B4-BE49-F238E27FC236}">
                <a16:creationId xmlns:a16="http://schemas.microsoft.com/office/drawing/2014/main" id="{A509EFCF-28CE-E89F-0E8A-EE5BE4FD33BD}"/>
              </a:ext>
            </a:extLst>
          </p:cNvPr>
          <p:cNvSpPr txBox="1"/>
          <p:nvPr/>
        </p:nvSpPr>
        <p:spPr>
          <a:xfrm>
            <a:off x="4902669" y="2505362"/>
            <a:ext cx="193686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a:ln>
                  <a:noFill/>
                </a:ln>
                <a:solidFill>
                  <a:srgbClr val="404040"/>
                </a:solidFill>
                <a:effectLst/>
                <a:uLnTx/>
                <a:uFillTx/>
                <a:latin typeface="Arial" panose="020B0604020202020204"/>
                <a:ea typeface="Roboto"/>
                <a:cs typeface="Roboto"/>
              </a:rPr>
              <a:t>Christian MEUNIER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a:ln>
                  <a:noFill/>
                </a:ln>
                <a:solidFill>
                  <a:srgbClr val="404040"/>
                </a:solidFill>
                <a:effectLst/>
                <a:uLnTx/>
                <a:uFillTx/>
                <a:latin typeface="Arial" panose="020B0604020202020204"/>
                <a:ea typeface="Roboto"/>
                <a:cs typeface="Roboto"/>
              </a:rPr>
              <a:t>Directeur Associé</a:t>
            </a:r>
          </a:p>
        </p:txBody>
      </p:sp>
      <p:sp>
        <p:nvSpPr>
          <p:cNvPr id="22" name="ZoneTexte 21">
            <a:extLst>
              <a:ext uri="{FF2B5EF4-FFF2-40B4-BE49-F238E27FC236}">
                <a16:creationId xmlns:a16="http://schemas.microsoft.com/office/drawing/2014/main" id="{E3C48ADA-97DB-F2EC-6923-C050D964D425}"/>
              </a:ext>
            </a:extLst>
          </p:cNvPr>
          <p:cNvSpPr txBox="1"/>
          <p:nvPr/>
        </p:nvSpPr>
        <p:spPr>
          <a:xfrm>
            <a:off x="6071300" y="4398197"/>
            <a:ext cx="1399466" cy="861774"/>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a:ln>
                  <a:noFill/>
                </a:ln>
                <a:solidFill>
                  <a:srgbClr val="404040"/>
                </a:solidFill>
                <a:effectLst/>
                <a:uLnTx/>
                <a:uFillTx/>
                <a:latin typeface="Arial" panose="020B0604020202020204"/>
                <a:ea typeface="Roboto"/>
                <a:cs typeface="Roboto"/>
              </a:rPr>
              <a:t>Olivier BOHER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a:ln>
                  <a:noFill/>
                </a:ln>
                <a:solidFill>
                  <a:srgbClr val="404040"/>
                </a:solidFill>
                <a:effectLst/>
                <a:uLnTx/>
                <a:uFillTx/>
                <a:latin typeface="Arial" panose="020B0604020202020204"/>
                <a:ea typeface="Roboto"/>
                <a:cs typeface="Roboto"/>
              </a:rPr>
              <a:t>Responsable commercial infrastructure &amp; Cloud</a:t>
            </a:r>
            <a:endParaRPr kumimoji="0" lang="fr-FR" sz="1000" b="0" i="0" u="none" strike="noStrike" kern="1200" cap="none" spc="0" normalizeH="0" baseline="0" noProof="0">
              <a:ln>
                <a:noFill/>
              </a:ln>
              <a:solidFill>
                <a:srgbClr val="404040"/>
              </a:solidFill>
              <a:effectLst/>
              <a:uLnTx/>
              <a:uFillTx/>
              <a:latin typeface="Arial" panose="020B0604020202020204"/>
              <a:ea typeface="+mn-ea"/>
              <a:cs typeface="+mn-cs"/>
            </a:endParaRPr>
          </a:p>
        </p:txBody>
      </p:sp>
      <p:pic>
        <p:nvPicPr>
          <p:cNvPr id="23" name="Picture 2" descr="karine Haldi">
            <a:extLst>
              <a:ext uri="{FF2B5EF4-FFF2-40B4-BE49-F238E27FC236}">
                <a16:creationId xmlns:a16="http://schemas.microsoft.com/office/drawing/2014/main" id="{E9713647-3521-8419-9966-C33216F97CD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479634" y="3529510"/>
            <a:ext cx="540433" cy="540433"/>
          </a:xfrm>
          <a:prstGeom prst="ellipse">
            <a:avLst/>
          </a:prstGeom>
          <a:noFill/>
          <a:extLst>
            <a:ext uri="{909E8E84-426E-40DD-AFC4-6F175D3DCCD1}">
              <a14:hiddenFill xmlns:a14="http://schemas.microsoft.com/office/drawing/2010/main">
                <a:solidFill>
                  <a:srgbClr val="FFFFFF"/>
                </a:solidFill>
              </a14:hiddenFill>
            </a:ext>
          </a:extLst>
        </p:spPr>
      </p:pic>
      <p:pic>
        <p:nvPicPr>
          <p:cNvPr id="24" name="Image 23">
            <a:extLst>
              <a:ext uri="{FF2B5EF4-FFF2-40B4-BE49-F238E27FC236}">
                <a16:creationId xmlns:a16="http://schemas.microsoft.com/office/drawing/2014/main" id="{CCFB3C0D-288A-35EE-2FDE-BB9EEC6988E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00923" y="4543895"/>
            <a:ext cx="570377" cy="570377"/>
          </a:xfrm>
          <a:prstGeom prst="ellipse">
            <a:avLst/>
          </a:prstGeom>
        </p:spPr>
      </p:pic>
      <p:pic>
        <p:nvPicPr>
          <p:cNvPr id="25" name="Image 24">
            <a:extLst>
              <a:ext uri="{FF2B5EF4-FFF2-40B4-BE49-F238E27FC236}">
                <a16:creationId xmlns:a16="http://schemas.microsoft.com/office/drawing/2014/main" id="{3A1A8350-509D-8AA2-5223-635683A4A209}"/>
              </a:ext>
            </a:extLst>
          </p:cNvPr>
          <p:cNvPicPr>
            <a:picLocks noChangeAspect="1"/>
          </p:cNvPicPr>
          <p:nvPr/>
        </p:nvPicPr>
        <p:blipFill>
          <a:blip r:embed="rId7" cstate="screen">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tretch>
            <a:fillRect/>
          </a:stretch>
        </p:blipFill>
        <p:spPr>
          <a:xfrm>
            <a:off x="3168910" y="4686795"/>
            <a:ext cx="570377" cy="570377"/>
          </a:xfrm>
          <a:prstGeom prst="ellipse">
            <a:avLst/>
          </a:prstGeom>
        </p:spPr>
      </p:pic>
      <p:sp>
        <p:nvSpPr>
          <p:cNvPr id="26" name="ZoneTexte 25">
            <a:extLst>
              <a:ext uri="{FF2B5EF4-FFF2-40B4-BE49-F238E27FC236}">
                <a16:creationId xmlns:a16="http://schemas.microsoft.com/office/drawing/2014/main" id="{8B14715E-E4E9-D273-A9C1-B3F77E27D7A5}"/>
              </a:ext>
            </a:extLst>
          </p:cNvPr>
          <p:cNvSpPr txBox="1"/>
          <p:nvPr/>
        </p:nvSpPr>
        <p:spPr>
          <a:xfrm>
            <a:off x="3766608" y="4625992"/>
            <a:ext cx="1399466" cy="70788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a:ln>
                  <a:noFill/>
                </a:ln>
                <a:solidFill>
                  <a:srgbClr val="404040"/>
                </a:solidFill>
                <a:effectLst/>
                <a:uLnTx/>
                <a:uFillTx/>
                <a:latin typeface="Arial" panose="020B0604020202020204"/>
                <a:ea typeface="Roboto"/>
                <a:cs typeface="Roboto"/>
              </a:rPr>
              <a:t>Terry  EDERY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a:ln>
                  <a:noFill/>
                </a:ln>
                <a:solidFill>
                  <a:srgbClr val="404040"/>
                </a:solidFill>
                <a:effectLst/>
                <a:uLnTx/>
                <a:uFillTx/>
                <a:latin typeface="Arial" panose="020B0604020202020204"/>
                <a:ea typeface="Roboto"/>
                <a:cs typeface="Roboto"/>
              </a:rPr>
              <a:t>Responsable Commercial Applicatif &amp; Métier </a:t>
            </a:r>
            <a:endParaRPr kumimoji="0" lang="fr-FR" sz="10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27" name="ZoneTexte 3">
            <a:extLst>
              <a:ext uri="{FF2B5EF4-FFF2-40B4-BE49-F238E27FC236}">
                <a16:creationId xmlns:a16="http://schemas.microsoft.com/office/drawing/2014/main" id="{AA71BE34-96C8-A283-E707-65BA44569332}"/>
              </a:ext>
            </a:extLst>
          </p:cNvPr>
          <p:cNvSpPr txBox="1"/>
          <p:nvPr/>
        </p:nvSpPr>
        <p:spPr>
          <a:xfrm>
            <a:off x="9642571" y="2695031"/>
            <a:ext cx="2221434"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E5430D"/>
                </a:solidFill>
                <a:effectLst/>
                <a:uLnTx/>
                <a:uFillTx/>
                <a:latin typeface="Arial" panose="020B0604020202020204"/>
                <a:ea typeface="+mn-ea"/>
                <a:cs typeface="+mn-cs"/>
              </a:rPr>
              <a:t>Une adresse mail dédiée</a:t>
            </a:r>
            <a:endParaRPr kumimoji="0" lang="fr-FR" sz="1400" b="0" i="0" u="none" strike="noStrike" kern="1200" cap="none" spc="0" normalizeH="0" baseline="0" noProof="0">
              <a:ln>
                <a:noFill/>
              </a:ln>
              <a:solidFill>
                <a:srgbClr val="E5430D"/>
              </a:solidFill>
              <a:effectLst/>
              <a:uLnTx/>
              <a:uFillTx/>
              <a:latin typeface="Arial" panose="020B0604020202020204"/>
              <a:ea typeface="+mn-ea"/>
              <a:cs typeface="+mn-cs"/>
            </a:endParaRPr>
          </a:p>
        </p:txBody>
      </p:sp>
      <p:pic>
        <p:nvPicPr>
          <p:cNvPr id="6" name="Image 5">
            <a:extLst>
              <a:ext uri="{FF2B5EF4-FFF2-40B4-BE49-F238E27FC236}">
                <a16:creationId xmlns:a16="http://schemas.microsoft.com/office/drawing/2014/main" id="{15F6D120-B885-26C5-E2A6-B221D8827EA9}"/>
              </a:ext>
            </a:extLst>
          </p:cNvPr>
          <p:cNvPicPr>
            <a:picLocks noChangeAspect="1"/>
          </p:cNvPicPr>
          <p:nvPr/>
        </p:nvPicPr>
        <p:blipFill>
          <a:blip r:embed="rId9"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0236420" y="1689220"/>
            <a:ext cx="1033736" cy="836027"/>
          </a:xfrm>
          <a:prstGeom prst="rect">
            <a:avLst/>
          </a:prstGeom>
          <a:solidFill>
            <a:srgbClr val="E5430D"/>
          </a:solidFill>
        </p:spPr>
      </p:pic>
      <p:sp>
        <p:nvSpPr>
          <p:cNvPr id="8" name="ZoneTexte 7"/>
          <p:cNvSpPr txBox="1"/>
          <p:nvPr/>
        </p:nvSpPr>
        <p:spPr>
          <a:xfrm>
            <a:off x="9284294" y="3450833"/>
            <a:ext cx="293798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a:ln>
                  <a:noFill/>
                </a:ln>
                <a:solidFill>
                  <a:srgbClr val="404040"/>
                </a:solidFill>
                <a:effectLst/>
                <a:uLnTx/>
                <a:uFillTx/>
                <a:latin typeface="Arial" panose="020B0604020202020204"/>
                <a:ea typeface="+mn-ea"/>
                <a:cs typeface="+mn-cs"/>
              </a:rPr>
              <a:t>xxxxxxx@aubay.com</a:t>
            </a:r>
          </a:p>
        </p:txBody>
      </p:sp>
      <p:sp>
        <p:nvSpPr>
          <p:cNvPr id="11" name="ZoneTexte 10">
            <a:extLst>
              <a:ext uri="{FF2B5EF4-FFF2-40B4-BE49-F238E27FC236}">
                <a16:creationId xmlns:a16="http://schemas.microsoft.com/office/drawing/2014/main" id="{16550315-270F-8740-7D78-9ECFE8A539E8}"/>
              </a:ext>
            </a:extLst>
          </p:cNvPr>
          <p:cNvSpPr txBox="1"/>
          <p:nvPr/>
        </p:nvSpPr>
        <p:spPr>
          <a:xfrm>
            <a:off x="5454144" y="5212090"/>
            <a:ext cx="1780635" cy="24622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1" i="1" u="none" strike="noStrike" kern="1200" cap="none" spc="0" normalizeH="0" baseline="0" noProof="0">
                <a:ln>
                  <a:noFill/>
                </a:ln>
                <a:solidFill>
                  <a:srgbClr val="D6532A"/>
                </a:solidFill>
                <a:effectLst/>
                <a:uLnTx/>
                <a:uFillTx/>
                <a:latin typeface="Arial" panose="020B0604020202020204"/>
                <a:ea typeface="Roboto"/>
                <a:cs typeface="Roboto"/>
              </a:rPr>
              <a:t>POINT DE CONTACT CLE</a:t>
            </a:r>
            <a:endParaRPr kumimoji="0" lang="fr-FR" sz="1000" b="0" i="1" u="none" strike="noStrike" kern="1200" cap="none" spc="0" normalizeH="0" baseline="0" noProof="0">
              <a:ln>
                <a:noFill/>
              </a:ln>
              <a:solidFill>
                <a:srgbClr val="D6532A"/>
              </a:solidFill>
              <a:effectLst/>
              <a:uLnTx/>
              <a:uFillTx/>
              <a:latin typeface="Arial" panose="020B0604020202020204"/>
              <a:ea typeface="+mn-ea"/>
              <a:cs typeface="+mn-cs"/>
            </a:endParaRPr>
          </a:p>
        </p:txBody>
      </p:sp>
    </p:spTree>
    <p:extLst>
      <p:ext uri="{BB962C8B-B14F-4D97-AF65-F5344CB8AC3E}">
        <p14:creationId xmlns:p14="http://schemas.microsoft.com/office/powerpoint/2010/main" val="969292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Larme 53">
            <a:extLst>
              <a:ext uri="{FF2B5EF4-FFF2-40B4-BE49-F238E27FC236}">
                <a16:creationId xmlns:a16="http://schemas.microsoft.com/office/drawing/2014/main" id="{9FF0646F-39E2-670C-D050-EE6006169DD2}"/>
              </a:ext>
            </a:extLst>
          </p:cNvPr>
          <p:cNvSpPr/>
          <p:nvPr/>
        </p:nvSpPr>
        <p:spPr>
          <a:xfrm>
            <a:off x="8856125" y="1317148"/>
            <a:ext cx="3335875" cy="3335875"/>
          </a:xfrm>
          <a:prstGeom prst="teardrop">
            <a:avLst/>
          </a:prstGeom>
          <a:noFill/>
          <a:ln>
            <a:solidFill>
              <a:srgbClr val="E5430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ZoneTexte 3">
            <a:extLst>
              <a:ext uri="{FF2B5EF4-FFF2-40B4-BE49-F238E27FC236}">
                <a16:creationId xmlns:a16="http://schemas.microsoft.com/office/drawing/2014/main" id="{505B983D-CA1C-D19A-00B4-DBDA7E44B0F8}"/>
              </a:ext>
            </a:extLst>
          </p:cNvPr>
          <p:cNvSpPr txBox="1"/>
          <p:nvPr/>
        </p:nvSpPr>
        <p:spPr>
          <a:xfrm>
            <a:off x="376206" y="1317148"/>
            <a:ext cx="4354779"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595959"/>
                </a:solidFill>
                <a:effectLst/>
                <a:uLnTx/>
                <a:uFillTx/>
                <a:latin typeface="Arial" panose="020B0604020202020204"/>
                <a:ea typeface="+mn-ea"/>
                <a:cs typeface="+mn-cs"/>
              </a:rPr>
              <a:t>Vos principaux </a:t>
            </a:r>
            <a:r>
              <a:rPr kumimoji="0" lang="fr-FR" sz="1400" b="0" i="0" u="none" strike="noStrike" kern="1200" cap="none" spc="0" normalizeH="0" baseline="0" noProof="0">
                <a:ln>
                  <a:noFill/>
                </a:ln>
                <a:solidFill>
                  <a:srgbClr val="E5430D"/>
                </a:solidFill>
                <a:effectLst/>
                <a:uLnTx/>
                <a:uFillTx/>
                <a:latin typeface="Arial" panose="020B0604020202020204"/>
                <a:ea typeface="+mn-ea"/>
                <a:cs typeface="+mn-cs"/>
              </a:rPr>
              <a:t>interlocuteurs</a:t>
            </a:r>
          </a:p>
        </p:txBody>
      </p:sp>
      <p:sp>
        <p:nvSpPr>
          <p:cNvPr id="27" name="ZoneTexte 3">
            <a:extLst>
              <a:ext uri="{FF2B5EF4-FFF2-40B4-BE49-F238E27FC236}">
                <a16:creationId xmlns:a16="http://schemas.microsoft.com/office/drawing/2014/main" id="{AA71BE34-96C8-A283-E707-65BA44569332}"/>
              </a:ext>
            </a:extLst>
          </p:cNvPr>
          <p:cNvSpPr txBox="1"/>
          <p:nvPr/>
        </p:nvSpPr>
        <p:spPr>
          <a:xfrm>
            <a:off x="9270190" y="2626596"/>
            <a:ext cx="2421922"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effectLst/>
                <a:uLnTx/>
                <a:uFillTx/>
                <a:latin typeface="Arial" panose="020B0604020202020204"/>
                <a:ea typeface="+mn-ea"/>
                <a:cs typeface="+mn-cs"/>
              </a:rPr>
              <a:t>Une adresse mail dédiée</a:t>
            </a:r>
            <a:endParaRPr kumimoji="0" lang="fr-FR" sz="1400" b="0" i="0" u="none" strike="noStrike" kern="1200" cap="none" spc="0" normalizeH="0" baseline="0" noProof="0">
              <a:ln>
                <a:noFill/>
              </a:ln>
              <a:effectLst/>
              <a:uLnTx/>
              <a:uFillTx/>
              <a:latin typeface="Arial" panose="020B0604020202020204"/>
              <a:ea typeface="+mn-ea"/>
              <a:cs typeface="+mn-cs"/>
            </a:endParaRPr>
          </a:p>
        </p:txBody>
      </p:sp>
      <p:pic>
        <p:nvPicPr>
          <p:cNvPr id="6" name="Image 5">
            <a:extLst>
              <a:ext uri="{FF2B5EF4-FFF2-40B4-BE49-F238E27FC236}">
                <a16:creationId xmlns:a16="http://schemas.microsoft.com/office/drawing/2014/main" id="{15F6D120-B885-26C5-E2A6-B221D8827EA9}"/>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0120575" y="1938916"/>
            <a:ext cx="806974" cy="652635"/>
          </a:xfrm>
          <a:prstGeom prst="rect">
            <a:avLst/>
          </a:prstGeom>
          <a:solidFill>
            <a:srgbClr val="E5430D"/>
          </a:solidFill>
        </p:spPr>
      </p:pic>
      <p:sp>
        <p:nvSpPr>
          <p:cNvPr id="8" name="ZoneTexte 7"/>
          <p:cNvSpPr txBox="1"/>
          <p:nvPr/>
        </p:nvSpPr>
        <p:spPr>
          <a:xfrm>
            <a:off x="8856124" y="3059668"/>
            <a:ext cx="333587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a:ln>
                  <a:noFill/>
                </a:ln>
                <a:solidFill>
                  <a:srgbClr val="E5430D"/>
                </a:solidFill>
                <a:effectLst/>
                <a:uLnTx/>
                <a:uFillTx/>
                <a:latin typeface="Arial" panose="020B0604020202020204"/>
                <a:ea typeface="+mn-ea"/>
                <a:cs typeface="+mn-cs"/>
              </a:rPr>
              <a:t>xxxx@aubay.com</a:t>
            </a:r>
          </a:p>
        </p:txBody>
      </p:sp>
      <p:sp>
        <p:nvSpPr>
          <p:cNvPr id="15" name="Oval 9">
            <a:extLst>
              <a:ext uri="{FF2B5EF4-FFF2-40B4-BE49-F238E27FC236}">
                <a16:creationId xmlns:a16="http://schemas.microsoft.com/office/drawing/2014/main" id="{7EC79294-3BAE-F0F3-A54C-54EF0E3ADB98}"/>
              </a:ext>
            </a:extLst>
          </p:cNvPr>
          <p:cNvSpPr/>
          <p:nvPr/>
        </p:nvSpPr>
        <p:spPr>
          <a:xfrm>
            <a:off x="2735916" y="1614221"/>
            <a:ext cx="4218896" cy="4218897"/>
          </a:xfrm>
          <a:prstGeom prst="ellipse">
            <a:avLst/>
          </a:prstGeom>
          <a:noFill/>
          <a:ln>
            <a:solidFill>
              <a:srgbClr val="F5A24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30">
            <a:extLst>
              <a:ext uri="{FF2B5EF4-FFF2-40B4-BE49-F238E27FC236}">
                <a16:creationId xmlns:a16="http://schemas.microsoft.com/office/drawing/2014/main" id="{FB0F2BDF-BD70-146C-9C00-01DC4AAB1C36}"/>
              </a:ext>
            </a:extLst>
          </p:cNvPr>
          <p:cNvSpPr/>
          <p:nvPr/>
        </p:nvSpPr>
        <p:spPr>
          <a:xfrm>
            <a:off x="6224747" y="2361727"/>
            <a:ext cx="1047506" cy="1047503"/>
          </a:xfrm>
          <a:prstGeom prst="ellipse">
            <a:avLst/>
          </a:prstGeom>
          <a:solidFill>
            <a:schemeClr val="bg1"/>
          </a:solidFill>
          <a:ln>
            <a:noFill/>
          </a:ln>
          <a:effectLst>
            <a:outerShdw blurRad="508000" dist="190500" dir="5400000" algn="t"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26">
            <a:extLst>
              <a:ext uri="{FF2B5EF4-FFF2-40B4-BE49-F238E27FC236}">
                <a16:creationId xmlns:a16="http://schemas.microsoft.com/office/drawing/2014/main" id="{964C0AA4-B029-FCBA-EED3-A83D1562903C}"/>
              </a:ext>
            </a:extLst>
          </p:cNvPr>
          <p:cNvSpPr/>
          <p:nvPr/>
        </p:nvSpPr>
        <p:spPr>
          <a:xfrm>
            <a:off x="2419387" y="2361727"/>
            <a:ext cx="1047506" cy="1047503"/>
          </a:xfrm>
          <a:prstGeom prst="ellipse">
            <a:avLst/>
          </a:prstGeom>
          <a:solidFill>
            <a:schemeClr val="bg1"/>
          </a:solidFill>
          <a:ln>
            <a:noFill/>
          </a:ln>
          <a:effectLst>
            <a:outerShdw blurRad="508000" dist="190500" dir="5400000" algn="t"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4">
            <a:extLst>
              <a:ext uri="{FF2B5EF4-FFF2-40B4-BE49-F238E27FC236}">
                <a16:creationId xmlns:a16="http://schemas.microsoft.com/office/drawing/2014/main" id="{3382D2C1-CD52-B885-DD89-0E1F6945959B}"/>
              </a:ext>
            </a:extLst>
          </p:cNvPr>
          <p:cNvSpPr/>
          <p:nvPr/>
        </p:nvSpPr>
        <p:spPr>
          <a:xfrm>
            <a:off x="2682098" y="4331230"/>
            <a:ext cx="1047506" cy="1047503"/>
          </a:xfrm>
          <a:prstGeom prst="ellipse">
            <a:avLst/>
          </a:prstGeom>
          <a:solidFill>
            <a:schemeClr val="bg1"/>
          </a:solidFill>
          <a:ln>
            <a:noFill/>
          </a:ln>
          <a:effectLst>
            <a:outerShdw blurRad="508000" dist="190500" dir="5400000" algn="t"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8">
            <a:extLst>
              <a:ext uri="{FF2B5EF4-FFF2-40B4-BE49-F238E27FC236}">
                <a16:creationId xmlns:a16="http://schemas.microsoft.com/office/drawing/2014/main" id="{460AB8E5-59BA-5513-93D3-65360D053A84}"/>
              </a:ext>
            </a:extLst>
          </p:cNvPr>
          <p:cNvSpPr/>
          <p:nvPr/>
        </p:nvSpPr>
        <p:spPr>
          <a:xfrm>
            <a:off x="5970299" y="4331230"/>
            <a:ext cx="1047506" cy="1047503"/>
          </a:xfrm>
          <a:prstGeom prst="ellipse">
            <a:avLst/>
          </a:prstGeom>
          <a:solidFill>
            <a:schemeClr val="bg1">
              <a:lumMod val="85000"/>
            </a:schemeClr>
          </a:solidFill>
          <a:ln>
            <a:noFill/>
          </a:ln>
          <a:effectLst>
            <a:outerShdw blurRad="508000" dist="190500" dir="5400000" algn="t"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13">
            <a:extLst>
              <a:ext uri="{FF2B5EF4-FFF2-40B4-BE49-F238E27FC236}">
                <a16:creationId xmlns:a16="http://schemas.microsoft.com/office/drawing/2014/main" id="{B7CD9FC8-E711-0A2D-92BA-E83C5C5C282B}"/>
              </a:ext>
            </a:extLst>
          </p:cNvPr>
          <p:cNvSpPr/>
          <p:nvPr/>
        </p:nvSpPr>
        <p:spPr>
          <a:xfrm>
            <a:off x="4321611" y="1137836"/>
            <a:ext cx="1047506" cy="1047503"/>
          </a:xfrm>
          <a:prstGeom prst="ellipse">
            <a:avLst/>
          </a:prstGeom>
          <a:solidFill>
            <a:schemeClr val="bg1"/>
          </a:solidFill>
          <a:ln>
            <a:noFill/>
          </a:ln>
          <a:effectLst>
            <a:outerShdw blurRad="508000" dist="190500" dir="5400000" algn="t"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Image 37" descr="Une image contenant texte, homme, personne, complet&#10;&#10;Description générée automatiquement">
            <a:extLst>
              <a:ext uri="{FF2B5EF4-FFF2-40B4-BE49-F238E27FC236}">
                <a16:creationId xmlns:a16="http://schemas.microsoft.com/office/drawing/2014/main" id="{51B15BFB-286E-97EE-AF71-5B12DD1607F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98162" y="1317780"/>
            <a:ext cx="694403" cy="687613"/>
          </a:xfrm>
          <a:prstGeom prst="rect">
            <a:avLst/>
          </a:prstGeom>
          <a:ln>
            <a:noFill/>
          </a:ln>
        </p:spPr>
      </p:pic>
      <p:pic>
        <p:nvPicPr>
          <p:cNvPr id="39" name="Image 38">
            <a:extLst>
              <a:ext uri="{FF2B5EF4-FFF2-40B4-BE49-F238E27FC236}">
                <a16:creationId xmlns:a16="http://schemas.microsoft.com/office/drawing/2014/main" id="{6DA3B1A8-93DE-E712-F660-B870BE3CAA0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72923" y="2615261"/>
            <a:ext cx="540433" cy="540433"/>
          </a:xfrm>
          <a:prstGeom prst="ellipse">
            <a:avLst/>
          </a:prstGeom>
          <a:ln>
            <a:noFill/>
          </a:ln>
        </p:spPr>
      </p:pic>
      <p:pic>
        <p:nvPicPr>
          <p:cNvPr id="40" name="Picture 2" descr="karine Haldi">
            <a:extLst>
              <a:ext uri="{FF2B5EF4-FFF2-40B4-BE49-F238E27FC236}">
                <a16:creationId xmlns:a16="http://schemas.microsoft.com/office/drawing/2014/main" id="{ABE25E71-3A6A-A2EE-F070-BBE7BF7C4762}"/>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478283" y="2622476"/>
            <a:ext cx="540433" cy="540433"/>
          </a:xfrm>
          <a:prstGeom prst="ellipse">
            <a:avLst/>
          </a:prstGeom>
          <a:noFill/>
          <a:extLst>
            <a:ext uri="{909E8E84-426E-40DD-AFC4-6F175D3DCCD1}">
              <a14:hiddenFill xmlns:a14="http://schemas.microsoft.com/office/drawing/2010/main">
                <a:solidFill>
                  <a:srgbClr val="FFFFFF"/>
                </a:solidFill>
              </a14:hiddenFill>
            </a:ext>
          </a:extLst>
        </p:spPr>
      </p:pic>
      <p:pic>
        <p:nvPicPr>
          <p:cNvPr id="41" name="Image 40">
            <a:extLst>
              <a:ext uri="{FF2B5EF4-FFF2-40B4-BE49-F238E27FC236}">
                <a16:creationId xmlns:a16="http://schemas.microsoft.com/office/drawing/2014/main" id="{7488F955-749C-0139-2CB9-5F0C095DEA14}"/>
              </a:ext>
            </a:extLst>
          </p:cNvPr>
          <p:cNvPicPr>
            <a:picLocks noChangeAspect="1"/>
          </p:cNvPicPr>
          <p:nvPr/>
        </p:nvPicPr>
        <p:blipFill>
          <a:blip r:embed="rId7" cstate="screen">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tretch>
            <a:fillRect/>
          </a:stretch>
        </p:blipFill>
        <p:spPr>
          <a:xfrm>
            <a:off x="2920662" y="4569792"/>
            <a:ext cx="570377" cy="570377"/>
          </a:xfrm>
          <a:prstGeom prst="ellipse">
            <a:avLst/>
          </a:prstGeom>
        </p:spPr>
      </p:pic>
      <p:pic>
        <p:nvPicPr>
          <p:cNvPr id="42" name="Image 41">
            <a:extLst>
              <a:ext uri="{FF2B5EF4-FFF2-40B4-BE49-F238E27FC236}">
                <a16:creationId xmlns:a16="http://schemas.microsoft.com/office/drawing/2014/main" id="{89053B05-F194-F7D6-E08C-14CA324DC6B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208863" y="4575482"/>
            <a:ext cx="570377" cy="570377"/>
          </a:xfrm>
          <a:prstGeom prst="ellipse">
            <a:avLst/>
          </a:prstGeom>
        </p:spPr>
      </p:pic>
      <p:sp>
        <p:nvSpPr>
          <p:cNvPr id="43" name="ZoneTexte 42">
            <a:extLst>
              <a:ext uri="{FF2B5EF4-FFF2-40B4-BE49-F238E27FC236}">
                <a16:creationId xmlns:a16="http://schemas.microsoft.com/office/drawing/2014/main" id="{26E05566-09F3-8B98-8474-28DB6C6635DD}"/>
              </a:ext>
            </a:extLst>
          </p:cNvPr>
          <p:cNvSpPr txBox="1"/>
          <p:nvPr/>
        </p:nvSpPr>
        <p:spPr>
          <a:xfrm>
            <a:off x="3887018" y="2258410"/>
            <a:ext cx="1936867" cy="553998"/>
          </a:xfrm>
          <a:prstGeom prst="rect">
            <a:avLst/>
          </a:prstGeom>
          <a:solidFill>
            <a:schemeClr val="bg1"/>
          </a:solidFill>
        </p:spPr>
        <p:txBody>
          <a:bodyPr wrap="square" rtlCol="0">
            <a:spAutoFit/>
          </a:bodyPr>
          <a:lstStyle/>
          <a:p>
            <a:pPr algn="ctr">
              <a:defRPr/>
            </a:pPr>
            <a:r>
              <a:rPr kumimoji="0" lang="fr-FR" sz="1000" b="1" i="0" u="none" strike="noStrike" kern="1200" cap="none" spc="0" normalizeH="0" baseline="0" noProof="0">
                <a:ln>
                  <a:noFill/>
                </a:ln>
                <a:solidFill>
                  <a:srgbClr val="E5430D"/>
                </a:solidFill>
                <a:effectLst/>
                <a:uLnTx/>
                <a:uFillTx/>
                <a:latin typeface="Arial" panose="020B0604020202020204"/>
                <a:ea typeface="+mn-ea"/>
                <a:cs typeface="+mn-cs"/>
              </a:rPr>
              <a:t>SPONSOR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a:ln>
                  <a:noFill/>
                </a:ln>
                <a:solidFill>
                  <a:srgbClr val="404040"/>
                </a:solidFill>
                <a:effectLst/>
                <a:uLnTx/>
                <a:uFillTx/>
                <a:latin typeface="Arial" panose="020B0604020202020204"/>
                <a:ea typeface="Roboto"/>
                <a:cs typeface="Roboto"/>
              </a:rPr>
              <a:t>Christian MEUNIER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a:ln>
                  <a:noFill/>
                </a:ln>
                <a:solidFill>
                  <a:srgbClr val="404040"/>
                </a:solidFill>
                <a:effectLst/>
                <a:uLnTx/>
                <a:uFillTx/>
                <a:latin typeface="Arial" panose="020B0604020202020204"/>
                <a:ea typeface="Roboto"/>
                <a:cs typeface="Roboto"/>
              </a:rPr>
              <a:t>Directeur Associé</a:t>
            </a:r>
          </a:p>
        </p:txBody>
      </p:sp>
      <p:sp>
        <p:nvSpPr>
          <p:cNvPr id="44" name="ZoneTexte 43">
            <a:extLst>
              <a:ext uri="{FF2B5EF4-FFF2-40B4-BE49-F238E27FC236}">
                <a16:creationId xmlns:a16="http://schemas.microsoft.com/office/drawing/2014/main" id="{7A517E82-1B38-E92A-B7CF-A24ED8D8FFA9}"/>
              </a:ext>
            </a:extLst>
          </p:cNvPr>
          <p:cNvSpPr txBox="1"/>
          <p:nvPr/>
        </p:nvSpPr>
        <p:spPr>
          <a:xfrm>
            <a:off x="1816099" y="3520673"/>
            <a:ext cx="2255618" cy="553998"/>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fr-FR" sz="1000" b="1" i="0" u="none" strike="noStrike" kern="1200" cap="none" spc="0" normalizeH="0" baseline="0" noProof="0">
                <a:ln>
                  <a:noFill/>
                </a:ln>
                <a:solidFill>
                  <a:srgbClr val="E5430D"/>
                </a:solidFill>
                <a:effectLst/>
                <a:uLnTx/>
                <a:uFillTx/>
                <a:latin typeface="Arial" panose="020B0604020202020204"/>
                <a:ea typeface="+mn-ea"/>
                <a:cs typeface="+mn-cs"/>
              </a:rPr>
              <a:t>GOUVERNANCE STRATÉGIQUE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a:ln>
                  <a:noFill/>
                </a:ln>
                <a:solidFill>
                  <a:srgbClr val="404040"/>
                </a:solidFill>
                <a:effectLst/>
                <a:uLnTx/>
                <a:uFillTx/>
                <a:latin typeface="Arial" panose="020B0604020202020204"/>
                <a:ea typeface="Roboto"/>
                <a:cs typeface="Roboto"/>
              </a:rPr>
              <a:t>Christian MEUNIER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a:ln>
                  <a:noFill/>
                </a:ln>
                <a:solidFill>
                  <a:srgbClr val="404040"/>
                </a:solidFill>
                <a:effectLst/>
                <a:uLnTx/>
                <a:uFillTx/>
                <a:latin typeface="Arial" panose="020B0604020202020204"/>
                <a:ea typeface="Roboto"/>
                <a:cs typeface="Roboto"/>
              </a:rPr>
              <a:t>Directeur Associé</a:t>
            </a:r>
          </a:p>
        </p:txBody>
      </p:sp>
      <p:sp>
        <p:nvSpPr>
          <p:cNvPr id="45" name="ZoneTexte 44">
            <a:extLst>
              <a:ext uri="{FF2B5EF4-FFF2-40B4-BE49-F238E27FC236}">
                <a16:creationId xmlns:a16="http://schemas.microsoft.com/office/drawing/2014/main" id="{F969CF2A-6DA7-FD2B-E9FB-5C4B314587E8}"/>
              </a:ext>
            </a:extLst>
          </p:cNvPr>
          <p:cNvSpPr txBox="1"/>
          <p:nvPr/>
        </p:nvSpPr>
        <p:spPr>
          <a:xfrm>
            <a:off x="5437294" y="3520673"/>
            <a:ext cx="2622409" cy="553998"/>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fr-FR" sz="1000" b="1" i="0" u="none" strike="noStrike" kern="1200" cap="none" spc="0" normalizeH="0" baseline="0" noProof="0">
                <a:ln>
                  <a:noFill/>
                </a:ln>
                <a:solidFill>
                  <a:srgbClr val="E5430D"/>
                </a:solidFill>
                <a:effectLst/>
                <a:uLnTx/>
                <a:uFillTx/>
                <a:latin typeface="Arial" panose="020B0604020202020204"/>
                <a:ea typeface="+mn-ea"/>
                <a:cs typeface="+mn-cs"/>
              </a:rPr>
              <a:t>GOUVERNANCE STRATÉGIQUE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a:ln>
                  <a:noFill/>
                </a:ln>
                <a:solidFill>
                  <a:srgbClr val="404040"/>
                </a:solidFill>
                <a:effectLst/>
                <a:uLnTx/>
                <a:uFillTx/>
                <a:latin typeface="Arial" panose="020B0604020202020204"/>
                <a:ea typeface="Roboto"/>
                <a:cs typeface="Roboto"/>
              </a:rPr>
              <a:t>Karine HALDI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a:ln>
                  <a:noFill/>
                </a:ln>
                <a:solidFill>
                  <a:srgbClr val="404040"/>
                </a:solidFill>
                <a:effectLst/>
                <a:uLnTx/>
                <a:uFillTx/>
                <a:latin typeface="Arial" panose="020B0604020202020204"/>
                <a:ea typeface="Roboto"/>
                <a:cs typeface="Roboto"/>
              </a:rPr>
              <a:t>Directrice  de marché infrastructure &amp; cloud</a:t>
            </a:r>
            <a:endParaRPr kumimoji="0" lang="fr-FR" sz="10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49" name="ZoneTexte 48">
            <a:extLst>
              <a:ext uri="{FF2B5EF4-FFF2-40B4-BE49-F238E27FC236}">
                <a16:creationId xmlns:a16="http://schemas.microsoft.com/office/drawing/2014/main" id="{4254DF99-47A1-A664-56A9-54A601C032EA}"/>
              </a:ext>
            </a:extLst>
          </p:cNvPr>
          <p:cNvSpPr txBox="1"/>
          <p:nvPr/>
        </p:nvSpPr>
        <p:spPr>
          <a:xfrm>
            <a:off x="2031729" y="5489376"/>
            <a:ext cx="2255618" cy="707886"/>
          </a:xfrm>
          <a:prstGeom prst="rect">
            <a:avLst/>
          </a:prstGeom>
          <a:solidFill>
            <a:schemeClr val="bg1"/>
          </a:solidFill>
        </p:spPr>
        <p:txBody>
          <a:bodyPr wrap="square" rtlCol="0">
            <a:spAutoFit/>
          </a:bodyPr>
          <a:lstStyle/>
          <a:p>
            <a:pPr algn="ctr">
              <a:defRPr/>
            </a:pPr>
            <a:r>
              <a:rPr kumimoji="0" lang="fr-FR" sz="1000" b="1" i="0" u="none" strike="noStrike" kern="1200" cap="none" spc="0" normalizeH="0" baseline="0" noProof="0">
                <a:ln>
                  <a:noFill/>
                </a:ln>
                <a:solidFill>
                  <a:srgbClr val="E5430D"/>
                </a:solidFill>
                <a:effectLst/>
                <a:uLnTx/>
                <a:uFillTx/>
                <a:latin typeface="Arial" panose="020B0604020202020204"/>
                <a:ea typeface="+mn-ea"/>
                <a:cs typeface="+mn-cs"/>
              </a:rPr>
              <a:t>INTERLOCUTEUR PRIVILÉGIÉ</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a:ln>
                  <a:noFill/>
                </a:ln>
                <a:solidFill>
                  <a:srgbClr val="404040"/>
                </a:solidFill>
                <a:effectLst/>
                <a:uLnTx/>
                <a:uFillTx/>
                <a:latin typeface="Arial" panose="020B0604020202020204"/>
                <a:ea typeface="Roboto"/>
                <a:cs typeface="Roboto"/>
              </a:rPr>
              <a:t>Terry  EDERY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a:ln>
                  <a:noFill/>
                </a:ln>
                <a:solidFill>
                  <a:srgbClr val="404040"/>
                </a:solidFill>
                <a:effectLst/>
                <a:uLnTx/>
                <a:uFillTx/>
                <a:latin typeface="Arial" panose="020B0604020202020204"/>
                <a:ea typeface="Roboto"/>
                <a:cs typeface="Roboto"/>
              </a:rPr>
              <a:t>Responsable Commercial </a:t>
            </a:r>
            <a:br>
              <a:rPr kumimoji="0" lang="fr-FR" sz="1000" b="0" i="0" u="none" strike="noStrike" kern="1200" cap="none" spc="0" normalizeH="0" baseline="0" noProof="0">
                <a:ln>
                  <a:noFill/>
                </a:ln>
                <a:solidFill>
                  <a:srgbClr val="404040"/>
                </a:solidFill>
                <a:effectLst/>
                <a:uLnTx/>
                <a:uFillTx/>
                <a:latin typeface="Arial" panose="020B0604020202020204"/>
                <a:ea typeface="Roboto"/>
                <a:cs typeface="Roboto"/>
              </a:rPr>
            </a:br>
            <a:r>
              <a:rPr kumimoji="0" lang="fr-FR" sz="1000" b="0" i="0" u="none" strike="noStrike" kern="1200" cap="none" spc="0" normalizeH="0" baseline="0" noProof="0">
                <a:ln>
                  <a:noFill/>
                </a:ln>
                <a:solidFill>
                  <a:srgbClr val="404040"/>
                </a:solidFill>
                <a:effectLst/>
                <a:uLnTx/>
                <a:uFillTx/>
                <a:latin typeface="Arial" panose="020B0604020202020204"/>
                <a:ea typeface="Roboto"/>
                <a:cs typeface="Roboto"/>
              </a:rPr>
              <a:t>Applicatif &amp; Métier </a:t>
            </a:r>
            <a:endParaRPr kumimoji="0" lang="fr-FR" sz="10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52" name="Espace réservé du texte 51">
            <a:extLst>
              <a:ext uri="{FF2B5EF4-FFF2-40B4-BE49-F238E27FC236}">
                <a16:creationId xmlns:a16="http://schemas.microsoft.com/office/drawing/2014/main" id="{F4C32C68-E4A4-BB55-9B1C-5EA601665852}"/>
              </a:ext>
            </a:extLst>
          </p:cNvPr>
          <p:cNvSpPr>
            <a:spLocks noGrp="1"/>
          </p:cNvSpPr>
          <p:nvPr>
            <p:ph type="body" sz="quarter" idx="10"/>
          </p:nvPr>
        </p:nvSpPr>
        <p:spPr/>
        <p:txBody>
          <a:bodyPr/>
          <a:lstStyle/>
          <a:p>
            <a:r>
              <a:rPr lang="fr-FR"/>
              <a:t>Organisation mise en place pour le suivi </a:t>
            </a:r>
            <a:r>
              <a:rPr lang="fr-FR" cap="all" err="1"/>
              <a:t>xxxxx</a:t>
            </a:r>
            <a:endParaRPr lang="fr-FR" cap="all"/>
          </a:p>
        </p:txBody>
      </p:sp>
      <p:sp>
        <p:nvSpPr>
          <p:cNvPr id="53" name="Espace réservé du texte 52">
            <a:extLst>
              <a:ext uri="{FF2B5EF4-FFF2-40B4-BE49-F238E27FC236}">
                <a16:creationId xmlns:a16="http://schemas.microsoft.com/office/drawing/2014/main" id="{C8AD50F4-4567-CFD9-EE0C-6F9745B2C893}"/>
              </a:ext>
            </a:extLst>
          </p:cNvPr>
          <p:cNvSpPr>
            <a:spLocks noGrp="1"/>
          </p:cNvSpPr>
          <p:nvPr>
            <p:ph type="body" sz="quarter" idx="11"/>
          </p:nvPr>
        </p:nvSpPr>
        <p:spPr/>
        <p:txBody>
          <a:bodyPr/>
          <a:lstStyle/>
          <a:p>
            <a:r>
              <a:rPr lang="fr-FR"/>
              <a:t>L’Équipe </a:t>
            </a:r>
            <a:r>
              <a:rPr lang="fr-FR" err="1"/>
              <a:t>Aubay</a:t>
            </a:r>
            <a:endParaRPr lang="fr-FR"/>
          </a:p>
        </p:txBody>
      </p:sp>
      <p:sp>
        <p:nvSpPr>
          <p:cNvPr id="46" name="ZoneTexte 45">
            <a:extLst>
              <a:ext uri="{FF2B5EF4-FFF2-40B4-BE49-F238E27FC236}">
                <a16:creationId xmlns:a16="http://schemas.microsoft.com/office/drawing/2014/main" id="{AD18473E-E8F2-CBBB-EFC3-A077E1295310}"/>
              </a:ext>
            </a:extLst>
          </p:cNvPr>
          <p:cNvSpPr txBox="1"/>
          <p:nvPr/>
        </p:nvSpPr>
        <p:spPr>
          <a:xfrm>
            <a:off x="5360335" y="5489376"/>
            <a:ext cx="2255618" cy="1015663"/>
          </a:xfrm>
          <a:prstGeom prst="rect">
            <a:avLst/>
          </a:prstGeom>
          <a:solidFill>
            <a:schemeClr val="bg1">
              <a:lumMod val="85000"/>
            </a:schemeClr>
          </a:solidFill>
          <a:ln>
            <a:noFill/>
          </a:ln>
        </p:spPr>
        <p:txBody>
          <a:bodyPr wrap="square" rtlCol="0">
            <a:spAutoFit/>
          </a:bodyPr>
          <a:lstStyle/>
          <a:p>
            <a:pPr algn="ctr">
              <a:defRPr/>
            </a:pPr>
            <a:r>
              <a:rPr kumimoji="0" lang="fr-FR" sz="1000" b="1" i="0" u="none" strike="noStrike" kern="1200" cap="none" spc="0" normalizeH="0" baseline="0" noProof="0">
                <a:ln>
                  <a:noFill/>
                </a:ln>
                <a:solidFill>
                  <a:srgbClr val="E5430D"/>
                </a:solidFill>
                <a:effectLst/>
                <a:uLnTx/>
                <a:uFillTx/>
                <a:latin typeface="Arial" panose="020B0604020202020204"/>
                <a:ea typeface="+mn-ea"/>
                <a:cs typeface="+mn-cs"/>
              </a:rPr>
              <a:t>INTERLOCUTEUR PRIVILÉGIÉ</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a:ln>
                  <a:noFill/>
                </a:ln>
                <a:solidFill>
                  <a:srgbClr val="404040"/>
                </a:solidFill>
                <a:effectLst/>
                <a:uLnTx/>
                <a:uFillTx/>
                <a:latin typeface="Arial" panose="020B0604020202020204"/>
                <a:ea typeface="Roboto"/>
                <a:cs typeface="Roboto"/>
              </a:rPr>
              <a:t>Olivier BOHER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a:ln>
                  <a:noFill/>
                </a:ln>
                <a:solidFill>
                  <a:srgbClr val="404040"/>
                </a:solidFill>
                <a:effectLst/>
                <a:uLnTx/>
                <a:uFillTx/>
                <a:latin typeface="Arial" panose="020B0604020202020204"/>
                <a:ea typeface="Roboto"/>
                <a:cs typeface="Roboto"/>
              </a:rPr>
              <a:t>Responsable commercial </a:t>
            </a:r>
            <a:br>
              <a:rPr kumimoji="0" lang="fr-FR" sz="1000" b="0" i="0" u="none" strike="noStrike" kern="1200" cap="none" spc="0" normalizeH="0" baseline="0" noProof="0">
                <a:ln>
                  <a:noFill/>
                </a:ln>
                <a:solidFill>
                  <a:srgbClr val="404040"/>
                </a:solidFill>
                <a:effectLst/>
                <a:uLnTx/>
                <a:uFillTx/>
                <a:latin typeface="Arial" panose="020B0604020202020204"/>
                <a:ea typeface="Roboto"/>
                <a:cs typeface="Roboto"/>
              </a:rPr>
            </a:br>
            <a:r>
              <a:rPr kumimoji="0" lang="fr-FR" sz="1000" b="0" i="0" u="none" strike="noStrike" kern="1200" cap="none" spc="0" normalizeH="0" baseline="0" noProof="0">
                <a:ln>
                  <a:noFill/>
                </a:ln>
                <a:solidFill>
                  <a:srgbClr val="404040"/>
                </a:solidFill>
                <a:effectLst/>
                <a:uLnTx/>
                <a:uFillTx/>
                <a:latin typeface="Arial" panose="020B0604020202020204"/>
                <a:ea typeface="Roboto"/>
                <a:cs typeface="Roboto"/>
              </a:rPr>
              <a:t>infrastructure &amp; Cloud</a:t>
            </a:r>
          </a:p>
          <a:p>
            <a:pPr algn="ctr">
              <a:defRPr/>
            </a:pPr>
            <a:endParaRPr kumimoji="0" lang="fr-FR" sz="1000" b="1" i="1" u="none" strike="noStrike" kern="1200" cap="none" spc="0" normalizeH="0" baseline="0">
              <a:ln>
                <a:noFill/>
              </a:ln>
              <a:solidFill>
                <a:srgbClr val="404040"/>
              </a:solidFill>
              <a:effectLst/>
              <a:uLnTx/>
              <a:uFillTx/>
              <a:latin typeface="Arial" panose="020B0604020202020204"/>
              <a:ea typeface="Roboto"/>
              <a:cs typeface="Roboto"/>
            </a:endParaRPr>
          </a:p>
          <a:p>
            <a:pPr algn="ctr">
              <a:defRPr/>
            </a:pPr>
            <a:r>
              <a:rPr kumimoji="0" lang="fr-FR" sz="1000" b="1" i="1" u="none" strike="noStrike" kern="1200" cap="none" spc="0" normalizeH="0" baseline="0" noProof="0">
                <a:ln>
                  <a:noFill/>
                </a:ln>
                <a:solidFill>
                  <a:srgbClr val="E5430D"/>
                </a:solidFill>
                <a:effectLst/>
                <a:uLnTx/>
                <a:uFillTx/>
                <a:latin typeface="Arial" panose="020B0604020202020204"/>
                <a:ea typeface="Roboto"/>
                <a:cs typeface="Roboto"/>
              </a:rPr>
              <a:t>POINT DE CONTACT CLÉ</a:t>
            </a:r>
            <a:endParaRPr kumimoji="0" lang="fr-FR" sz="1000" b="0" i="1" u="none" strike="noStrike" kern="1200" cap="none" spc="0" normalizeH="0" baseline="0" noProof="0">
              <a:ln>
                <a:noFill/>
              </a:ln>
              <a:solidFill>
                <a:srgbClr val="E5430D"/>
              </a:solidFill>
              <a:effectLst/>
              <a:uLnTx/>
              <a:uFillTx/>
              <a:latin typeface="Arial" panose="020B0604020202020204"/>
              <a:ea typeface="+mn-ea"/>
              <a:cs typeface="+mn-cs"/>
            </a:endParaRPr>
          </a:p>
        </p:txBody>
      </p:sp>
    </p:spTree>
    <p:extLst>
      <p:ext uri="{BB962C8B-B14F-4D97-AF65-F5344CB8AC3E}">
        <p14:creationId xmlns:p14="http://schemas.microsoft.com/office/powerpoint/2010/main" val="3890668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Larme 53">
            <a:extLst>
              <a:ext uri="{FF2B5EF4-FFF2-40B4-BE49-F238E27FC236}">
                <a16:creationId xmlns:a16="http://schemas.microsoft.com/office/drawing/2014/main" id="{9FF0646F-39E2-670C-D050-EE6006169DD2}"/>
              </a:ext>
            </a:extLst>
          </p:cNvPr>
          <p:cNvSpPr/>
          <p:nvPr/>
        </p:nvSpPr>
        <p:spPr>
          <a:xfrm>
            <a:off x="8856125" y="1317148"/>
            <a:ext cx="3335875" cy="3335875"/>
          </a:xfrm>
          <a:prstGeom prst="teardrop">
            <a:avLst/>
          </a:prstGeom>
          <a:noFill/>
          <a:ln>
            <a:solidFill>
              <a:srgbClr val="E5430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ZoneTexte 3">
            <a:extLst>
              <a:ext uri="{FF2B5EF4-FFF2-40B4-BE49-F238E27FC236}">
                <a16:creationId xmlns:a16="http://schemas.microsoft.com/office/drawing/2014/main" id="{505B983D-CA1C-D19A-00B4-DBDA7E44B0F8}"/>
              </a:ext>
            </a:extLst>
          </p:cNvPr>
          <p:cNvSpPr txBox="1"/>
          <p:nvPr/>
        </p:nvSpPr>
        <p:spPr>
          <a:xfrm>
            <a:off x="376774" y="885892"/>
            <a:ext cx="4354779"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595959"/>
                </a:solidFill>
                <a:effectLst/>
                <a:uLnTx/>
                <a:uFillTx/>
                <a:latin typeface="Arial" panose="020B0604020202020204"/>
                <a:ea typeface="+mn-ea"/>
                <a:cs typeface="+mn-cs"/>
              </a:rPr>
              <a:t>Vos principaux </a:t>
            </a:r>
            <a:r>
              <a:rPr kumimoji="0" lang="fr-FR" sz="1400" b="0" i="0" u="none" strike="noStrike" kern="1200" cap="none" spc="0" normalizeH="0" baseline="0" noProof="0">
                <a:ln>
                  <a:noFill/>
                </a:ln>
                <a:solidFill>
                  <a:srgbClr val="E5430D"/>
                </a:solidFill>
                <a:effectLst/>
                <a:uLnTx/>
                <a:uFillTx/>
                <a:latin typeface="Arial" panose="020B0604020202020204"/>
                <a:ea typeface="+mn-ea"/>
                <a:cs typeface="+mn-cs"/>
              </a:rPr>
              <a:t>interlocuteurs</a:t>
            </a:r>
          </a:p>
        </p:txBody>
      </p:sp>
      <p:sp>
        <p:nvSpPr>
          <p:cNvPr id="27" name="ZoneTexte 3">
            <a:extLst>
              <a:ext uri="{FF2B5EF4-FFF2-40B4-BE49-F238E27FC236}">
                <a16:creationId xmlns:a16="http://schemas.microsoft.com/office/drawing/2014/main" id="{AA71BE34-96C8-A283-E707-65BA44569332}"/>
              </a:ext>
            </a:extLst>
          </p:cNvPr>
          <p:cNvSpPr txBox="1"/>
          <p:nvPr/>
        </p:nvSpPr>
        <p:spPr>
          <a:xfrm>
            <a:off x="9270190" y="2626596"/>
            <a:ext cx="2421922"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effectLst/>
                <a:uLnTx/>
                <a:uFillTx/>
                <a:latin typeface="Arial" panose="020B0604020202020204"/>
                <a:ea typeface="+mn-ea"/>
                <a:cs typeface="+mn-cs"/>
              </a:rPr>
              <a:t>Une adresse mail dédiée</a:t>
            </a:r>
            <a:endParaRPr kumimoji="0" lang="fr-FR" sz="1400" b="0" i="0" u="none" strike="noStrike" kern="1200" cap="none" spc="0" normalizeH="0" baseline="0" noProof="0">
              <a:ln>
                <a:noFill/>
              </a:ln>
              <a:effectLst/>
              <a:uLnTx/>
              <a:uFillTx/>
              <a:latin typeface="Arial" panose="020B0604020202020204"/>
              <a:ea typeface="+mn-ea"/>
              <a:cs typeface="+mn-cs"/>
            </a:endParaRPr>
          </a:p>
        </p:txBody>
      </p:sp>
      <p:pic>
        <p:nvPicPr>
          <p:cNvPr id="6" name="Image 5">
            <a:extLst>
              <a:ext uri="{FF2B5EF4-FFF2-40B4-BE49-F238E27FC236}">
                <a16:creationId xmlns:a16="http://schemas.microsoft.com/office/drawing/2014/main" id="{15F6D120-B885-26C5-E2A6-B221D8827EA9}"/>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0120575" y="1938916"/>
            <a:ext cx="806974" cy="652635"/>
          </a:xfrm>
          <a:prstGeom prst="rect">
            <a:avLst/>
          </a:prstGeom>
          <a:solidFill>
            <a:srgbClr val="E5430D"/>
          </a:solidFill>
        </p:spPr>
      </p:pic>
      <p:sp>
        <p:nvSpPr>
          <p:cNvPr id="8" name="ZoneTexte 7"/>
          <p:cNvSpPr txBox="1"/>
          <p:nvPr/>
        </p:nvSpPr>
        <p:spPr>
          <a:xfrm>
            <a:off x="8856124" y="3059668"/>
            <a:ext cx="333587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a:ln>
                  <a:noFill/>
                </a:ln>
                <a:solidFill>
                  <a:srgbClr val="E5430D"/>
                </a:solidFill>
                <a:effectLst/>
                <a:uLnTx/>
                <a:uFillTx/>
                <a:latin typeface="Arial" panose="020B0604020202020204"/>
                <a:ea typeface="+mn-ea"/>
                <a:cs typeface="+mn-cs"/>
              </a:rPr>
              <a:t>xxxxx@aubay.com</a:t>
            </a:r>
          </a:p>
        </p:txBody>
      </p:sp>
      <p:sp>
        <p:nvSpPr>
          <p:cNvPr id="15" name="Oval 9">
            <a:extLst>
              <a:ext uri="{FF2B5EF4-FFF2-40B4-BE49-F238E27FC236}">
                <a16:creationId xmlns:a16="http://schemas.microsoft.com/office/drawing/2014/main" id="{7EC79294-3BAE-F0F3-A54C-54EF0E3ADB98}"/>
              </a:ext>
            </a:extLst>
          </p:cNvPr>
          <p:cNvSpPr/>
          <p:nvPr/>
        </p:nvSpPr>
        <p:spPr>
          <a:xfrm>
            <a:off x="1264451" y="1439069"/>
            <a:ext cx="6851903" cy="598644"/>
          </a:xfrm>
          <a:prstGeom prst="roundRect">
            <a:avLst/>
          </a:prstGeom>
          <a:noFill/>
          <a:ln>
            <a:solidFill>
              <a:srgbClr val="F5A24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Espace réservé du texte 51">
            <a:extLst>
              <a:ext uri="{FF2B5EF4-FFF2-40B4-BE49-F238E27FC236}">
                <a16:creationId xmlns:a16="http://schemas.microsoft.com/office/drawing/2014/main" id="{F4C32C68-E4A4-BB55-9B1C-5EA601665852}"/>
              </a:ext>
            </a:extLst>
          </p:cNvPr>
          <p:cNvSpPr>
            <a:spLocks noGrp="1"/>
          </p:cNvSpPr>
          <p:nvPr>
            <p:ph type="body" sz="quarter" idx="10"/>
          </p:nvPr>
        </p:nvSpPr>
        <p:spPr/>
        <p:txBody>
          <a:bodyPr/>
          <a:lstStyle/>
          <a:p>
            <a:r>
              <a:rPr lang="fr-FR"/>
              <a:t>Vos contacts</a:t>
            </a:r>
            <a:endParaRPr lang="fr-FR" cap="all"/>
          </a:p>
        </p:txBody>
      </p:sp>
      <p:sp>
        <p:nvSpPr>
          <p:cNvPr id="53" name="Espace réservé du texte 52">
            <a:extLst>
              <a:ext uri="{FF2B5EF4-FFF2-40B4-BE49-F238E27FC236}">
                <a16:creationId xmlns:a16="http://schemas.microsoft.com/office/drawing/2014/main" id="{C8AD50F4-4567-CFD9-EE0C-6F9745B2C893}"/>
              </a:ext>
            </a:extLst>
          </p:cNvPr>
          <p:cNvSpPr>
            <a:spLocks noGrp="1"/>
          </p:cNvSpPr>
          <p:nvPr>
            <p:ph type="body" sz="quarter" idx="11"/>
          </p:nvPr>
        </p:nvSpPr>
        <p:spPr/>
        <p:txBody>
          <a:bodyPr/>
          <a:lstStyle/>
          <a:p>
            <a:r>
              <a:rPr lang="fr-FR"/>
              <a:t>L’Équipe </a:t>
            </a:r>
            <a:r>
              <a:rPr lang="fr-FR" err="1"/>
              <a:t>Aubay</a:t>
            </a:r>
            <a:endParaRPr lang="fr-FR"/>
          </a:p>
        </p:txBody>
      </p:sp>
      <p:sp>
        <p:nvSpPr>
          <p:cNvPr id="37" name="Oval 13">
            <a:extLst>
              <a:ext uri="{FF2B5EF4-FFF2-40B4-BE49-F238E27FC236}">
                <a16:creationId xmlns:a16="http://schemas.microsoft.com/office/drawing/2014/main" id="{B7CD9FC8-E711-0A2D-92BA-E83C5C5C282B}"/>
              </a:ext>
            </a:extLst>
          </p:cNvPr>
          <p:cNvSpPr/>
          <p:nvPr/>
        </p:nvSpPr>
        <p:spPr>
          <a:xfrm>
            <a:off x="4187547" y="1524909"/>
            <a:ext cx="1047506" cy="1047503"/>
          </a:xfrm>
          <a:prstGeom prst="ellipse">
            <a:avLst/>
          </a:prstGeom>
          <a:solidFill>
            <a:schemeClr val="bg1"/>
          </a:solidFill>
          <a:ln>
            <a:noFill/>
          </a:ln>
          <a:effectLst>
            <a:outerShdw blurRad="508000" dist="190500" dir="5400000" algn="t"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Image 37" descr="Une image contenant texte, homme, personne, complet&#10;&#10;Description générée automatiquement">
            <a:extLst>
              <a:ext uri="{FF2B5EF4-FFF2-40B4-BE49-F238E27FC236}">
                <a16:creationId xmlns:a16="http://schemas.microsoft.com/office/drawing/2014/main" id="{51B15BFB-286E-97EE-AF71-5B12DD1607F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64098" y="1704853"/>
            <a:ext cx="694403" cy="687613"/>
          </a:xfrm>
          <a:prstGeom prst="rect">
            <a:avLst/>
          </a:prstGeom>
          <a:ln>
            <a:noFill/>
          </a:ln>
        </p:spPr>
      </p:pic>
      <p:sp>
        <p:nvSpPr>
          <p:cNvPr id="36" name="ZoneTexte 35">
            <a:extLst>
              <a:ext uri="{FF2B5EF4-FFF2-40B4-BE49-F238E27FC236}">
                <a16:creationId xmlns:a16="http://schemas.microsoft.com/office/drawing/2014/main" id="{5446DA0C-3C72-951D-B6AE-34A1556FC5C4}"/>
              </a:ext>
            </a:extLst>
          </p:cNvPr>
          <p:cNvSpPr txBox="1"/>
          <p:nvPr/>
        </p:nvSpPr>
        <p:spPr>
          <a:xfrm>
            <a:off x="4113156" y="1278134"/>
            <a:ext cx="1154492" cy="307777"/>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fr-FR" sz="1400" b="1" i="0" u="none" strike="noStrike" kern="1200" cap="none" spc="0" normalizeH="0" baseline="0" noProof="0">
                <a:ln>
                  <a:noFill/>
                </a:ln>
                <a:solidFill>
                  <a:srgbClr val="E5430D"/>
                </a:solidFill>
                <a:effectLst/>
                <a:uLnTx/>
                <a:uFillTx/>
                <a:latin typeface="Arial" panose="020B0604020202020204"/>
                <a:ea typeface="+mn-ea"/>
                <a:cs typeface="+mn-cs"/>
              </a:rPr>
              <a:t>SPONSOR</a:t>
            </a:r>
          </a:p>
        </p:txBody>
      </p:sp>
      <p:sp>
        <p:nvSpPr>
          <p:cNvPr id="47" name="ZoneTexte 46">
            <a:extLst>
              <a:ext uri="{FF2B5EF4-FFF2-40B4-BE49-F238E27FC236}">
                <a16:creationId xmlns:a16="http://schemas.microsoft.com/office/drawing/2014/main" id="{1FFE0FF7-9436-2A05-849C-114F10178167}"/>
              </a:ext>
            </a:extLst>
          </p:cNvPr>
          <p:cNvSpPr txBox="1"/>
          <p:nvPr/>
        </p:nvSpPr>
        <p:spPr>
          <a:xfrm>
            <a:off x="4010929" y="2429954"/>
            <a:ext cx="1400739" cy="400110"/>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a:ln>
                  <a:noFill/>
                </a:ln>
                <a:effectLst/>
                <a:uLnTx/>
                <a:uFillTx/>
                <a:latin typeface="Arial" panose="020B0604020202020204"/>
                <a:ea typeface="Roboto"/>
                <a:cs typeface="Roboto"/>
              </a:rPr>
              <a:t>Christian MEUNIER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a:ln>
                  <a:noFill/>
                </a:ln>
                <a:solidFill>
                  <a:srgbClr val="404040"/>
                </a:solidFill>
                <a:effectLst/>
                <a:uLnTx/>
                <a:uFillTx/>
                <a:latin typeface="Arial" panose="020B0604020202020204"/>
                <a:ea typeface="Roboto"/>
                <a:cs typeface="Roboto"/>
              </a:rPr>
              <a:t>Directeur Associé</a:t>
            </a:r>
          </a:p>
        </p:txBody>
      </p:sp>
      <p:sp>
        <p:nvSpPr>
          <p:cNvPr id="5" name="Oval 9">
            <a:extLst>
              <a:ext uri="{FF2B5EF4-FFF2-40B4-BE49-F238E27FC236}">
                <a16:creationId xmlns:a16="http://schemas.microsoft.com/office/drawing/2014/main" id="{B209ED1D-50E6-F634-A0DD-71AB92E9938E}"/>
              </a:ext>
            </a:extLst>
          </p:cNvPr>
          <p:cNvSpPr/>
          <p:nvPr/>
        </p:nvSpPr>
        <p:spPr>
          <a:xfrm>
            <a:off x="1264451" y="3064249"/>
            <a:ext cx="6851903" cy="628588"/>
          </a:xfrm>
          <a:prstGeom prst="roundRect">
            <a:avLst/>
          </a:prstGeom>
          <a:noFill/>
          <a:ln>
            <a:solidFill>
              <a:srgbClr val="F5A24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26">
            <a:extLst>
              <a:ext uri="{FF2B5EF4-FFF2-40B4-BE49-F238E27FC236}">
                <a16:creationId xmlns:a16="http://schemas.microsoft.com/office/drawing/2014/main" id="{964C0AA4-B029-FCBA-EED3-A83D1562903C}"/>
              </a:ext>
            </a:extLst>
          </p:cNvPr>
          <p:cNvSpPr/>
          <p:nvPr/>
        </p:nvSpPr>
        <p:spPr>
          <a:xfrm>
            <a:off x="2955102" y="3193793"/>
            <a:ext cx="1047506" cy="1047503"/>
          </a:xfrm>
          <a:prstGeom prst="ellipse">
            <a:avLst/>
          </a:prstGeom>
          <a:solidFill>
            <a:schemeClr val="bg1"/>
          </a:solidFill>
          <a:ln>
            <a:noFill/>
          </a:ln>
          <a:effectLst>
            <a:outerShdw blurRad="508000" dist="190500" dir="5400000" algn="t"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Image 38">
            <a:extLst>
              <a:ext uri="{FF2B5EF4-FFF2-40B4-BE49-F238E27FC236}">
                <a16:creationId xmlns:a16="http://schemas.microsoft.com/office/drawing/2014/main" id="{6DA3B1A8-93DE-E712-F660-B870BE3CAA0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08638" y="3447327"/>
            <a:ext cx="540433" cy="540433"/>
          </a:xfrm>
          <a:prstGeom prst="ellipse">
            <a:avLst/>
          </a:prstGeom>
          <a:ln>
            <a:noFill/>
          </a:ln>
        </p:spPr>
      </p:pic>
      <p:sp>
        <p:nvSpPr>
          <p:cNvPr id="13" name="ZoneTexte 12">
            <a:extLst>
              <a:ext uri="{FF2B5EF4-FFF2-40B4-BE49-F238E27FC236}">
                <a16:creationId xmlns:a16="http://schemas.microsoft.com/office/drawing/2014/main" id="{8E0E9015-BFEE-BAD3-7C16-0A441C63B2D9}"/>
              </a:ext>
            </a:extLst>
          </p:cNvPr>
          <p:cNvSpPr txBox="1"/>
          <p:nvPr/>
        </p:nvSpPr>
        <p:spPr>
          <a:xfrm>
            <a:off x="2733316" y="4015180"/>
            <a:ext cx="1400739" cy="553998"/>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a:ln>
                  <a:noFill/>
                </a:ln>
                <a:effectLst/>
                <a:uLnTx/>
                <a:uFillTx/>
                <a:latin typeface="Arial" panose="020B0604020202020204"/>
                <a:ea typeface="Roboto"/>
                <a:cs typeface="Roboto"/>
              </a:rPr>
              <a:t>François LEBRUN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a:ln>
                  <a:noFill/>
                </a:ln>
                <a:solidFill>
                  <a:srgbClr val="404040"/>
                </a:solidFill>
                <a:effectLst/>
                <a:uLnTx/>
                <a:uFillTx/>
                <a:latin typeface="Arial" panose="020B0604020202020204"/>
                <a:ea typeface="Roboto"/>
                <a:cs typeface="Roboto"/>
              </a:rPr>
              <a:t>Directeur de marché Applicatif &amp; Métier</a:t>
            </a:r>
          </a:p>
        </p:txBody>
      </p:sp>
      <p:sp>
        <p:nvSpPr>
          <p:cNvPr id="19" name="Oval 26">
            <a:extLst>
              <a:ext uri="{FF2B5EF4-FFF2-40B4-BE49-F238E27FC236}">
                <a16:creationId xmlns:a16="http://schemas.microsoft.com/office/drawing/2014/main" id="{0AC0B37A-DD5D-A790-0643-A7F8D914A2C0}"/>
              </a:ext>
            </a:extLst>
          </p:cNvPr>
          <p:cNvSpPr/>
          <p:nvPr/>
        </p:nvSpPr>
        <p:spPr>
          <a:xfrm>
            <a:off x="5663047" y="3173121"/>
            <a:ext cx="1047506" cy="1047503"/>
          </a:xfrm>
          <a:prstGeom prst="ellipse">
            <a:avLst/>
          </a:prstGeom>
          <a:solidFill>
            <a:schemeClr val="bg1"/>
          </a:solidFill>
          <a:ln>
            <a:noFill/>
          </a:ln>
          <a:effectLst>
            <a:outerShdw blurRad="508000" dist="190500" dir="5400000" algn="t"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ZoneTexte 20">
            <a:extLst>
              <a:ext uri="{FF2B5EF4-FFF2-40B4-BE49-F238E27FC236}">
                <a16:creationId xmlns:a16="http://schemas.microsoft.com/office/drawing/2014/main" id="{72331E24-9153-970B-A5A3-FE7AF7DBB7C2}"/>
              </a:ext>
            </a:extLst>
          </p:cNvPr>
          <p:cNvSpPr txBox="1"/>
          <p:nvPr/>
        </p:nvSpPr>
        <p:spPr>
          <a:xfrm>
            <a:off x="5441261" y="3994508"/>
            <a:ext cx="1400739" cy="553998"/>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a:ln>
                  <a:noFill/>
                </a:ln>
                <a:effectLst/>
                <a:uLnTx/>
                <a:uFillTx/>
                <a:latin typeface="Arial" panose="020B0604020202020204"/>
                <a:ea typeface="Roboto"/>
                <a:cs typeface="Roboto"/>
              </a:rPr>
              <a:t>Karine HALDI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a:ln>
                  <a:noFill/>
                </a:ln>
                <a:solidFill>
                  <a:srgbClr val="404040"/>
                </a:solidFill>
                <a:effectLst/>
                <a:uLnTx/>
                <a:uFillTx/>
                <a:latin typeface="Arial" panose="020B0604020202020204"/>
                <a:ea typeface="Roboto"/>
                <a:cs typeface="Roboto"/>
              </a:rPr>
              <a:t>Directrice de marché infrastructure &amp; cloud</a:t>
            </a:r>
          </a:p>
        </p:txBody>
      </p:sp>
      <p:sp>
        <p:nvSpPr>
          <p:cNvPr id="34" name="ZoneTexte 33">
            <a:extLst>
              <a:ext uri="{FF2B5EF4-FFF2-40B4-BE49-F238E27FC236}">
                <a16:creationId xmlns:a16="http://schemas.microsoft.com/office/drawing/2014/main" id="{2337A736-99CA-A888-DBB1-F3A2638C5320}"/>
              </a:ext>
            </a:extLst>
          </p:cNvPr>
          <p:cNvSpPr txBox="1"/>
          <p:nvPr/>
        </p:nvSpPr>
        <p:spPr>
          <a:xfrm>
            <a:off x="3204564" y="2929708"/>
            <a:ext cx="3013472" cy="307777"/>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fr-FR" sz="1400" b="1" i="0" u="none" strike="noStrike" kern="1200" cap="none" spc="0" normalizeH="0" baseline="0" noProof="0">
                <a:ln>
                  <a:noFill/>
                </a:ln>
                <a:solidFill>
                  <a:srgbClr val="E5430D"/>
                </a:solidFill>
                <a:effectLst/>
                <a:uLnTx/>
                <a:uFillTx/>
                <a:latin typeface="Arial" panose="020B0604020202020204"/>
                <a:ea typeface="+mn-ea"/>
                <a:cs typeface="+mn-cs"/>
              </a:rPr>
              <a:t>GOUVERNANCE STRATÉGIQUE</a:t>
            </a:r>
          </a:p>
        </p:txBody>
      </p:sp>
      <p:pic>
        <p:nvPicPr>
          <p:cNvPr id="48" name="Picture 2" descr="karine Haldi">
            <a:extLst>
              <a:ext uri="{FF2B5EF4-FFF2-40B4-BE49-F238E27FC236}">
                <a16:creationId xmlns:a16="http://schemas.microsoft.com/office/drawing/2014/main" id="{3CD0215D-7452-A04F-3C91-FCE3A834024A}"/>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913111" y="3426654"/>
            <a:ext cx="540433" cy="540433"/>
          </a:xfrm>
          <a:prstGeom prst="ellipse">
            <a:avLst/>
          </a:prstGeom>
          <a:noFill/>
          <a:extLst>
            <a:ext uri="{909E8E84-426E-40DD-AFC4-6F175D3DCCD1}">
              <a14:hiddenFill xmlns:a14="http://schemas.microsoft.com/office/drawing/2010/main">
                <a:solidFill>
                  <a:srgbClr val="FFFFFF"/>
                </a:solidFill>
              </a14:hiddenFill>
            </a:ext>
          </a:extLst>
        </p:spPr>
      </p:pic>
      <p:sp>
        <p:nvSpPr>
          <p:cNvPr id="55" name="Oval 9">
            <a:extLst>
              <a:ext uri="{FF2B5EF4-FFF2-40B4-BE49-F238E27FC236}">
                <a16:creationId xmlns:a16="http://schemas.microsoft.com/office/drawing/2014/main" id="{7512702A-9E79-FD1B-5AFF-228E441AB9AE}"/>
              </a:ext>
            </a:extLst>
          </p:cNvPr>
          <p:cNvSpPr/>
          <p:nvPr/>
        </p:nvSpPr>
        <p:spPr>
          <a:xfrm>
            <a:off x="1264451" y="4889404"/>
            <a:ext cx="6851903" cy="690462"/>
          </a:xfrm>
          <a:prstGeom prst="roundRect">
            <a:avLst/>
          </a:prstGeom>
          <a:noFill/>
          <a:ln>
            <a:solidFill>
              <a:srgbClr val="F5A24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26">
            <a:extLst>
              <a:ext uri="{FF2B5EF4-FFF2-40B4-BE49-F238E27FC236}">
                <a16:creationId xmlns:a16="http://schemas.microsoft.com/office/drawing/2014/main" id="{C3F313B9-1F8C-2181-DB68-B445FF298B43}"/>
              </a:ext>
            </a:extLst>
          </p:cNvPr>
          <p:cNvSpPr/>
          <p:nvPr/>
        </p:nvSpPr>
        <p:spPr>
          <a:xfrm>
            <a:off x="1726590" y="5088199"/>
            <a:ext cx="1047506" cy="1047503"/>
          </a:xfrm>
          <a:prstGeom prst="ellipse">
            <a:avLst/>
          </a:prstGeom>
          <a:solidFill>
            <a:schemeClr val="bg1"/>
          </a:solidFill>
          <a:ln>
            <a:noFill/>
          </a:ln>
          <a:effectLst>
            <a:outerShdw blurRad="508000" dist="190500" dir="5400000" algn="t"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ZoneTexte 57">
            <a:extLst>
              <a:ext uri="{FF2B5EF4-FFF2-40B4-BE49-F238E27FC236}">
                <a16:creationId xmlns:a16="http://schemas.microsoft.com/office/drawing/2014/main" id="{797512C0-8A59-E9D0-0478-5024CE75EE6E}"/>
              </a:ext>
            </a:extLst>
          </p:cNvPr>
          <p:cNvSpPr txBox="1"/>
          <p:nvPr/>
        </p:nvSpPr>
        <p:spPr>
          <a:xfrm>
            <a:off x="1264451" y="5909586"/>
            <a:ext cx="1814109" cy="553998"/>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a:ln>
                  <a:noFill/>
                </a:ln>
                <a:effectLst/>
                <a:uLnTx/>
                <a:uFillTx/>
                <a:latin typeface="Arial" panose="020B0604020202020204"/>
                <a:ea typeface="Roboto"/>
                <a:cs typeface="Roboto"/>
              </a:rPr>
              <a:t>Terry EDERY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a:ln>
                  <a:noFill/>
                </a:ln>
                <a:solidFill>
                  <a:srgbClr val="404040"/>
                </a:solidFill>
                <a:effectLst/>
                <a:uLnTx/>
                <a:uFillTx/>
                <a:latin typeface="Arial" panose="020B0604020202020204"/>
                <a:ea typeface="Roboto"/>
                <a:cs typeface="Roboto"/>
              </a:rPr>
              <a:t>Responsable Commercial </a:t>
            </a:r>
            <a:br>
              <a:rPr kumimoji="0" lang="fr-FR" sz="1000" b="0" i="0" u="none" strike="noStrike" kern="1200" cap="none" spc="0" normalizeH="0" baseline="0" noProof="0">
                <a:ln>
                  <a:noFill/>
                </a:ln>
                <a:solidFill>
                  <a:srgbClr val="404040"/>
                </a:solidFill>
                <a:effectLst/>
                <a:uLnTx/>
                <a:uFillTx/>
                <a:latin typeface="Arial" panose="020B0604020202020204"/>
                <a:ea typeface="Roboto"/>
                <a:cs typeface="Roboto"/>
              </a:rPr>
            </a:br>
            <a:r>
              <a:rPr kumimoji="0" lang="fr-FR" sz="1000" b="0" i="0" u="none" strike="noStrike" kern="1200" cap="none" spc="0" normalizeH="0" baseline="0" noProof="0">
                <a:ln>
                  <a:noFill/>
                </a:ln>
                <a:solidFill>
                  <a:srgbClr val="404040"/>
                </a:solidFill>
                <a:effectLst/>
                <a:uLnTx/>
                <a:uFillTx/>
                <a:latin typeface="Arial" panose="020B0604020202020204"/>
                <a:ea typeface="Roboto"/>
                <a:cs typeface="Roboto"/>
              </a:rPr>
              <a:t>Applicatif &amp; Métier </a:t>
            </a:r>
            <a:endParaRPr kumimoji="0" lang="fr-FR" sz="10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59" name="Oval 26">
            <a:extLst>
              <a:ext uri="{FF2B5EF4-FFF2-40B4-BE49-F238E27FC236}">
                <a16:creationId xmlns:a16="http://schemas.microsoft.com/office/drawing/2014/main" id="{D460E41B-BEC7-8EEF-0226-4FBF870F5446}"/>
              </a:ext>
            </a:extLst>
          </p:cNvPr>
          <p:cNvSpPr/>
          <p:nvPr/>
        </p:nvSpPr>
        <p:spPr>
          <a:xfrm>
            <a:off x="3482238" y="5088199"/>
            <a:ext cx="1047506" cy="1047503"/>
          </a:xfrm>
          <a:prstGeom prst="ellipse">
            <a:avLst/>
          </a:prstGeom>
          <a:solidFill>
            <a:schemeClr val="bg1">
              <a:lumMod val="75000"/>
            </a:schemeClr>
          </a:solidFill>
          <a:ln>
            <a:noFill/>
          </a:ln>
          <a:effectLst>
            <a:outerShdw blurRad="508000" dist="190500" dir="5400000" algn="t"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ZoneTexte 59">
            <a:extLst>
              <a:ext uri="{FF2B5EF4-FFF2-40B4-BE49-F238E27FC236}">
                <a16:creationId xmlns:a16="http://schemas.microsoft.com/office/drawing/2014/main" id="{B9B46F52-1BBF-3A67-4663-B55D5AD7C577}"/>
              </a:ext>
            </a:extLst>
          </p:cNvPr>
          <p:cNvSpPr txBox="1"/>
          <p:nvPr/>
        </p:nvSpPr>
        <p:spPr>
          <a:xfrm>
            <a:off x="3144136" y="5795241"/>
            <a:ext cx="1727487" cy="936427"/>
          </a:xfrm>
          <a:prstGeom prst="roundRect">
            <a:avLst/>
          </a:prstGeom>
          <a:solidFill>
            <a:schemeClr val="bg1"/>
          </a:solidFill>
          <a:ln>
            <a:solidFill>
              <a:schemeClr val="bg1">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a:ln>
                  <a:noFill/>
                </a:ln>
                <a:solidFill>
                  <a:srgbClr val="051425"/>
                </a:solidFill>
                <a:effectLst/>
                <a:uLnTx/>
                <a:uFillTx/>
                <a:latin typeface="Arial" panose="020B0604020202020204"/>
                <a:ea typeface="Roboto"/>
                <a:cs typeface="Roboto"/>
              </a:rPr>
              <a:t>Olivier BOHER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a:ln>
                  <a:noFill/>
                </a:ln>
                <a:solidFill>
                  <a:srgbClr val="404040"/>
                </a:solidFill>
                <a:effectLst/>
                <a:uLnTx/>
                <a:uFillTx/>
                <a:latin typeface="Arial" panose="020B0604020202020204"/>
                <a:ea typeface="Roboto"/>
                <a:cs typeface="Roboto"/>
              </a:rPr>
              <a:t>Responsable commercial </a:t>
            </a:r>
            <a:br>
              <a:rPr kumimoji="0" lang="fr-FR" sz="1000" b="0" i="0" u="none" strike="noStrike" kern="1200" cap="none" spc="0" normalizeH="0" baseline="0" noProof="0">
                <a:ln>
                  <a:noFill/>
                </a:ln>
                <a:solidFill>
                  <a:srgbClr val="404040"/>
                </a:solidFill>
                <a:effectLst/>
                <a:uLnTx/>
                <a:uFillTx/>
                <a:latin typeface="Arial" panose="020B0604020202020204"/>
                <a:ea typeface="Roboto"/>
                <a:cs typeface="Roboto"/>
              </a:rPr>
            </a:br>
            <a:r>
              <a:rPr kumimoji="0" lang="fr-FR" sz="1000" b="0" i="0" u="none" strike="noStrike" kern="1200" cap="none" spc="0" normalizeH="0" baseline="0" noProof="0">
                <a:ln>
                  <a:noFill/>
                </a:ln>
                <a:solidFill>
                  <a:srgbClr val="404040"/>
                </a:solidFill>
                <a:effectLst/>
                <a:uLnTx/>
                <a:uFillTx/>
                <a:latin typeface="Arial" panose="020B0604020202020204"/>
                <a:ea typeface="Roboto"/>
                <a:cs typeface="Roboto"/>
              </a:rPr>
              <a:t>infrastructure &amp; Cloud</a:t>
            </a:r>
          </a:p>
          <a:p>
            <a:pPr algn="ctr">
              <a:defRPr/>
            </a:pPr>
            <a:endParaRPr kumimoji="0" lang="fr-FR" sz="1000" b="1" i="1" u="none" strike="noStrike" kern="1200" cap="none" spc="0" normalizeH="0" baseline="0">
              <a:ln>
                <a:noFill/>
              </a:ln>
              <a:solidFill>
                <a:srgbClr val="404040"/>
              </a:solidFill>
              <a:effectLst/>
              <a:uLnTx/>
              <a:uFillTx/>
              <a:latin typeface="Arial" panose="020B0604020202020204"/>
              <a:ea typeface="Roboto"/>
              <a:cs typeface="Roboto"/>
            </a:endParaRPr>
          </a:p>
          <a:p>
            <a:pPr algn="ctr">
              <a:defRPr/>
            </a:pPr>
            <a:r>
              <a:rPr kumimoji="0" lang="fr-FR" sz="900" b="1" i="1" u="none" strike="noStrike" kern="1200" cap="none" spc="0" normalizeH="0" baseline="0" noProof="0">
                <a:ln>
                  <a:noFill/>
                </a:ln>
                <a:solidFill>
                  <a:srgbClr val="E5430D"/>
                </a:solidFill>
                <a:effectLst/>
                <a:uLnTx/>
                <a:uFillTx/>
                <a:latin typeface="Arial" panose="020B0604020202020204"/>
                <a:ea typeface="Roboto"/>
                <a:cs typeface="Roboto"/>
              </a:rPr>
              <a:t>POINT DE CONTACT CLÉ</a:t>
            </a:r>
            <a:endParaRPr kumimoji="0" lang="fr-FR" sz="900" b="0" i="0" u="none" strike="noStrike" kern="1200" cap="none" spc="0" normalizeH="0" baseline="0" noProof="0">
              <a:ln>
                <a:noFill/>
              </a:ln>
              <a:solidFill>
                <a:srgbClr val="404040"/>
              </a:solidFill>
              <a:effectLst/>
              <a:uLnTx/>
              <a:uFillTx/>
              <a:latin typeface="Arial" panose="020B0604020202020204"/>
              <a:ea typeface="Roboto"/>
              <a:cs typeface="Roboto"/>
            </a:endParaRPr>
          </a:p>
        </p:txBody>
      </p:sp>
      <p:sp>
        <p:nvSpPr>
          <p:cNvPr id="61" name="Oval 26">
            <a:extLst>
              <a:ext uri="{FF2B5EF4-FFF2-40B4-BE49-F238E27FC236}">
                <a16:creationId xmlns:a16="http://schemas.microsoft.com/office/drawing/2014/main" id="{9FBDE8E3-4997-29A4-1E12-49CB4D0DDF75}"/>
              </a:ext>
            </a:extLst>
          </p:cNvPr>
          <p:cNvSpPr/>
          <p:nvPr/>
        </p:nvSpPr>
        <p:spPr>
          <a:xfrm>
            <a:off x="5152542" y="5088199"/>
            <a:ext cx="1047506" cy="1047503"/>
          </a:xfrm>
          <a:prstGeom prst="ellipse">
            <a:avLst/>
          </a:prstGeom>
          <a:solidFill>
            <a:schemeClr val="bg1"/>
          </a:solidFill>
          <a:ln>
            <a:noFill/>
          </a:ln>
          <a:effectLst>
            <a:outerShdw blurRad="508000" dist="190500" dir="5400000" algn="t"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ZoneTexte 61">
            <a:extLst>
              <a:ext uri="{FF2B5EF4-FFF2-40B4-BE49-F238E27FC236}">
                <a16:creationId xmlns:a16="http://schemas.microsoft.com/office/drawing/2014/main" id="{DF1E0B47-4F34-0CCF-B36A-47083FF2CB5E}"/>
              </a:ext>
            </a:extLst>
          </p:cNvPr>
          <p:cNvSpPr txBox="1"/>
          <p:nvPr/>
        </p:nvSpPr>
        <p:spPr>
          <a:xfrm>
            <a:off x="4930756" y="5909586"/>
            <a:ext cx="1400739" cy="400110"/>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a:ln>
                  <a:noFill/>
                </a:ln>
                <a:effectLst/>
                <a:uLnTx/>
                <a:uFillTx/>
                <a:latin typeface="Arial" panose="020B0604020202020204"/>
                <a:ea typeface="Roboto"/>
                <a:cs typeface="Roboto"/>
              </a:rPr>
              <a:t>Prénom NOM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a:ln>
                  <a:noFill/>
                </a:ln>
                <a:solidFill>
                  <a:srgbClr val="404040"/>
                </a:solidFill>
                <a:effectLst/>
                <a:uLnTx/>
                <a:uFillTx/>
                <a:latin typeface="Arial" panose="020B0604020202020204"/>
                <a:ea typeface="Roboto"/>
                <a:cs typeface="Roboto"/>
              </a:rPr>
              <a:t>Fonction</a:t>
            </a:r>
          </a:p>
        </p:txBody>
      </p:sp>
      <p:sp>
        <p:nvSpPr>
          <p:cNvPr id="63" name="Oval 26">
            <a:extLst>
              <a:ext uri="{FF2B5EF4-FFF2-40B4-BE49-F238E27FC236}">
                <a16:creationId xmlns:a16="http://schemas.microsoft.com/office/drawing/2014/main" id="{95D98F9A-214A-662A-DF69-072D0EAAC3AE}"/>
              </a:ext>
            </a:extLst>
          </p:cNvPr>
          <p:cNvSpPr/>
          <p:nvPr/>
        </p:nvSpPr>
        <p:spPr>
          <a:xfrm>
            <a:off x="6713118" y="5088199"/>
            <a:ext cx="1047506" cy="1047503"/>
          </a:xfrm>
          <a:prstGeom prst="ellipse">
            <a:avLst/>
          </a:prstGeom>
          <a:solidFill>
            <a:schemeClr val="bg1"/>
          </a:solidFill>
          <a:ln>
            <a:noFill/>
          </a:ln>
          <a:effectLst>
            <a:outerShdw blurRad="508000" dist="190500" dir="5400000" algn="t"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ZoneTexte 63">
            <a:extLst>
              <a:ext uri="{FF2B5EF4-FFF2-40B4-BE49-F238E27FC236}">
                <a16:creationId xmlns:a16="http://schemas.microsoft.com/office/drawing/2014/main" id="{7BBEBC2B-9960-2676-7D73-40C47B92FEF7}"/>
              </a:ext>
            </a:extLst>
          </p:cNvPr>
          <p:cNvSpPr txBox="1"/>
          <p:nvPr/>
        </p:nvSpPr>
        <p:spPr>
          <a:xfrm>
            <a:off x="6491332" y="5909586"/>
            <a:ext cx="1400739" cy="400110"/>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a:ln>
                  <a:noFill/>
                </a:ln>
                <a:effectLst/>
                <a:uLnTx/>
                <a:uFillTx/>
                <a:latin typeface="Arial" panose="020B0604020202020204"/>
                <a:ea typeface="Roboto"/>
                <a:cs typeface="Roboto"/>
              </a:rPr>
              <a:t>Prénom NOM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a:ln>
                  <a:noFill/>
                </a:ln>
                <a:solidFill>
                  <a:srgbClr val="404040"/>
                </a:solidFill>
                <a:effectLst/>
                <a:uLnTx/>
                <a:uFillTx/>
                <a:latin typeface="Arial" panose="020B0604020202020204"/>
                <a:ea typeface="Roboto"/>
                <a:cs typeface="Roboto"/>
              </a:rPr>
              <a:t>Fonction</a:t>
            </a:r>
          </a:p>
        </p:txBody>
      </p:sp>
      <p:sp>
        <p:nvSpPr>
          <p:cNvPr id="65" name="ZoneTexte 64">
            <a:extLst>
              <a:ext uri="{FF2B5EF4-FFF2-40B4-BE49-F238E27FC236}">
                <a16:creationId xmlns:a16="http://schemas.microsoft.com/office/drawing/2014/main" id="{F316FB3B-7001-E2F9-33B7-975418FF8B55}"/>
              </a:ext>
            </a:extLst>
          </p:cNvPr>
          <p:cNvSpPr txBox="1"/>
          <p:nvPr/>
        </p:nvSpPr>
        <p:spPr>
          <a:xfrm>
            <a:off x="3204564" y="4754863"/>
            <a:ext cx="3013472" cy="307777"/>
          </a:xfrm>
          <a:prstGeom prst="rect">
            <a:avLst/>
          </a:prstGeom>
          <a:solidFill>
            <a:schemeClr val="bg1"/>
          </a:solidFill>
        </p:spPr>
        <p:txBody>
          <a:bodyPr wrap="square" rtlCol="0">
            <a:spAutoFit/>
          </a:bodyPr>
          <a:lstStyle/>
          <a:p>
            <a:pPr algn="ctr">
              <a:defRPr/>
            </a:pPr>
            <a:r>
              <a:rPr kumimoji="0" lang="fr-FR" sz="1400" b="1" i="0" u="none" strike="noStrike" kern="1200" cap="none" spc="0" normalizeH="0" baseline="0" noProof="0">
                <a:ln>
                  <a:noFill/>
                </a:ln>
                <a:solidFill>
                  <a:srgbClr val="E5430D"/>
                </a:solidFill>
                <a:effectLst/>
                <a:uLnTx/>
                <a:uFillTx/>
                <a:latin typeface="Arial" panose="020B0604020202020204"/>
                <a:ea typeface="+mn-ea"/>
                <a:cs typeface="+mn-cs"/>
              </a:rPr>
              <a:t>INTERLOCUTEURS PRIVILÉGIÉS</a:t>
            </a:r>
          </a:p>
        </p:txBody>
      </p:sp>
      <p:pic>
        <p:nvPicPr>
          <p:cNvPr id="67" name="Graphique 66">
            <a:extLst>
              <a:ext uri="{FF2B5EF4-FFF2-40B4-BE49-F238E27FC236}">
                <a16:creationId xmlns:a16="http://schemas.microsoft.com/office/drawing/2014/main" id="{BD66A307-240B-BE1D-B29B-AE7BFD167075}"/>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964894" y="5329928"/>
            <a:ext cx="528115" cy="492908"/>
          </a:xfrm>
          <a:prstGeom prst="rect">
            <a:avLst/>
          </a:prstGeom>
        </p:spPr>
      </p:pic>
      <p:pic>
        <p:nvPicPr>
          <p:cNvPr id="68" name="Graphique 67">
            <a:extLst>
              <a:ext uri="{FF2B5EF4-FFF2-40B4-BE49-F238E27FC236}">
                <a16:creationId xmlns:a16="http://schemas.microsoft.com/office/drawing/2014/main" id="{1FB3983E-53B2-43EF-AC06-EDC3E9145C9B}"/>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409783" y="5346198"/>
            <a:ext cx="515834" cy="492908"/>
          </a:xfrm>
          <a:prstGeom prst="rect">
            <a:avLst/>
          </a:prstGeom>
        </p:spPr>
      </p:pic>
      <p:pic>
        <p:nvPicPr>
          <p:cNvPr id="70" name="Image 69">
            <a:extLst>
              <a:ext uri="{FF2B5EF4-FFF2-40B4-BE49-F238E27FC236}">
                <a16:creationId xmlns:a16="http://schemas.microsoft.com/office/drawing/2014/main" id="{189C5C2F-C2E4-5D0E-DA23-C1CAAA1B2913}"/>
              </a:ext>
            </a:extLst>
          </p:cNvPr>
          <p:cNvPicPr>
            <a:picLocks noChangeAspect="1"/>
          </p:cNvPicPr>
          <p:nvPr/>
        </p:nvPicPr>
        <p:blipFill>
          <a:blip r:embed="rId11" cstate="screen">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a:ext>
            </a:extLst>
          </a:blip>
          <a:stretch>
            <a:fillRect/>
          </a:stretch>
        </p:blipFill>
        <p:spPr>
          <a:xfrm>
            <a:off x="1956560" y="5335454"/>
            <a:ext cx="570377" cy="570377"/>
          </a:xfrm>
          <a:prstGeom prst="ellipse">
            <a:avLst/>
          </a:prstGeom>
        </p:spPr>
      </p:pic>
      <p:pic>
        <p:nvPicPr>
          <p:cNvPr id="72" name="Image 71">
            <a:extLst>
              <a:ext uri="{FF2B5EF4-FFF2-40B4-BE49-F238E27FC236}">
                <a16:creationId xmlns:a16="http://schemas.microsoft.com/office/drawing/2014/main" id="{86DD0870-1FC7-6545-B94D-35A3E9054A8D}"/>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734225" y="5293525"/>
            <a:ext cx="570377" cy="570377"/>
          </a:xfrm>
          <a:prstGeom prst="ellipse">
            <a:avLst/>
          </a:prstGeom>
        </p:spPr>
      </p:pic>
    </p:spTree>
    <p:extLst>
      <p:ext uri="{BB962C8B-B14F-4D97-AF65-F5344CB8AC3E}">
        <p14:creationId xmlns:p14="http://schemas.microsoft.com/office/powerpoint/2010/main" val="3898821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a:extLst>
              <a:ext uri="{FF2B5EF4-FFF2-40B4-BE49-F238E27FC236}">
                <a16:creationId xmlns:a16="http://schemas.microsoft.com/office/drawing/2014/main" id="{CBF1F1DB-7C0B-C14F-6558-A8A4C11F6038}"/>
              </a:ext>
            </a:extLst>
          </p:cNvPr>
          <p:cNvSpPr txBox="1"/>
          <p:nvPr/>
        </p:nvSpPr>
        <p:spPr>
          <a:xfrm>
            <a:off x="376773" y="2115068"/>
            <a:ext cx="7695511" cy="3323987"/>
          </a:xfrm>
          <a:prstGeom prst="rect">
            <a:avLst/>
          </a:prstGeom>
          <a:noFill/>
        </p:spPr>
        <p:txBody>
          <a:bodyPr wrap="square">
            <a:spAutoFit/>
          </a:bodyPr>
          <a:lstStyle/>
          <a:p>
            <a:r>
              <a:rPr lang="fr-FR" sz="1400">
                <a:solidFill>
                  <a:schemeClr val="tx1">
                    <a:lumMod val="75000"/>
                    <a:lumOff val="25000"/>
                  </a:schemeClr>
                </a:solidFill>
                <a:latin typeface="Arial" panose="020B0604020202020204" pitchFamily="34" charset="0"/>
                <a:cs typeface="Arial" panose="020B0604020202020204" pitchFamily="34" charset="0"/>
              </a:rPr>
              <a:t>Depuis sa fondation en 1998, </a:t>
            </a:r>
            <a:r>
              <a:rPr lang="fr-FR" sz="1400" b="1" err="1">
                <a:solidFill>
                  <a:schemeClr val="tx1">
                    <a:lumMod val="75000"/>
                    <a:lumOff val="25000"/>
                  </a:schemeClr>
                </a:solidFill>
                <a:latin typeface="Arial" panose="020B0604020202020204" pitchFamily="34" charset="0"/>
                <a:cs typeface="Arial" panose="020B0604020202020204" pitchFamily="34" charset="0"/>
              </a:rPr>
              <a:t>Aubay</a:t>
            </a:r>
            <a:r>
              <a:rPr lang="fr-FR" sz="1400" b="1">
                <a:solidFill>
                  <a:schemeClr val="tx1">
                    <a:lumMod val="75000"/>
                    <a:lumOff val="25000"/>
                  </a:schemeClr>
                </a:solidFill>
                <a:latin typeface="Arial" panose="020B0604020202020204" pitchFamily="34" charset="0"/>
                <a:cs typeface="Arial" panose="020B0604020202020204" pitchFamily="34" charset="0"/>
              </a:rPr>
              <a:t> s'est affirmé comme un leader dans le domaine des services applicatifs</a:t>
            </a:r>
            <a:r>
              <a:rPr lang="fr-FR" sz="1400">
                <a:solidFill>
                  <a:schemeClr val="tx1">
                    <a:lumMod val="75000"/>
                    <a:lumOff val="25000"/>
                  </a:schemeClr>
                </a:solidFill>
                <a:latin typeface="Arial" panose="020B0604020202020204" pitchFamily="34" charset="0"/>
                <a:cs typeface="Arial" panose="020B0604020202020204" pitchFamily="34" charset="0"/>
              </a:rPr>
              <a:t>. Notre vocation première est d'accompagner nos clients à chaque étape du cycle de vie de leurs applications, en offrant des conseils éclairés et en concrétisant une multitude de projets technologiques.</a:t>
            </a:r>
          </a:p>
          <a:p>
            <a:endParaRPr lang="fr-FR" sz="1400">
              <a:solidFill>
                <a:schemeClr val="tx1">
                  <a:lumMod val="75000"/>
                  <a:lumOff val="25000"/>
                </a:schemeClr>
              </a:solidFill>
              <a:latin typeface="Arial" panose="020B0604020202020204" pitchFamily="34" charset="0"/>
              <a:cs typeface="Arial" panose="020B0604020202020204" pitchFamily="34" charset="0"/>
            </a:endParaRPr>
          </a:p>
          <a:p>
            <a:r>
              <a:rPr lang="fr-FR" sz="1400">
                <a:solidFill>
                  <a:schemeClr val="tx1">
                    <a:lumMod val="75000"/>
                    <a:lumOff val="25000"/>
                  </a:schemeClr>
                </a:solidFill>
                <a:latin typeface="Arial" panose="020B0604020202020204" pitchFamily="34" charset="0"/>
                <a:cs typeface="Arial" panose="020B0604020202020204" pitchFamily="34" charset="0"/>
              </a:rPr>
              <a:t>Historiquement implanté majoritairement sur les marchés banque et assurance, nous avons élargi notre champ d'intervention pour servir désormais </a:t>
            </a:r>
            <a:r>
              <a:rPr lang="fr-FR" sz="1400" b="1">
                <a:solidFill>
                  <a:schemeClr val="tx1">
                    <a:lumMod val="75000"/>
                    <a:lumOff val="25000"/>
                  </a:schemeClr>
                </a:solidFill>
                <a:latin typeface="Arial" panose="020B0604020202020204" pitchFamily="34" charset="0"/>
                <a:cs typeface="Arial" panose="020B0604020202020204" pitchFamily="34" charset="0"/>
              </a:rPr>
              <a:t>une palette diversifiée de secteurs d'activités à forte valeur ajoutée.</a:t>
            </a:r>
          </a:p>
          <a:p>
            <a:endParaRPr lang="fr-FR" sz="1400">
              <a:solidFill>
                <a:schemeClr val="tx1">
                  <a:lumMod val="75000"/>
                  <a:lumOff val="25000"/>
                </a:schemeClr>
              </a:solidFill>
              <a:latin typeface="Arial" panose="020B0604020202020204" pitchFamily="34" charset="0"/>
              <a:cs typeface="Arial" panose="020B0604020202020204" pitchFamily="34" charset="0"/>
            </a:endParaRPr>
          </a:p>
          <a:p>
            <a:r>
              <a:rPr lang="fr-FR" sz="1400">
                <a:solidFill>
                  <a:schemeClr val="tx1">
                    <a:lumMod val="75000"/>
                    <a:lumOff val="25000"/>
                  </a:schemeClr>
                </a:solidFill>
                <a:latin typeface="Arial" panose="020B0604020202020204" pitchFamily="34" charset="0"/>
                <a:cs typeface="Arial" panose="020B0604020202020204" pitchFamily="34" charset="0"/>
              </a:rPr>
              <a:t>Depuis nos débuts, </a:t>
            </a:r>
            <a:r>
              <a:rPr lang="fr-FR" sz="1400" b="1">
                <a:solidFill>
                  <a:schemeClr val="tx1">
                    <a:lumMod val="75000"/>
                    <a:lumOff val="25000"/>
                  </a:schemeClr>
                </a:solidFill>
                <a:latin typeface="Arial" panose="020B0604020202020204" pitchFamily="34" charset="0"/>
                <a:cs typeface="Arial" panose="020B0604020202020204" pitchFamily="34" charset="0"/>
              </a:rPr>
              <a:t>nous avons privilégié une présence européenne étroite</a:t>
            </a:r>
            <a:r>
              <a:rPr lang="fr-FR" sz="1400">
                <a:solidFill>
                  <a:schemeClr val="tx1">
                    <a:lumMod val="75000"/>
                    <a:lumOff val="25000"/>
                  </a:schemeClr>
                </a:solidFill>
                <a:latin typeface="Arial" panose="020B0604020202020204" pitchFamily="34" charset="0"/>
                <a:cs typeface="Arial" panose="020B0604020202020204" pitchFamily="34" charset="0"/>
              </a:rPr>
              <a:t>, dans le but d'instaurer une relation de proximité afin de comprendre au mieux les besoins spécifiques de nos clients et de leur fournir des solutions adaptées à leur réalité locale.</a:t>
            </a:r>
            <a:endParaRPr lang="fr-FR" sz="1400" b="1">
              <a:latin typeface="Arial" panose="020B0604020202020204" pitchFamily="34" charset="0"/>
              <a:cs typeface="Arial" panose="020B0604020202020204" pitchFamily="34" charset="0"/>
            </a:endParaRPr>
          </a:p>
          <a:p>
            <a:endParaRPr lang="fr-FR" sz="1400" b="1">
              <a:latin typeface="Arial" panose="020B0604020202020204" pitchFamily="34" charset="0"/>
              <a:cs typeface="Arial" panose="020B0604020202020204" pitchFamily="34" charset="0"/>
            </a:endParaRPr>
          </a:p>
          <a:p>
            <a:r>
              <a:rPr lang="fr-FR" sz="1400" b="1">
                <a:solidFill>
                  <a:srgbClr val="E8470D"/>
                </a:solidFill>
                <a:latin typeface="Arial" panose="020B0604020202020204" pitchFamily="34" charset="0"/>
                <a:cs typeface="Arial" panose="020B0604020202020204" pitchFamily="34" charset="0"/>
              </a:rPr>
              <a:t>ESN Cotée en Bourse – </a:t>
            </a:r>
            <a:r>
              <a:rPr lang="fr-FR" sz="1400">
                <a:solidFill>
                  <a:srgbClr val="E8470D"/>
                </a:solidFill>
                <a:latin typeface="Arial" panose="020B0604020202020204" pitchFamily="34" charset="0"/>
                <a:cs typeface="Arial" panose="020B0604020202020204" pitchFamily="34" charset="0"/>
              </a:rPr>
              <a:t>SBF 250 </a:t>
            </a:r>
          </a:p>
          <a:p>
            <a:r>
              <a:rPr lang="fr-FR" sz="1400" b="1">
                <a:solidFill>
                  <a:srgbClr val="E8470D"/>
                </a:solidFill>
                <a:latin typeface="Arial" panose="020B0604020202020204" pitchFamily="34" charset="0"/>
                <a:cs typeface="Arial" panose="020B0604020202020204" pitchFamily="34" charset="0"/>
              </a:rPr>
              <a:t>46% </a:t>
            </a:r>
            <a:r>
              <a:rPr lang="fr-FR" sz="1400">
                <a:solidFill>
                  <a:srgbClr val="E8470D"/>
                </a:solidFill>
                <a:latin typeface="Arial" panose="020B0604020202020204" pitchFamily="34" charset="0"/>
                <a:cs typeface="Arial" panose="020B0604020202020204" pitchFamily="34" charset="0"/>
              </a:rPr>
              <a:t>du capital détenu par les Managers</a:t>
            </a:r>
          </a:p>
        </p:txBody>
      </p:sp>
      <p:sp>
        <p:nvSpPr>
          <p:cNvPr id="2" name="Espace réservé du texte 1">
            <a:extLst>
              <a:ext uri="{FF2B5EF4-FFF2-40B4-BE49-F238E27FC236}">
                <a16:creationId xmlns:a16="http://schemas.microsoft.com/office/drawing/2014/main" id="{611622E5-A653-CCB7-C63B-8A71F729E131}"/>
              </a:ext>
            </a:extLst>
          </p:cNvPr>
          <p:cNvSpPr>
            <a:spLocks noGrp="1"/>
          </p:cNvSpPr>
          <p:nvPr>
            <p:ph type="body" sz="quarter" idx="10"/>
          </p:nvPr>
        </p:nvSpPr>
        <p:spPr/>
        <p:txBody>
          <a:bodyPr/>
          <a:lstStyle/>
          <a:p>
            <a:r>
              <a:rPr lang="fr-FR">
                <a:solidFill>
                  <a:srgbClr val="E5430D"/>
                </a:solidFill>
              </a:rPr>
              <a:t>Présentation </a:t>
            </a:r>
            <a:r>
              <a:rPr lang="fr-FR" err="1">
                <a:solidFill>
                  <a:srgbClr val="E5430D"/>
                </a:solidFill>
              </a:rPr>
              <a:t>Aubay</a:t>
            </a:r>
            <a:endParaRPr lang="fr-FR">
              <a:solidFill>
                <a:srgbClr val="E5430D"/>
              </a:solidFill>
            </a:endParaRPr>
          </a:p>
        </p:txBody>
      </p:sp>
      <p:sp>
        <p:nvSpPr>
          <p:cNvPr id="5" name="Espace réservé du texte 4">
            <a:extLst>
              <a:ext uri="{FF2B5EF4-FFF2-40B4-BE49-F238E27FC236}">
                <a16:creationId xmlns:a16="http://schemas.microsoft.com/office/drawing/2014/main" id="{201EEC16-B14B-7FD0-F8C0-040E01EAA5B5}"/>
              </a:ext>
            </a:extLst>
          </p:cNvPr>
          <p:cNvSpPr>
            <a:spLocks noGrp="1"/>
          </p:cNvSpPr>
          <p:nvPr>
            <p:ph type="body" sz="quarter" idx="11"/>
          </p:nvPr>
        </p:nvSpPr>
        <p:spPr/>
        <p:txBody>
          <a:bodyPr/>
          <a:lstStyle/>
          <a:p>
            <a:r>
              <a:rPr lang="fr-FR" b="1">
                <a:solidFill>
                  <a:schemeClr val="tx1">
                    <a:lumMod val="75000"/>
                    <a:lumOff val="25000"/>
                  </a:schemeClr>
                </a:solidFill>
              </a:rPr>
              <a:t>Qui sommes-nous ?</a:t>
            </a:r>
          </a:p>
        </p:txBody>
      </p:sp>
      <p:sp>
        <p:nvSpPr>
          <p:cNvPr id="18" name="Graphique 14">
            <a:extLst>
              <a:ext uri="{FF2B5EF4-FFF2-40B4-BE49-F238E27FC236}">
                <a16:creationId xmlns:a16="http://schemas.microsoft.com/office/drawing/2014/main" id="{8B62F32A-9B21-8BF5-D3C7-4D8A825F4B58}"/>
              </a:ext>
            </a:extLst>
          </p:cNvPr>
          <p:cNvSpPr/>
          <p:nvPr/>
        </p:nvSpPr>
        <p:spPr>
          <a:xfrm>
            <a:off x="8628340" y="1868699"/>
            <a:ext cx="3563660" cy="3570356"/>
          </a:xfrm>
          <a:custGeom>
            <a:avLst/>
            <a:gdLst>
              <a:gd name="connsiteX0" fmla="*/ 2669006 w 5338011"/>
              <a:gd name="connsiteY0" fmla="*/ 0 h 5338011"/>
              <a:gd name="connsiteX1" fmla="*/ 5338011 w 5338011"/>
              <a:gd name="connsiteY1" fmla="*/ 2669006 h 5338011"/>
              <a:gd name="connsiteX2" fmla="*/ 5338011 w 5338011"/>
              <a:gd name="connsiteY2" fmla="*/ 5338011 h 5338011"/>
              <a:gd name="connsiteX3" fmla="*/ 2669006 w 5338011"/>
              <a:gd name="connsiteY3" fmla="*/ 5338011 h 5338011"/>
              <a:gd name="connsiteX4" fmla="*/ 0 w 5338011"/>
              <a:gd name="connsiteY4" fmla="*/ 2669006 h 5338011"/>
              <a:gd name="connsiteX5" fmla="*/ 2669006 w 5338011"/>
              <a:gd name="connsiteY5" fmla="*/ 0 h 533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8011" h="5338011">
                <a:moveTo>
                  <a:pt x="2669006" y="0"/>
                </a:moveTo>
                <a:cubicBezTo>
                  <a:pt x="4143020" y="0"/>
                  <a:pt x="5338011" y="1194991"/>
                  <a:pt x="5338011" y="2669006"/>
                </a:cubicBezTo>
                <a:lnTo>
                  <a:pt x="5338011" y="5338011"/>
                </a:lnTo>
                <a:lnTo>
                  <a:pt x="2669006" y="5338011"/>
                </a:lnTo>
                <a:cubicBezTo>
                  <a:pt x="1194991" y="5338011"/>
                  <a:pt x="0" y="4143020"/>
                  <a:pt x="0" y="2669006"/>
                </a:cubicBezTo>
                <a:cubicBezTo>
                  <a:pt x="0" y="1194991"/>
                  <a:pt x="1194991" y="0"/>
                  <a:pt x="2669006" y="0"/>
                </a:cubicBez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w="0" cap="flat">
            <a:noFill/>
            <a:prstDash val="solid"/>
            <a:miter/>
          </a:ln>
        </p:spPr>
        <p:txBody>
          <a:bodyPr rtlCol="0" anchor="ctr"/>
          <a:lstStyle/>
          <a:p>
            <a:endParaRPr lang="fr-FR"/>
          </a:p>
        </p:txBody>
      </p:sp>
      <p:sp>
        <p:nvSpPr>
          <p:cNvPr id="17" name="Arc plein 16">
            <a:extLst>
              <a:ext uri="{FF2B5EF4-FFF2-40B4-BE49-F238E27FC236}">
                <a16:creationId xmlns:a16="http://schemas.microsoft.com/office/drawing/2014/main" id="{A3A42D6D-1D60-5F5A-567A-E8137A0AD19F}"/>
              </a:ext>
            </a:extLst>
          </p:cNvPr>
          <p:cNvSpPr/>
          <p:nvPr/>
        </p:nvSpPr>
        <p:spPr>
          <a:xfrm rot="16200000">
            <a:off x="11084423" y="1112260"/>
            <a:ext cx="2215154" cy="2215154"/>
          </a:xfrm>
          <a:prstGeom prst="blockArc">
            <a:avLst/>
          </a:prstGeom>
          <a:solidFill>
            <a:srgbClr val="E8470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4" name="ZoneTexte 3">
            <a:extLst>
              <a:ext uri="{FF2B5EF4-FFF2-40B4-BE49-F238E27FC236}">
                <a16:creationId xmlns:a16="http://schemas.microsoft.com/office/drawing/2014/main" id="{9C42DDD7-D9EC-8BA6-CE5A-1F144AD410BD}"/>
              </a:ext>
            </a:extLst>
          </p:cNvPr>
          <p:cNvSpPr txBox="1"/>
          <p:nvPr/>
        </p:nvSpPr>
        <p:spPr>
          <a:xfrm>
            <a:off x="376773" y="1200751"/>
            <a:ext cx="5630736" cy="584775"/>
          </a:xfrm>
          <a:prstGeom prst="rect">
            <a:avLst/>
          </a:prstGeom>
          <a:noFill/>
        </p:spPr>
        <p:txBody>
          <a:bodyPr wrap="square">
            <a:spAutoFit/>
          </a:bodyPr>
          <a:lstStyle/>
          <a:p>
            <a:r>
              <a:rPr lang="fr-FR" sz="1600" b="1">
                <a:solidFill>
                  <a:schemeClr val="tx1">
                    <a:lumMod val="75000"/>
                    <a:lumOff val="25000"/>
                  </a:schemeClr>
                </a:solidFill>
                <a:latin typeface="Arial" panose="020B0604020202020204" pitchFamily="34" charset="0"/>
                <a:cs typeface="Arial" panose="020B0604020202020204" pitchFamily="34" charset="0"/>
              </a:rPr>
              <a:t>Notre offre globale et innovante :</a:t>
            </a:r>
          </a:p>
          <a:p>
            <a:r>
              <a:rPr lang="fr-FR" sz="1600">
                <a:solidFill>
                  <a:srgbClr val="E8470D"/>
                </a:solidFill>
                <a:latin typeface="Arial" panose="020B0604020202020204" pitchFamily="34" charset="0"/>
                <a:cs typeface="Arial" panose="020B0604020202020204" pitchFamily="34" charset="0"/>
              </a:rPr>
              <a:t>la transformation digitale et l’industrialisation des SI</a:t>
            </a:r>
          </a:p>
        </p:txBody>
      </p:sp>
      <p:pic>
        <p:nvPicPr>
          <p:cNvPr id="3" name="Picture 23573915" descr="Une image contenant texte, Police, Graphique, capture d’écran&#10;&#10;Description générée automatiquement">
            <a:extLst>
              <a:ext uri="{FF2B5EF4-FFF2-40B4-BE49-F238E27FC236}">
                <a16:creationId xmlns:a16="http://schemas.microsoft.com/office/drawing/2014/main" id="{6889ECD2-D1EF-C881-C730-B4BB6D183AA8}"/>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69991" y="4971098"/>
            <a:ext cx="1358971" cy="396837"/>
          </a:xfrm>
          <a:prstGeom prst="rect">
            <a:avLst/>
          </a:prstGeom>
          <a:noFill/>
          <a:ln>
            <a:noFill/>
          </a:ln>
        </p:spPr>
      </p:pic>
    </p:spTree>
    <p:extLst>
      <p:ext uri="{BB962C8B-B14F-4D97-AF65-F5344CB8AC3E}">
        <p14:creationId xmlns:p14="http://schemas.microsoft.com/office/powerpoint/2010/main" val="1313011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611622E5-A653-CCB7-C63B-8A71F729E131}"/>
              </a:ext>
            </a:extLst>
          </p:cNvPr>
          <p:cNvSpPr>
            <a:spLocks noGrp="1"/>
          </p:cNvSpPr>
          <p:nvPr>
            <p:ph type="body" sz="quarter" idx="10"/>
          </p:nvPr>
        </p:nvSpPr>
        <p:spPr/>
        <p:txBody>
          <a:bodyPr/>
          <a:lstStyle/>
          <a:p>
            <a:r>
              <a:rPr lang="fr-FR">
                <a:solidFill>
                  <a:srgbClr val="E5430D"/>
                </a:solidFill>
              </a:rPr>
              <a:t>L’historique </a:t>
            </a:r>
            <a:r>
              <a:rPr lang="fr-FR" err="1">
                <a:solidFill>
                  <a:srgbClr val="E5430D"/>
                </a:solidFill>
              </a:rPr>
              <a:t>Aubay</a:t>
            </a:r>
            <a:endParaRPr lang="fr-FR">
              <a:solidFill>
                <a:srgbClr val="E5430D"/>
              </a:solidFill>
            </a:endParaRPr>
          </a:p>
        </p:txBody>
      </p:sp>
      <p:sp>
        <p:nvSpPr>
          <p:cNvPr id="5" name="Espace réservé du texte 4">
            <a:extLst>
              <a:ext uri="{FF2B5EF4-FFF2-40B4-BE49-F238E27FC236}">
                <a16:creationId xmlns:a16="http://schemas.microsoft.com/office/drawing/2014/main" id="{201EEC16-B14B-7FD0-F8C0-040E01EAA5B5}"/>
              </a:ext>
            </a:extLst>
          </p:cNvPr>
          <p:cNvSpPr>
            <a:spLocks noGrp="1"/>
          </p:cNvSpPr>
          <p:nvPr>
            <p:ph type="body" sz="quarter" idx="11"/>
          </p:nvPr>
        </p:nvSpPr>
        <p:spPr/>
        <p:txBody>
          <a:bodyPr/>
          <a:lstStyle/>
          <a:p>
            <a:r>
              <a:rPr lang="fr-FR" b="1">
                <a:solidFill>
                  <a:schemeClr val="tx1">
                    <a:lumMod val="75000"/>
                    <a:lumOff val="25000"/>
                  </a:schemeClr>
                </a:solidFill>
              </a:rPr>
              <a:t>Qui sommes-nous ?</a:t>
            </a:r>
          </a:p>
        </p:txBody>
      </p:sp>
      <p:sp>
        <p:nvSpPr>
          <p:cNvPr id="20" name="Text Placeholder 3">
            <a:extLst>
              <a:ext uri="{FF2B5EF4-FFF2-40B4-BE49-F238E27FC236}">
                <a16:creationId xmlns:a16="http://schemas.microsoft.com/office/drawing/2014/main" id="{7142184B-E8DB-DE72-FBEA-639C277AA1D0}"/>
              </a:ext>
            </a:extLst>
          </p:cNvPr>
          <p:cNvSpPr txBox="1">
            <a:spLocks/>
          </p:cNvSpPr>
          <p:nvPr/>
        </p:nvSpPr>
        <p:spPr>
          <a:xfrm>
            <a:off x="284337" y="1982794"/>
            <a:ext cx="1087469" cy="369332"/>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171450" lvl="0" indent="-171450" algn="l">
              <a:buFont typeface="Courier New" panose="02070309020205020404" pitchFamily="49" charset="0"/>
              <a:buChar char="o"/>
            </a:pPr>
            <a:r>
              <a:rPr lang="fr-FR" sz="800" b="1">
                <a:solidFill>
                  <a:schemeClr val="tx1">
                    <a:lumMod val="65000"/>
                    <a:lumOff val="35000"/>
                  </a:schemeClr>
                </a:solidFill>
              </a:rPr>
              <a:t>Création de </a:t>
            </a:r>
            <a:r>
              <a:rPr lang="fr-FR" sz="800" b="1" err="1">
                <a:solidFill>
                  <a:schemeClr val="tx1">
                    <a:lumMod val="65000"/>
                    <a:lumOff val="35000"/>
                  </a:schemeClr>
                </a:solidFill>
              </a:rPr>
              <a:t>Aubay</a:t>
            </a:r>
            <a:r>
              <a:rPr lang="fr-FR" sz="800" b="1">
                <a:solidFill>
                  <a:schemeClr val="tx1">
                    <a:lumMod val="65000"/>
                    <a:lumOff val="35000"/>
                  </a:schemeClr>
                </a:solidFill>
              </a:rPr>
              <a:t> Technology par Christian Aubert</a:t>
            </a:r>
          </a:p>
        </p:txBody>
      </p:sp>
      <p:grpSp>
        <p:nvGrpSpPr>
          <p:cNvPr id="3" name="Group 34">
            <a:extLst>
              <a:ext uri="{FF2B5EF4-FFF2-40B4-BE49-F238E27FC236}">
                <a16:creationId xmlns:a16="http://schemas.microsoft.com/office/drawing/2014/main" id="{518CD8DB-63DC-0954-EB3A-EEEEAC6595A8}"/>
              </a:ext>
            </a:extLst>
          </p:cNvPr>
          <p:cNvGrpSpPr/>
          <p:nvPr/>
        </p:nvGrpSpPr>
        <p:grpSpPr>
          <a:xfrm>
            <a:off x="284337" y="2826211"/>
            <a:ext cx="953900" cy="1653426"/>
            <a:chOff x="2455123" y="2131468"/>
            <a:chExt cx="1091476" cy="1891891"/>
          </a:xfrm>
          <a:effectLst/>
        </p:grpSpPr>
        <p:sp>
          <p:nvSpPr>
            <p:cNvPr id="7" name="Chevron 6">
              <a:extLst>
                <a:ext uri="{FF2B5EF4-FFF2-40B4-BE49-F238E27FC236}">
                  <a16:creationId xmlns:a16="http://schemas.microsoft.com/office/drawing/2014/main" id="{7C340D23-7514-48A3-EBB8-34D0904A7C7A}"/>
                </a:ext>
              </a:extLst>
            </p:cNvPr>
            <p:cNvSpPr/>
            <p:nvPr/>
          </p:nvSpPr>
          <p:spPr>
            <a:xfrm>
              <a:off x="2455123" y="2131468"/>
              <a:ext cx="1091476" cy="1891891"/>
            </a:xfrm>
            <a:prstGeom prst="chevron">
              <a:avLst/>
            </a:prstGeom>
            <a:solidFill>
              <a:srgbClr val="E54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ource Sans Pro" panose="020B0503030403020204" pitchFamily="34" charset="0"/>
              </a:endParaRPr>
            </a:p>
          </p:txBody>
        </p:sp>
        <p:sp>
          <p:nvSpPr>
            <p:cNvPr id="8" name="Oval 46">
              <a:extLst>
                <a:ext uri="{FF2B5EF4-FFF2-40B4-BE49-F238E27FC236}">
                  <a16:creationId xmlns:a16="http://schemas.microsoft.com/office/drawing/2014/main" id="{353635F0-036A-AD8B-AD6F-7302201E641F}"/>
                </a:ext>
              </a:extLst>
            </p:cNvPr>
            <p:cNvSpPr>
              <a:spLocks noChangeAspect="1"/>
            </p:cNvSpPr>
            <p:nvPr/>
          </p:nvSpPr>
          <p:spPr>
            <a:xfrm>
              <a:off x="2642286" y="2732678"/>
              <a:ext cx="657693" cy="657689"/>
            </a:xfrm>
            <a:prstGeom prst="ellipse">
              <a:avLst/>
            </a:prstGeom>
            <a:solidFill>
              <a:schemeClr val="bg1"/>
            </a:solidFill>
            <a:ln w="38100">
              <a:solidFill>
                <a:srgbClr val="E5430D"/>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700" b="1">
                  <a:solidFill>
                    <a:srgbClr val="E5430D"/>
                  </a:solidFill>
                  <a:latin typeface="+mj-lt"/>
                </a:rPr>
                <a:t>1997</a:t>
              </a:r>
              <a:endParaRPr lang="en-US" sz="700" b="1">
                <a:solidFill>
                  <a:srgbClr val="E5430D"/>
                </a:solidFill>
                <a:latin typeface="+mj-lt"/>
              </a:endParaRPr>
            </a:p>
          </p:txBody>
        </p:sp>
      </p:grpSp>
      <p:grpSp>
        <p:nvGrpSpPr>
          <p:cNvPr id="4" name="Group 34">
            <a:extLst>
              <a:ext uri="{FF2B5EF4-FFF2-40B4-BE49-F238E27FC236}">
                <a16:creationId xmlns:a16="http://schemas.microsoft.com/office/drawing/2014/main" id="{E9D6BCA9-0DE9-AF7F-5D71-BE4757A0004B}"/>
              </a:ext>
            </a:extLst>
          </p:cNvPr>
          <p:cNvGrpSpPr/>
          <p:nvPr/>
        </p:nvGrpSpPr>
        <p:grpSpPr>
          <a:xfrm>
            <a:off x="1258638" y="2826211"/>
            <a:ext cx="953900" cy="1653426"/>
            <a:chOff x="2455123" y="2131468"/>
            <a:chExt cx="1091476" cy="1891891"/>
          </a:xfrm>
          <a:effectLst/>
        </p:grpSpPr>
        <p:sp>
          <p:nvSpPr>
            <p:cNvPr id="6" name="Chevron 5">
              <a:extLst>
                <a:ext uri="{FF2B5EF4-FFF2-40B4-BE49-F238E27FC236}">
                  <a16:creationId xmlns:a16="http://schemas.microsoft.com/office/drawing/2014/main" id="{A10FE229-B7AF-97F9-D17D-93070B24C96A}"/>
                </a:ext>
              </a:extLst>
            </p:cNvPr>
            <p:cNvSpPr/>
            <p:nvPr/>
          </p:nvSpPr>
          <p:spPr>
            <a:xfrm>
              <a:off x="2455123" y="2131468"/>
              <a:ext cx="1091476" cy="1891891"/>
            </a:xfrm>
            <a:prstGeom prst="chevron">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ource Sans Pro" panose="020B0503030403020204" pitchFamily="34" charset="0"/>
              </a:endParaRPr>
            </a:p>
          </p:txBody>
        </p:sp>
        <p:sp>
          <p:nvSpPr>
            <p:cNvPr id="17" name="Oval 46">
              <a:extLst>
                <a:ext uri="{FF2B5EF4-FFF2-40B4-BE49-F238E27FC236}">
                  <a16:creationId xmlns:a16="http://schemas.microsoft.com/office/drawing/2014/main" id="{84101FC8-E504-654E-04EA-4CBBFF8F1AFD}"/>
                </a:ext>
              </a:extLst>
            </p:cNvPr>
            <p:cNvSpPr>
              <a:spLocks noChangeAspect="1"/>
            </p:cNvSpPr>
            <p:nvPr/>
          </p:nvSpPr>
          <p:spPr>
            <a:xfrm>
              <a:off x="2642286" y="2732678"/>
              <a:ext cx="657693" cy="657689"/>
            </a:xfrm>
            <a:prstGeom prst="ellipse">
              <a:avLst/>
            </a:prstGeom>
            <a:solidFill>
              <a:schemeClr val="bg1"/>
            </a:solidFill>
            <a:ln w="38100">
              <a:solidFill>
                <a:srgbClr val="F5A243"/>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700" b="1">
                  <a:solidFill>
                    <a:srgbClr val="F5A243"/>
                  </a:solidFill>
                  <a:latin typeface="+mj-lt"/>
                </a:rPr>
                <a:t>1998</a:t>
              </a:r>
              <a:endParaRPr lang="en-US" sz="700" b="1">
                <a:solidFill>
                  <a:srgbClr val="F5A243"/>
                </a:solidFill>
                <a:latin typeface="+mj-lt"/>
              </a:endParaRPr>
            </a:p>
          </p:txBody>
        </p:sp>
      </p:grpSp>
      <p:grpSp>
        <p:nvGrpSpPr>
          <p:cNvPr id="18" name="Group 34">
            <a:extLst>
              <a:ext uri="{FF2B5EF4-FFF2-40B4-BE49-F238E27FC236}">
                <a16:creationId xmlns:a16="http://schemas.microsoft.com/office/drawing/2014/main" id="{5FE25474-57B8-B45E-7585-5A8F551F0DE9}"/>
              </a:ext>
            </a:extLst>
          </p:cNvPr>
          <p:cNvGrpSpPr/>
          <p:nvPr/>
        </p:nvGrpSpPr>
        <p:grpSpPr>
          <a:xfrm>
            <a:off x="2232939" y="2826211"/>
            <a:ext cx="953900" cy="1653426"/>
            <a:chOff x="2455123" y="2131468"/>
            <a:chExt cx="1091476" cy="1891891"/>
          </a:xfrm>
          <a:effectLst/>
        </p:grpSpPr>
        <p:sp>
          <p:nvSpPr>
            <p:cNvPr id="24" name="Chevron 23">
              <a:extLst>
                <a:ext uri="{FF2B5EF4-FFF2-40B4-BE49-F238E27FC236}">
                  <a16:creationId xmlns:a16="http://schemas.microsoft.com/office/drawing/2014/main" id="{CE5A4A58-7AE7-E551-AF49-7A76CD5DDD50}"/>
                </a:ext>
              </a:extLst>
            </p:cNvPr>
            <p:cNvSpPr/>
            <p:nvPr/>
          </p:nvSpPr>
          <p:spPr>
            <a:xfrm>
              <a:off x="2455123" y="2131468"/>
              <a:ext cx="1091476" cy="1891891"/>
            </a:xfrm>
            <a:prstGeom prst="chevron">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ource Sans Pro" panose="020B0503030403020204" pitchFamily="34" charset="0"/>
              </a:endParaRPr>
            </a:p>
          </p:txBody>
        </p:sp>
        <p:sp>
          <p:nvSpPr>
            <p:cNvPr id="25" name="Oval 46">
              <a:extLst>
                <a:ext uri="{FF2B5EF4-FFF2-40B4-BE49-F238E27FC236}">
                  <a16:creationId xmlns:a16="http://schemas.microsoft.com/office/drawing/2014/main" id="{FEC3B5A0-4032-E742-F541-55E397C623B1}"/>
                </a:ext>
              </a:extLst>
            </p:cNvPr>
            <p:cNvSpPr>
              <a:spLocks noChangeAspect="1"/>
            </p:cNvSpPr>
            <p:nvPr/>
          </p:nvSpPr>
          <p:spPr>
            <a:xfrm>
              <a:off x="2642286" y="2732678"/>
              <a:ext cx="657693" cy="657689"/>
            </a:xfrm>
            <a:prstGeom prst="ellipse">
              <a:avLst/>
            </a:prstGeom>
            <a:solidFill>
              <a:schemeClr val="bg1"/>
            </a:solidFill>
            <a:ln w="38100">
              <a:solidFill>
                <a:srgbClr val="F5A243"/>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700" b="1">
                  <a:solidFill>
                    <a:srgbClr val="F5A243"/>
                  </a:solidFill>
                  <a:latin typeface="+mj-lt"/>
                </a:rPr>
                <a:t>1999</a:t>
              </a:r>
              <a:endParaRPr lang="en-US" sz="700" b="1">
                <a:solidFill>
                  <a:srgbClr val="F5A243"/>
                </a:solidFill>
                <a:latin typeface="+mj-lt"/>
              </a:endParaRPr>
            </a:p>
          </p:txBody>
        </p:sp>
      </p:grpSp>
      <p:grpSp>
        <p:nvGrpSpPr>
          <p:cNvPr id="33" name="Group 34">
            <a:extLst>
              <a:ext uri="{FF2B5EF4-FFF2-40B4-BE49-F238E27FC236}">
                <a16:creationId xmlns:a16="http://schemas.microsoft.com/office/drawing/2014/main" id="{69976577-29FC-1760-723C-ED5F30B72590}"/>
              </a:ext>
            </a:extLst>
          </p:cNvPr>
          <p:cNvGrpSpPr/>
          <p:nvPr/>
        </p:nvGrpSpPr>
        <p:grpSpPr>
          <a:xfrm>
            <a:off x="3207240" y="2826211"/>
            <a:ext cx="953900" cy="1653426"/>
            <a:chOff x="2455123" y="2131468"/>
            <a:chExt cx="1091476" cy="1891891"/>
          </a:xfrm>
          <a:effectLst/>
        </p:grpSpPr>
        <p:sp>
          <p:nvSpPr>
            <p:cNvPr id="34" name="Chevron 33">
              <a:extLst>
                <a:ext uri="{FF2B5EF4-FFF2-40B4-BE49-F238E27FC236}">
                  <a16:creationId xmlns:a16="http://schemas.microsoft.com/office/drawing/2014/main" id="{743965D7-D280-B483-911B-1C8DBB887A2F}"/>
                </a:ext>
              </a:extLst>
            </p:cNvPr>
            <p:cNvSpPr/>
            <p:nvPr/>
          </p:nvSpPr>
          <p:spPr>
            <a:xfrm>
              <a:off x="2455123" y="2131468"/>
              <a:ext cx="1091476" cy="1891891"/>
            </a:xfrm>
            <a:prstGeom prst="chevron">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ource Sans Pro" panose="020B0503030403020204" pitchFamily="34" charset="0"/>
              </a:endParaRPr>
            </a:p>
          </p:txBody>
        </p:sp>
        <p:sp>
          <p:nvSpPr>
            <p:cNvPr id="35" name="Oval 46">
              <a:extLst>
                <a:ext uri="{FF2B5EF4-FFF2-40B4-BE49-F238E27FC236}">
                  <a16:creationId xmlns:a16="http://schemas.microsoft.com/office/drawing/2014/main" id="{899226AA-2620-2E37-9151-786C3945A876}"/>
                </a:ext>
              </a:extLst>
            </p:cNvPr>
            <p:cNvSpPr>
              <a:spLocks noChangeAspect="1"/>
            </p:cNvSpPr>
            <p:nvPr/>
          </p:nvSpPr>
          <p:spPr>
            <a:xfrm>
              <a:off x="2642286" y="2732678"/>
              <a:ext cx="657693" cy="657689"/>
            </a:xfrm>
            <a:prstGeom prst="ellipse">
              <a:avLst/>
            </a:prstGeom>
            <a:solidFill>
              <a:schemeClr val="bg1"/>
            </a:solidFill>
            <a:ln w="38100">
              <a:solidFill>
                <a:srgbClr val="F5A243"/>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700" b="1">
                  <a:solidFill>
                    <a:srgbClr val="F5A243"/>
                  </a:solidFill>
                  <a:latin typeface="+mj-lt"/>
                </a:rPr>
                <a:t>2000</a:t>
              </a:r>
              <a:endParaRPr lang="en-US" sz="700" b="1">
                <a:solidFill>
                  <a:srgbClr val="F5A243"/>
                </a:solidFill>
                <a:latin typeface="+mj-lt"/>
              </a:endParaRPr>
            </a:p>
          </p:txBody>
        </p:sp>
      </p:grpSp>
      <p:grpSp>
        <p:nvGrpSpPr>
          <p:cNvPr id="36" name="Group 34">
            <a:extLst>
              <a:ext uri="{FF2B5EF4-FFF2-40B4-BE49-F238E27FC236}">
                <a16:creationId xmlns:a16="http://schemas.microsoft.com/office/drawing/2014/main" id="{32F82E52-D16B-F0F0-E308-F821A684FD9A}"/>
              </a:ext>
            </a:extLst>
          </p:cNvPr>
          <p:cNvGrpSpPr/>
          <p:nvPr/>
        </p:nvGrpSpPr>
        <p:grpSpPr>
          <a:xfrm>
            <a:off x="4181541" y="2826211"/>
            <a:ext cx="953900" cy="1653426"/>
            <a:chOff x="2455123" y="2131468"/>
            <a:chExt cx="1091476" cy="1891891"/>
          </a:xfrm>
          <a:effectLst/>
        </p:grpSpPr>
        <p:sp>
          <p:nvSpPr>
            <p:cNvPr id="37" name="Chevron 36">
              <a:extLst>
                <a:ext uri="{FF2B5EF4-FFF2-40B4-BE49-F238E27FC236}">
                  <a16:creationId xmlns:a16="http://schemas.microsoft.com/office/drawing/2014/main" id="{FD4D4D8B-5294-7ED2-147F-111B460C92ED}"/>
                </a:ext>
              </a:extLst>
            </p:cNvPr>
            <p:cNvSpPr/>
            <p:nvPr/>
          </p:nvSpPr>
          <p:spPr>
            <a:xfrm>
              <a:off x="2455123" y="2131468"/>
              <a:ext cx="1091476" cy="1891891"/>
            </a:xfrm>
            <a:prstGeom prst="chevron">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ource Sans Pro" panose="020B0503030403020204" pitchFamily="34" charset="0"/>
              </a:endParaRPr>
            </a:p>
          </p:txBody>
        </p:sp>
        <p:sp>
          <p:nvSpPr>
            <p:cNvPr id="38" name="Oval 46">
              <a:extLst>
                <a:ext uri="{FF2B5EF4-FFF2-40B4-BE49-F238E27FC236}">
                  <a16:creationId xmlns:a16="http://schemas.microsoft.com/office/drawing/2014/main" id="{E32E0869-8283-6ACA-BCAA-349B0C15311D}"/>
                </a:ext>
              </a:extLst>
            </p:cNvPr>
            <p:cNvSpPr>
              <a:spLocks noChangeAspect="1"/>
            </p:cNvSpPr>
            <p:nvPr/>
          </p:nvSpPr>
          <p:spPr>
            <a:xfrm>
              <a:off x="2642286" y="2732678"/>
              <a:ext cx="657693" cy="657689"/>
            </a:xfrm>
            <a:prstGeom prst="ellipse">
              <a:avLst/>
            </a:prstGeom>
            <a:solidFill>
              <a:schemeClr val="bg1"/>
            </a:solidFill>
            <a:ln w="38100">
              <a:solidFill>
                <a:srgbClr val="F5A243"/>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700" b="1">
                  <a:solidFill>
                    <a:srgbClr val="F5A243"/>
                  </a:solidFill>
                  <a:latin typeface="+mj-lt"/>
                </a:rPr>
                <a:t>2004</a:t>
              </a:r>
              <a:endParaRPr lang="en-US" sz="700" b="1">
                <a:solidFill>
                  <a:srgbClr val="F5A243"/>
                </a:solidFill>
                <a:latin typeface="+mj-lt"/>
              </a:endParaRPr>
            </a:p>
          </p:txBody>
        </p:sp>
      </p:grpSp>
      <p:grpSp>
        <p:nvGrpSpPr>
          <p:cNvPr id="43" name="Group 34">
            <a:extLst>
              <a:ext uri="{FF2B5EF4-FFF2-40B4-BE49-F238E27FC236}">
                <a16:creationId xmlns:a16="http://schemas.microsoft.com/office/drawing/2014/main" id="{2C345DAE-1A4B-6AAD-203F-193A4AE2357E}"/>
              </a:ext>
            </a:extLst>
          </p:cNvPr>
          <p:cNvGrpSpPr/>
          <p:nvPr/>
        </p:nvGrpSpPr>
        <p:grpSpPr>
          <a:xfrm>
            <a:off x="5155842" y="2826211"/>
            <a:ext cx="953900" cy="1653426"/>
            <a:chOff x="2455123" y="2131468"/>
            <a:chExt cx="1091476" cy="1891891"/>
          </a:xfrm>
          <a:effectLst/>
        </p:grpSpPr>
        <p:sp>
          <p:nvSpPr>
            <p:cNvPr id="44" name="Chevron 43">
              <a:extLst>
                <a:ext uri="{FF2B5EF4-FFF2-40B4-BE49-F238E27FC236}">
                  <a16:creationId xmlns:a16="http://schemas.microsoft.com/office/drawing/2014/main" id="{1E92ABEB-B830-0B9B-5E28-8594D479AC39}"/>
                </a:ext>
              </a:extLst>
            </p:cNvPr>
            <p:cNvSpPr/>
            <p:nvPr/>
          </p:nvSpPr>
          <p:spPr>
            <a:xfrm>
              <a:off x="2455123" y="2131468"/>
              <a:ext cx="1091476" cy="1891891"/>
            </a:xfrm>
            <a:prstGeom prst="chevron">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ource Sans Pro" panose="020B0503030403020204" pitchFamily="34" charset="0"/>
              </a:endParaRPr>
            </a:p>
          </p:txBody>
        </p:sp>
        <p:sp>
          <p:nvSpPr>
            <p:cNvPr id="45" name="Oval 46">
              <a:extLst>
                <a:ext uri="{FF2B5EF4-FFF2-40B4-BE49-F238E27FC236}">
                  <a16:creationId xmlns:a16="http://schemas.microsoft.com/office/drawing/2014/main" id="{5704F4D4-468E-C178-0853-1D9375E0428B}"/>
                </a:ext>
              </a:extLst>
            </p:cNvPr>
            <p:cNvSpPr>
              <a:spLocks noChangeAspect="1"/>
            </p:cNvSpPr>
            <p:nvPr/>
          </p:nvSpPr>
          <p:spPr>
            <a:xfrm>
              <a:off x="2642286" y="2732678"/>
              <a:ext cx="657693" cy="657689"/>
            </a:xfrm>
            <a:prstGeom prst="ellipse">
              <a:avLst/>
            </a:prstGeom>
            <a:solidFill>
              <a:schemeClr val="bg1"/>
            </a:solidFill>
            <a:ln w="38100">
              <a:solidFill>
                <a:srgbClr val="F5A243"/>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700" b="1">
                  <a:solidFill>
                    <a:srgbClr val="F5A243"/>
                  </a:solidFill>
                  <a:latin typeface="+mj-lt"/>
                </a:rPr>
                <a:t>2005</a:t>
              </a:r>
              <a:endParaRPr lang="en-US" sz="700" b="1">
                <a:solidFill>
                  <a:srgbClr val="F5A243"/>
                </a:solidFill>
                <a:latin typeface="+mj-lt"/>
              </a:endParaRPr>
            </a:p>
          </p:txBody>
        </p:sp>
      </p:grpSp>
      <p:grpSp>
        <p:nvGrpSpPr>
          <p:cNvPr id="46" name="Group 34">
            <a:extLst>
              <a:ext uri="{FF2B5EF4-FFF2-40B4-BE49-F238E27FC236}">
                <a16:creationId xmlns:a16="http://schemas.microsoft.com/office/drawing/2014/main" id="{840DD107-DD6F-6897-3DE4-4A61FFE8BF79}"/>
              </a:ext>
            </a:extLst>
          </p:cNvPr>
          <p:cNvGrpSpPr/>
          <p:nvPr/>
        </p:nvGrpSpPr>
        <p:grpSpPr>
          <a:xfrm>
            <a:off x="6130143" y="2826211"/>
            <a:ext cx="953900" cy="1653426"/>
            <a:chOff x="2455123" y="2131468"/>
            <a:chExt cx="1091476" cy="1891891"/>
          </a:xfrm>
          <a:effectLst/>
        </p:grpSpPr>
        <p:sp>
          <p:nvSpPr>
            <p:cNvPr id="47" name="Chevron 46">
              <a:extLst>
                <a:ext uri="{FF2B5EF4-FFF2-40B4-BE49-F238E27FC236}">
                  <a16:creationId xmlns:a16="http://schemas.microsoft.com/office/drawing/2014/main" id="{50708290-B05D-C194-8F25-1AAD4D858A67}"/>
                </a:ext>
              </a:extLst>
            </p:cNvPr>
            <p:cNvSpPr/>
            <p:nvPr/>
          </p:nvSpPr>
          <p:spPr>
            <a:xfrm>
              <a:off x="2455123" y="2131468"/>
              <a:ext cx="1091476" cy="1891891"/>
            </a:xfrm>
            <a:prstGeom prst="chevron">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ource Sans Pro" panose="020B0503030403020204" pitchFamily="34" charset="0"/>
              </a:endParaRPr>
            </a:p>
          </p:txBody>
        </p:sp>
        <p:sp>
          <p:nvSpPr>
            <p:cNvPr id="48" name="Oval 46">
              <a:extLst>
                <a:ext uri="{FF2B5EF4-FFF2-40B4-BE49-F238E27FC236}">
                  <a16:creationId xmlns:a16="http://schemas.microsoft.com/office/drawing/2014/main" id="{0D0E620B-E748-4E94-B54F-7BC259D23742}"/>
                </a:ext>
              </a:extLst>
            </p:cNvPr>
            <p:cNvSpPr>
              <a:spLocks noChangeAspect="1"/>
            </p:cNvSpPr>
            <p:nvPr/>
          </p:nvSpPr>
          <p:spPr>
            <a:xfrm>
              <a:off x="2642286" y="2732678"/>
              <a:ext cx="657693" cy="657689"/>
            </a:xfrm>
            <a:prstGeom prst="ellipse">
              <a:avLst/>
            </a:prstGeom>
            <a:solidFill>
              <a:schemeClr val="bg1"/>
            </a:solidFill>
            <a:ln w="38100">
              <a:solidFill>
                <a:srgbClr val="F5A243"/>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700" b="1">
                  <a:solidFill>
                    <a:srgbClr val="F5A243"/>
                  </a:solidFill>
                  <a:latin typeface="+mj-lt"/>
                </a:rPr>
                <a:t>2006</a:t>
              </a:r>
              <a:endParaRPr lang="en-US" sz="700" b="1">
                <a:solidFill>
                  <a:srgbClr val="F5A243"/>
                </a:solidFill>
                <a:latin typeface="+mj-lt"/>
              </a:endParaRPr>
            </a:p>
          </p:txBody>
        </p:sp>
      </p:grpSp>
      <p:grpSp>
        <p:nvGrpSpPr>
          <p:cNvPr id="53" name="Group 34">
            <a:extLst>
              <a:ext uri="{FF2B5EF4-FFF2-40B4-BE49-F238E27FC236}">
                <a16:creationId xmlns:a16="http://schemas.microsoft.com/office/drawing/2014/main" id="{CBFA88A1-CB08-13F0-2608-7963C7892BBF}"/>
              </a:ext>
            </a:extLst>
          </p:cNvPr>
          <p:cNvGrpSpPr/>
          <p:nvPr/>
        </p:nvGrpSpPr>
        <p:grpSpPr>
          <a:xfrm>
            <a:off x="7104444" y="2826211"/>
            <a:ext cx="953900" cy="1653426"/>
            <a:chOff x="2455123" y="2131468"/>
            <a:chExt cx="1091476" cy="1891891"/>
          </a:xfrm>
          <a:effectLst/>
        </p:grpSpPr>
        <p:sp>
          <p:nvSpPr>
            <p:cNvPr id="54" name="Chevron 53">
              <a:extLst>
                <a:ext uri="{FF2B5EF4-FFF2-40B4-BE49-F238E27FC236}">
                  <a16:creationId xmlns:a16="http://schemas.microsoft.com/office/drawing/2014/main" id="{6CEED8AE-5CD8-81B2-BB36-F8EE570C5B90}"/>
                </a:ext>
              </a:extLst>
            </p:cNvPr>
            <p:cNvSpPr/>
            <p:nvPr/>
          </p:nvSpPr>
          <p:spPr>
            <a:xfrm>
              <a:off x="2455123" y="2131468"/>
              <a:ext cx="1091476" cy="1891891"/>
            </a:xfrm>
            <a:prstGeom prst="chevron">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ource Sans Pro" panose="020B0503030403020204" pitchFamily="34" charset="0"/>
              </a:endParaRPr>
            </a:p>
          </p:txBody>
        </p:sp>
        <p:sp>
          <p:nvSpPr>
            <p:cNvPr id="55" name="Oval 46">
              <a:extLst>
                <a:ext uri="{FF2B5EF4-FFF2-40B4-BE49-F238E27FC236}">
                  <a16:creationId xmlns:a16="http://schemas.microsoft.com/office/drawing/2014/main" id="{A7E3FFFD-90CA-6C83-716B-31E599606CB1}"/>
                </a:ext>
              </a:extLst>
            </p:cNvPr>
            <p:cNvSpPr>
              <a:spLocks noChangeAspect="1"/>
            </p:cNvSpPr>
            <p:nvPr/>
          </p:nvSpPr>
          <p:spPr>
            <a:xfrm>
              <a:off x="2642286" y="2732678"/>
              <a:ext cx="657693" cy="657689"/>
            </a:xfrm>
            <a:prstGeom prst="ellipse">
              <a:avLst/>
            </a:prstGeom>
            <a:solidFill>
              <a:schemeClr val="bg1"/>
            </a:solidFill>
            <a:ln w="38100">
              <a:solidFill>
                <a:srgbClr val="F5A243"/>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700" b="1">
                  <a:solidFill>
                    <a:srgbClr val="F5A243"/>
                  </a:solidFill>
                  <a:latin typeface="+mj-lt"/>
                </a:rPr>
                <a:t>2013</a:t>
              </a:r>
              <a:endParaRPr lang="en-US" sz="700" b="1">
                <a:solidFill>
                  <a:srgbClr val="F5A243"/>
                </a:solidFill>
                <a:latin typeface="+mj-lt"/>
              </a:endParaRPr>
            </a:p>
          </p:txBody>
        </p:sp>
      </p:grpSp>
      <p:grpSp>
        <p:nvGrpSpPr>
          <p:cNvPr id="56" name="Group 34">
            <a:extLst>
              <a:ext uri="{FF2B5EF4-FFF2-40B4-BE49-F238E27FC236}">
                <a16:creationId xmlns:a16="http://schemas.microsoft.com/office/drawing/2014/main" id="{2897CC4A-65A7-E891-0B09-888E52E09B5F}"/>
              </a:ext>
            </a:extLst>
          </p:cNvPr>
          <p:cNvGrpSpPr/>
          <p:nvPr/>
        </p:nvGrpSpPr>
        <p:grpSpPr>
          <a:xfrm>
            <a:off x="8078745" y="2826211"/>
            <a:ext cx="953900" cy="1653426"/>
            <a:chOff x="2455123" y="2131468"/>
            <a:chExt cx="1091476" cy="1891891"/>
          </a:xfrm>
          <a:effectLst/>
        </p:grpSpPr>
        <p:sp>
          <p:nvSpPr>
            <p:cNvPr id="57" name="Chevron 56">
              <a:extLst>
                <a:ext uri="{FF2B5EF4-FFF2-40B4-BE49-F238E27FC236}">
                  <a16:creationId xmlns:a16="http://schemas.microsoft.com/office/drawing/2014/main" id="{026805A3-ADE9-A9F9-A2E2-709B3AE444BB}"/>
                </a:ext>
              </a:extLst>
            </p:cNvPr>
            <p:cNvSpPr/>
            <p:nvPr/>
          </p:nvSpPr>
          <p:spPr>
            <a:xfrm>
              <a:off x="2455123" y="2131468"/>
              <a:ext cx="1091476" cy="1891891"/>
            </a:xfrm>
            <a:prstGeom prst="chevron">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ource Sans Pro" panose="020B0503030403020204" pitchFamily="34" charset="0"/>
              </a:endParaRPr>
            </a:p>
          </p:txBody>
        </p:sp>
        <p:sp>
          <p:nvSpPr>
            <p:cNvPr id="58" name="Oval 46">
              <a:extLst>
                <a:ext uri="{FF2B5EF4-FFF2-40B4-BE49-F238E27FC236}">
                  <a16:creationId xmlns:a16="http://schemas.microsoft.com/office/drawing/2014/main" id="{B94B7A3F-BB3D-647A-13D2-DA4EF6BA4279}"/>
                </a:ext>
              </a:extLst>
            </p:cNvPr>
            <p:cNvSpPr>
              <a:spLocks noChangeAspect="1"/>
            </p:cNvSpPr>
            <p:nvPr/>
          </p:nvSpPr>
          <p:spPr>
            <a:xfrm>
              <a:off x="2642286" y="2732678"/>
              <a:ext cx="657693" cy="657689"/>
            </a:xfrm>
            <a:prstGeom prst="ellipse">
              <a:avLst/>
            </a:prstGeom>
            <a:solidFill>
              <a:schemeClr val="bg1"/>
            </a:solidFill>
            <a:ln w="38100">
              <a:solidFill>
                <a:srgbClr val="F5A243"/>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700" b="1">
                  <a:solidFill>
                    <a:srgbClr val="F5A243"/>
                  </a:solidFill>
                  <a:latin typeface="+mj-lt"/>
                </a:rPr>
                <a:t>2014</a:t>
              </a:r>
              <a:endParaRPr lang="en-US" sz="700" b="1">
                <a:solidFill>
                  <a:srgbClr val="F5A243"/>
                </a:solidFill>
                <a:latin typeface="+mj-lt"/>
              </a:endParaRPr>
            </a:p>
          </p:txBody>
        </p:sp>
      </p:grpSp>
      <p:grpSp>
        <p:nvGrpSpPr>
          <p:cNvPr id="64" name="Group 34">
            <a:extLst>
              <a:ext uri="{FF2B5EF4-FFF2-40B4-BE49-F238E27FC236}">
                <a16:creationId xmlns:a16="http://schemas.microsoft.com/office/drawing/2014/main" id="{B7AD0633-1344-E657-5B61-E24A303DBA0C}"/>
              </a:ext>
            </a:extLst>
          </p:cNvPr>
          <p:cNvGrpSpPr/>
          <p:nvPr/>
        </p:nvGrpSpPr>
        <p:grpSpPr>
          <a:xfrm>
            <a:off x="9053046" y="2826211"/>
            <a:ext cx="953900" cy="1653426"/>
            <a:chOff x="2455123" y="2131468"/>
            <a:chExt cx="1091476" cy="1891891"/>
          </a:xfrm>
          <a:effectLst/>
        </p:grpSpPr>
        <p:sp>
          <p:nvSpPr>
            <p:cNvPr id="65" name="Chevron 64">
              <a:extLst>
                <a:ext uri="{FF2B5EF4-FFF2-40B4-BE49-F238E27FC236}">
                  <a16:creationId xmlns:a16="http://schemas.microsoft.com/office/drawing/2014/main" id="{107B44F8-B5A3-6650-EEFD-BF211963B1CD}"/>
                </a:ext>
              </a:extLst>
            </p:cNvPr>
            <p:cNvSpPr/>
            <p:nvPr/>
          </p:nvSpPr>
          <p:spPr>
            <a:xfrm>
              <a:off x="2455123" y="2131468"/>
              <a:ext cx="1091476" cy="1891891"/>
            </a:xfrm>
            <a:prstGeom prst="chevron">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ource Sans Pro" panose="020B0503030403020204" pitchFamily="34" charset="0"/>
              </a:endParaRPr>
            </a:p>
          </p:txBody>
        </p:sp>
        <p:sp>
          <p:nvSpPr>
            <p:cNvPr id="66" name="Oval 46">
              <a:extLst>
                <a:ext uri="{FF2B5EF4-FFF2-40B4-BE49-F238E27FC236}">
                  <a16:creationId xmlns:a16="http://schemas.microsoft.com/office/drawing/2014/main" id="{1C847E26-8172-80A0-1E3B-9C7C634D3E6D}"/>
                </a:ext>
              </a:extLst>
            </p:cNvPr>
            <p:cNvSpPr>
              <a:spLocks noChangeAspect="1"/>
            </p:cNvSpPr>
            <p:nvPr/>
          </p:nvSpPr>
          <p:spPr>
            <a:xfrm>
              <a:off x="2642286" y="2732678"/>
              <a:ext cx="657693" cy="657689"/>
            </a:xfrm>
            <a:prstGeom prst="ellipse">
              <a:avLst/>
            </a:prstGeom>
            <a:solidFill>
              <a:schemeClr val="bg1"/>
            </a:solidFill>
            <a:ln w="38100">
              <a:solidFill>
                <a:srgbClr val="F5A243"/>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700" b="1">
                  <a:solidFill>
                    <a:srgbClr val="F5A243"/>
                  </a:solidFill>
                  <a:latin typeface="+mj-lt"/>
                </a:rPr>
                <a:t>2015</a:t>
              </a:r>
              <a:endParaRPr lang="en-US" sz="700" b="1">
                <a:solidFill>
                  <a:srgbClr val="F5A243"/>
                </a:solidFill>
                <a:latin typeface="+mj-lt"/>
              </a:endParaRPr>
            </a:p>
          </p:txBody>
        </p:sp>
      </p:grpSp>
      <p:grpSp>
        <p:nvGrpSpPr>
          <p:cNvPr id="67" name="Group 34">
            <a:extLst>
              <a:ext uri="{FF2B5EF4-FFF2-40B4-BE49-F238E27FC236}">
                <a16:creationId xmlns:a16="http://schemas.microsoft.com/office/drawing/2014/main" id="{08B8B7EA-9441-11DE-6D83-FD727A7B58CD}"/>
              </a:ext>
            </a:extLst>
          </p:cNvPr>
          <p:cNvGrpSpPr/>
          <p:nvPr/>
        </p:nvGrpSpPr>
        <p:grpSpPr>
          <a:xfrm>
            <a:off x="10027347" y="2826211"/>
            <a:ext cx="953900" cy="1653426"/>
            <a:chOff x="2455123" y="2131468"/>
            <a:chExt cx="1091476" cy="1891891"/>
          </a:xfrm>
          <a:effectLst/>
        </p:grpSpPr>
        <p:sp>
          <p:nvSpPr>
            <p:cNvPr id="68" name="Chevron 67">
              <a:extLst>
                <a:ext uri="{FF2B5EF4-FFF2-40B4-BE49-F238E27FC236}">
                  <a16:creationId xmlns:a16="http://schemas.microsoft.com/office/drawing/2014/main" id="{76FA1F73-1BDD-95DA-014B-21EA9FBEA0B7}"/>
                </a:ext>
              </a:extLst>
            </p:cNvPr>
            <p:cNvSpPr/>
            <p:nvPr/>
          </p:nvSpPr>
          <p:spPr>
            <a:xfrm>
              <a:off x="2455123" y="2131468"/>
              <a:ext cx="1091476" cy="1891891"/>
            </a:xfrm>
            <a:prstGeom prst="chevron">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ource Sans Pro" panose="020B0503030403020204" pitchFamily="34" charset="0"/>
              </a:endParaRPr>
            </a:p>
          </p:txBody>
        </p:sp>
        <p:sp>
          <p:nvSpPr>
            <p:cNvPr id="69" name="Oval 46">
              <a:extLst>
                <a:ext uri="{FF2B5EF4-FFF2-40B4-BE49-F238E27FC236}">
                  <a16:creationId xmlns:a16="http://schemas.microsoft.com/office/drawing/2014/main" id="{DE701639-F33E-8CB0-8118-DC90E66CB222}"/>
                </a:ext>
              </a:extLst>
            </p:cNvPr>
            <p:cNvSpPr>
              <a:spLocks noChangeAspect="1"/>
            </p:cNvSpPr>
            <p:nvPr/>
          </p:nvSpPr>
          <p:spPr>
            <a:xfrm>
              <a:off x="2642286" y="2732678"/>
              <a:ext cx="657693" cy="657689"/>
            </a:xfrm>
            <a:prstGeom prst="ellipse">
              <a:avLst/>
            </a:prstGeom>
            <a:solidFill>
              <a:schemeClr val="bg1"/>
            </a:solidFill>
            <a:ln w="38100">
              <a:solidFill>
                <a:srgbClr val="F5A243"/>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700" b="1">
                  <a:solidFill>
                    <a:srgbClr val="F5A243"/>
                  </a:solidFill>
                  <a:latin typeface="+mj-lt"/>
                </a:rPr>
                <a:t>2017</a:t>
              </a:r>
              <a:endParaRPr lang="en-US" sz="700" b="1">
                <a:solidFill>
                  <a:srgbClr val="F5A243"/>
                </a:solidFill>
                <a:latin typeface="+mj-lt"/>
              </a:endParaRPr>
            </a:p>
          </p:txBody>
        </p:sp>
      </p:grpSp>
      <p:sp>
        <p:nvSpPr>
          <p:cNvPr id="77" name="Text Placeholder 3">
            <a:extLst>
              <a:ext uri="{FF2B5EF4-FFF2-40B4-BE49-F238E27FC236}">
                <a16:creationId xmlns:a16="http://schemas.microsoft.com/office/drawing/2014/main" id="{8DE0D17F-14A0-4487-C742-59984A90E532}"/>
              </a:ext>
            </a:extLst>
          </p:cNvPr>
          <p:cNvSpPr txBox="1">
            <a:spLocks/>
          </p:cNvSpPr>
          <p:nvPr/>
        </p:nvSpPr>
        <p:spPr>
          <a:xfrm>
            <a:off x="2212538" y="1305686"/>
            <a:ext cx="1247855" cy="1231106"/>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171450" lvl="0" indent="-171450" algn="l">
              <a:buFont typeface="Courier New" panose="02070309020205020404" pitchFamily="49" charset="0"/>
              <a:buChar char="o"/>
            </a:pPr>
            <a:r>
              <a:rPr lang="fr-FR" sz="800">
                <a:solidFill>
                  <a:schemeClr val="tx1">
                    <a:lumMod val="65000"/>
                    <a:lumOff val="35000"/>
                  </a:schemeClr>
                </a:solidFill>
              </a:rPr>
              <a:t>Acquisition d'</a:t>
            </a:r>
            <a:r>
              <a:rPr lang="fr-FR" sz="800" err="1">
                <a:solidFill>
                  <a:schemeClr val="tx1">
                    <a:lumMod val="65000"/>
                    <a:lumOff val="35000"/>
                  </a:schemeClr>
                </a:solidFill>
              </a:rPr>
              <a:t>Octo</a:t>
            </a:r>
            <a:r>
              <a:rPr lang="fr-FR" sz="800">
                <a:solidFill>
                  <a:schemeClr val="tx1">
                    <a:lumMod val="65000"/>
                    <a:lumOff val="35000"/>
                  </a:schemeClr>
                </a:solidFill>
              </a:rPr>
              <a:t> </a:t>
            </a:r>
            <a:r>
              <a:rPr lang="fr-FR" sz="800" err="1">
                <a:solidFill>
                  <a:schemeClr val="tx1">
                    <a:lumMod val="65000"/>
                    <a:lumOff val="35000"/>
                  </a:schemeClr>
                </a:solidFill>
              </a:rPr>
              <a:t>Technology</a:t>
            </a:r>
            <a:r>
              <a:rPr lang="fr-FR" sz="800">
                <a:solidFill>
                  <a:schemeClr val="tx1">
                    <a:lumMod val="65000"/>
                    <a:lumOff val="35000"/>
                  </a:schemeClr>
                </a:solidFill>
              </a:rPr>
              <a:t> (France), de </a:t>
            </a:r>
            <a:r>
              <a:rPr lang="fr-FR" sz="800" err="1">
                <a:solidFill>
                  <a:schemeClr val="tx1">
                    <a:lumMod val="65000"/>
                    <a:lumOff val="35000"/>
                  </a:schemeClr>
                </a:solidFill>
              </a:rPr>
              <a:t>Three</a:t>
            </a:r>
            <a:r>
              <a:rPr lang="fr-FR" sz="800">
                <a:solidFill>
                  <a:schemeClr val="tx1">
                    <a:lumMod val="65000"/>
                    <a:lumOff val="35000"/>
                  </a:schemeClr>
                </a:solidFill>
              </a:rPr>
              <a:t>-I (Belgique) et de Global Concepts (Espagne)</a:t>
            </a:r>
          </a:p>
          <a:p>
            <a:pPr marL="171450" lvl="0" indent="-171450" algn="l">
              <a:buFont typeface="Courier New" panose="02070309020205020404" pitchFamily="49" charset="0"/>
              <a:buChar char="o"/>
            </a:pPr>
            <a:endParaRPr lang="fr-FR" sz="800">
              <a:solidFill>
                <a:schemeClr val="tx1">
                  <a:lumMod val="65000"/>
                  <a:lumOff val="35000"/>
                </a:schemeClr>
              </a:solidFill>
            </a:endParaRPr>
          </a:p>
          <a:p>
            <a:pPr marL="171450" lvl="0" indent="-171450" algn="l">
              <a:buFont typeface="Courier New" panose="02070309020205020404" pitchFamily="49" charset="0"/>
              <a:buChar char="o"/>
            </a:pPr>
            <a:r>
              <a:rPr lang="fr-FR" sz="800">
                <a:solidFill>
                  <a:schemeClr val="tx1">
                    <a:lumMod val="65000"/>
                    <a:lumOff val="35000"/>
                  </a:schemeClr>
                </a:solidFill>
              </a:rPr>
              <a:t>Acquisition de Triangle Consulting (France) et d'Açores Technologies (France)</a:t>
            </a:r>
          </a:p>
        </p:txBody>
      </p:sp>
      <p:sp>
        <p:nvSpPr>
          <p:cNvPr id="78" name="Text Placeholder 3">
            <a:extLst>
              <a:ext uri="{FF2B5EF4-FFF2-40B4-BE49-F238E27FC236}">
                <a16:creationId xmlns:a16="http://schemas.microsoft.com/office/drawing/2014/main" id="{BEDA88D1-2817-EC39-848B-78CBE3CF55A9}"/>
              </a:ext>
            </a:extLst>
          </p:cNvPr>
          <p:cNvSpPr txBox="1">
            <a:spLocks/>
          </p:cNvSpPr>
          <p:nvPr/>
        </p:nvSpPr>
        <p:spPr>
          <a:xfrm>
            <a:off x="4161140" y="2153158"/>
            <a:ext cx="1053302" cy="369332"/>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171450" lvl="0" indent="-171450" algn="l">
              <a:buFont typeface="Courier New" panose="02070309020205020404" pitchFamily="49" charset="0"/>
              <a:buChar char="o"/>
            </a:pPr>
            <a:r>
              <a:rPr lang="fr-FR" sz="800">
                <a:solidFill>
                  <a:schemeClr val="tx1">
                    <a:lumMod val="65000"/>
                    <a:lumOff val="35000"/>
                  </a:schemeClr>
                </a:solidFill>
              </a:rPr>
              <a:t>Acquisition </a:t>
            </a:r>
            <a:br>
              <a:rPr lang="fr-FR" sz="800">
                <a:solidFill>
                  <a:schemeClr val="tx1">
                    <a:lumMod val="65000"/>
                    <a:lumOff val="35000"/>
                  </a:schemeClr>
                </a:solidFill>
              </a:rPr>
            </a:br>
            <a:r>
              <a:rPr lang="fr-FR" sz="800">
                <a:solidFill>
                  <a:schemeClr val="tx1">
                    <a:lumMod val="65000"/>
                    <a:lumOff val="35000"/>
                  </a:schemeClr>
                </a:solidFill>
              </a:rPr>
              <a:t>de </a:t>
            </a:r>
            <a:r>
              <a:rPr lang="fr-FR" sz="800" err="1">
                <a:solidFill>
                  <a:schemeClr val="tx1">
                    <a:lumMod val="65000"/>
                    <a:lumOff val="35000"/>
                  </a:schemeClr>
                </a:solidFill>
              </a:rPr>
              <a:t>Promotic</a:t>
            </a:r>
            <a:r>
              <a:rPr lang="fr-FR" sz="800">
                <a:solidFill>
                  <a:schemeClr val="tx1">
                    <a:lumMod val="65000"/>
                    <a:lumOff val="35000"/>
                  </a:schemeClr>
                </a:solidFill>
              </a:rPr>
              <a:t> </a:t>
            </a:r>
            <a:br>
              <a:rPr lang="fr-FR" sz="800">
                <a:solidFill>
                  <a:schemeClr val="tx1">
                    <a:lumMod val="65000"/>
                    <a:lumOff val="35000"/>
                  </a:schemeClr>
                </a:solidFill>
              </a:rPr>
            </a:br>
            <a:r>
              <a:rPr lang="fr-FR" sz="800">
                <a:solidFill>
                  <a:schemeClr val="tx1">
                    <a:lumMod val="65000"/>
                    <a:lumOff val="35000"/>
                  </a:schemeClr>
                </a:solidFill>
              </a:rPr>
              <a:t>(</a:t>
            </a:r>
            <a:r>
              <a:rPr lang="fr-FR" sz="800" err="1">
                <a:solidFill>
                  <a:schemeClr val="tx1">
                    <a:lumMod val="65000"/>
                    <a:lumOff val="35000"/>
                  </a:schemeClr>
                </a:solidFill>
              </a:rPr>
              <a:t>Belux</a:t>
            </a:r>
            <a:r>
              <a:rPr lang="fr-FR" sz="800">
                <a:solidFill>
                  <a:schemeClr val="tx1">
                    <a:lumMod val="65000"/>
                    <a:lumOff val="35000"/>
                  </a:schemeClr>
                </a:solidFill>
              </a:rPr>
              <a:t> - France) </a:t>
            </a:r>
          </a:p>
        </p:txBody>
      </p:sp>
      <p:sp>
        <p:nvSpPr>
          <p:cNvPr id="79" name="Text Placeholder 3">
            <a:extLst>
              <a:ext uri="{FF2B5EF4-FFF2-40B4-BE49-F238E27FC236}">
                <a16:creationId xmlns:a16="http://schemas.microsoft.com/office/drawing/2014/main" id="{D9141462-4762-2CE9-EBD2-532891FDFE2C}"/>
              </a:ext>
            </a:extLst>
          </p:cNvPr>
          <p:cNvSpPr txBox="1">
            <a:spLocks/>
          </p:cNvSpPr>
          <p:nvPr/>
        </p:nvSpPr>
        <p:spPr>
          <a:xfrm>
            <a:off x="6136281" y="2153158"/>
            <a:ext cx="947762" cy="369332"/>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171450" lvl="0" indent="-171450" algn="l">
              <a:buFont typeface="Courier New" panose="02070309020205020404" pitchFamily="49" charset="0"/>
              <a:buChar char="o"/>
            </a:pPr>
            <a:endParaRPr lang="fr-FR" sz="800">
              <a:solidFill>
                <a:schemeClr val="tx1">
                  <a:lumMod val="65000"/>
                  <a:lumOff val="35000"/>
                </a:schemeClr>
              </a:solidFill>
            </a:endParaRPr>
          </a:p>
          <a:p>
            <a:pPr marL="171450" lvl="0" indent="-171450" algn="l">
              <a:buFont typeface="Courier New" panose="02070309020205020404" pitchFamily="49" charset="0"/>
              <a:buChar char="o"/>
            </a:pPr>
            <a:r>
              <a:rPr lang="fr-FR" sz="800">
                <a:solidFill>
                  <a:schemeClr val="tx1">
                    <a:lumMod val="65000"/>
                    <a:lumOff val="35000"/>
                  </a:schemeClr>
                </a:solidFill>
              </a:rPr>
              <a:t>Acquisition de </a:t>
            </a:r>
            <a:r>
              <a:rPr lang="fr-FR" sz="800" err="1">
                <a:solidFill>
                  <a:schemeClr val="tx1">
                    <a:lumMod val="65000"/>
                    <a:lumOff val="35000"/>
                  </a:schemeClr>
                </a:solidFill>
              </a:rPr>
              <a:t>Projipe</a:t>
            </a:r>
            <a:endParaRPr lang="fr-FR" sz="800">
              <a:solidFill>
                <a:schemeClr val="tx1">
                  <a:lumMod val="65000"/>
                  <a:lumOff val="35000"/>
                </a:schemeClr>
              </a:solidFill>
            </a:endParaRPr>
          </a:p>
        </p:txBody>
      </p:sp>
      <p:sp>
        <p:nvSpPr>
          <p:cNvPr id="81" name="Text Placeholder 3">
            <a:extLst>
              <a:ext uri="{FF2B5EF4-FFF2-40B4-BE49-F238E27FC236}">
                <a16:creationId xmlns:a16="http://schemas.microsoft.com/office/drawing/2014/main" id="{4360F76F-253C-F27C-5DF4-FBD51C410208}"/>
              </a:ext>
            </a:extLst>
          </p:cNvPr>
          <p:cNvSpPr txBox="1">
            <a:spLocks/>
          </p:cNvSpPr>
          <p:nvPr/>
        </p:nvSpPr>
        <p:spPr>
          <a:xfrm>
            <a:off x="10013603" y="2276269"/>
            <a:ext cx="947762" cy="246221"/>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171450" lvl="0" indent="-171450" algn="l">
              <a:buFont typeface="Courier New" panose="02070309020205020404" pitchFamily="49" charset="0"/>
              <a:buChar char="o"/>
            </a:pPr>
            <a:r>
              <a:rPr lang="fr-FR" sz="800">
                <a:solidFill>
                  <a:schemeClr val="tx1">
                    <a:lumMod val="65000"/>
                    <a:lumOff val="35000"/>
                  </a:schemeClr>
                </a:solidFill>
              </a:rPr>
              <a:t>Acquisition de ADS</a:t>
            </a:r>
          </a:p>
        </p:txBody>
      </p:sp>
      <p:sp>
        <p:nvSpPr>
          <p:cNvPr id="82" name="Text Placeholder 3">
            <a:extLst>
              <a:ext uri="{FF2B5EF4-FFF2-40B4-BE49-F238E27FC236}">
                <a16:creationId xmlns:a16="http://schemas.microsoft.com/office/drawing/2014/main" id="{205D58AF-D2CC-DB6D-076B-8AEF7DAE91A6}"/>
              </a:ext>
            </a:extLst>
          </p:cNvPr>
          <p:cNvSpPr txBox="1">
            <a:spLocks/>
          </p:cNvSpPr>
          <p:nvPr/>
        </p:nvSpPr>
        <p:spPr>
          <a:xfrm>
            <a:off x="1098190" y="4769056"/>
            <a:ext cx="1247856" cy="1477328"/>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171450" lvl="0" indent="-171450" algn="l">
              <a:buFont typeface="Courier New" panose="02070309020205020404" pitchFamily="49" charset="0"/>
              <a:buChar char="o"/>
            </a:pPr>
            <a:r>
              <a:rPr lang="fr-FR" sz="800">
                <a:solidFill>
                  <a:schemeClr val="tx1">
                    <a:lumMod val="65000"/>
                    <a:lumOff val="35000"/>
                  </a:schemeClr>
                </a:solidFill>
              </a:rPr>
              <a:t>Introduction sur le Marché Libre OTC de la Bourse de Paris </a:t>
            </a:r>
          </a:p>
          <a:p>
            <a:pPr marL="171450" lvl="0" indent="-171450" algn="l">
              <a:buFont typeface="Courier New" panose="02070309020205020404" pitchFamily="49" charset="0"/>
              <a:buChar char="o"/>
            </a:pPr>
            <a:endParaRPr lang="fr-FR" sz="800">
              <a:solidFill>
                <a:schemeClr val="tx1">
                  <a:lumMod val="65000"/>
                  <a:lumOff val="35000"/>
                </a:schemeClr>
              </a:solidFill>
            </a:endParaRPr>
          </a:p>
          <a:p>
            <a:pPr marL="171450" lvl="0" indent="-171450" algn="l">
              <a:buFont typeface="Courier New" panose="02070309020205020404" pitchFamily="49" charset="0"/>
              <a:buChar char="o"/>
            </a:pPr>
            <a:r>
              <a:rPr lang="fr-FR" sz="800">
                <a:solidFill>
                  <a:schemeClr val="tx1">
                    <a:lumMod val="65000"/>
                    <a:lumOff val="35000"/>
                  </a:schemeClr>
                </a:solidFill>
              </a:rPr>
              <a:t>Acquisition des sociétés OTS (Belgique), </a:t>
            </a:r>
            <a:r>
              <a:rPr lang="fr-FR" sz="800" err="1">
                <a:solidFill>
                  <a:schemeClr val="tx1">
                    <a:lumMod val="65000"/>
                    <a:lumOff val="35000"/>
                  </a:schemeClr>
                </a:solidFill>
              </a:rPr>
              <a:t>Sintesis</a:t>
            </a:r>
            <a:r>
              <a:rPr lang="fr-FR" sz="800">
                <a:solidFill>
                  <a:schemeClr val="tx1">
                    <a:lumMod val="65000"/>
                    <a:lumOff val="35000"/>
                  </a:schemeClr>
                </a:solidFill>
              </a:rPr>
              <a:t> de Sistemas (Espagne), </a:t>
            </a:r>
            <a:r>
              <a:rPr lang="fr-FR" sz="800" err="1">
                <a:solidFill>
                  <a:schemeClr val="tx1">
                    <a:lumMod val="65000"/>
                    <a:lumOff val="35000"/>
                  </a:schemeClr>
                </a:solidFill>
              </a:rPr>
              <a:t>Scopase</a:t>
            </a:r>
            <a:r>
              <a:rPr lang="fr-FR" sz="800">
                <a:solidFill>
                  <a:schemeClr val="tx1">
                    <a:lumMod val="65000"/>
                    <a:lumOff val="35000"/>
                  </a:schemeClr>
                </a:solidFill>
              </a:rPr>
              <a:t>, Influx Technology, GF </a:t>
            </a:r>
            <a:r>
              <a:rPr lang="fr-FR" sz="800" err="1">
                <a:solidFill>
                  <a:schemeClr val="tx1">
                    <a:lumMod val="65000"/>
                    <a:lumOff val="35000"/>
                  </a:schemeClr>
                </a:solidFill>
              </a:rPr>
              <a:t>Seis</a:t>
            </a:r>
            <a:r>
              <a:rPr lang="fr-FR" sz="800">
                <a:solidFill>
                  <a:schemeClr val="tx1">
                    <a:lumMod val="65000"/>
                    <a:lumOff val="35000"/>
                  </a:schemeClr>
                </a:solidFill>
              </a:rPr>
              <a:t> (Espagne) et Atlantic (France)</a:t>
            </a:r>
          </a:p>
        </p:txBody>
      </p:sp>
      <p:sp>
        <p:nvSpPr>
          <p:cNvPr id="83" name="Text Placeholder 3">
            <a:extLst>
              <a:ext uri="{FF2B5EF4-FFF2-40B4-BE49-F238E27FC236}">
                <a16:creationId xmlns:a16="http://schemas.microsoft.com/office/drawing/2014/main" id="{3F46D324-7E56-E084-C5B3-3CDD306A0B82}"/>
              </a:ext>
            </a:extLst>
          </p:cNvPr>
          <p:cNvSpPr txBox="1">
            <a:spLocks/>
          </p:cNvSpPr>
          <p:nvPr/>
        </p:nvSpPr>
        <p:spPr>
          <a:xfrm>
            <a:off x="3201257" y="4783358"/>
            <a:ext cx="1113792" cy="738664"/>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171450" lvl="0" indent="-171450" algn="l">
              <a:buFont typeface="Courier New" panose="02070309020205020404" pitchFamily="49" charset="0"/>
              <a:buChar char="o"/>
            </a:pPr>
            <a:r>
              <a:rPr lang="fr-FR" sz="800">
                <a:solidFill>
                  <a:schemeClr val="tx1">
                    <a:lumMod val="65000"/>
                    <a:lumOff val="35000"/>
                  </a:schemeClr>
                </a:solidFill>
              </a:rPr>
              <a:t>Acquisition des sociétés </a:t>
            </a:r>
            <a:r>
              <a:rPr lang="fr-FR" sz="800" err="1">
                <a:solidFill>
                  <a:schemeClr val="tx1">
                    <a:lumMod val="65000"/>
                    <a:lumOff val="35000"/>
                  </a:schemeClr>
                </a:solidFill>
              </a:rPr>
              <a:t>Iksen</a:t>
            </a:r>
            <a:r>
              <a:rPr lang="fr-FR" sz="800">
                <a:solidFill>
                  <a:schemeClr val="tx1">
                    <a:lumMod val="65000"/>
                    <a:lumOff val="35000"/>
                  </a:schemeClr>
                </a:solidFill>
              </a:rPr>
              <a:t> (France), </a:t>
            </a:r>
            <a:r>
              <a:rPr lang="fr-FR" sz="800" err="1">
                <a:solidFill>
                  <a:schemeClr val="tx1">
                    <a:lumMod val="65000"/>
                    <a:lumOff val="35000"/>
                  </a:schemeClr>
                </a:solidFill>
              </a:rPr>
              <a:t>Offis</a:t>
            </a:r>
            <a:r>
              <a:rPr lang="fr-FR" sz="800">
                <a:solidFill>
                  <a:schemeClr val="tx1">
                    <a:lumMod val="65000"/>
                    <a:lumOff val="35000"/>
                  </a:schemeClr>
                </a:solidFill>
              </a:rPr>
              <a:t> (</a:t>
            </a:r>
            <a:r>
              <a:rPr lang="fr-FR" sz="800" err="1">
                <a:solidFill>
                  <a:schemeClr val="tx1">
                    <a:lumMod val="65000"/>
                    <a:lumOff val="35000"/>
                  </a:schemeClr>
                </a:solidFill>
              </a:rPr>
              <a:t>Belux</a:t>
            </a:r>
            <a:r>
              <a:rPr lang="fr-FR" sz="800">
                <a:solidFill>
                  <a:schemeClr val="tx1">
                    <a:lumMod val="65000"/>
                    <a:lumOff val="35000"/>
                  </a:schemeClr>
                </a:solidFill>
              </a:rPr>
              <a:t>), Art (Italie) et Grupo </a:t>
            </a:r>
            <a:r>
              <a:rPr lang="fr-FR" sz="800" err="1">
                <a:solidFill>
                  <a:schemeClr val="tx1">
                    <a:lumMod val="65000"/>
                    <a:lumOff val="35000"/>
                  </a:schemeClr>
                </a:solidFill>
              </a:rPr>
              <a:t>Technologico</a:t>
            </a:r>
            <a:r>
              <a:rPr lang="fr-FR" sz="800">
                <a:solidFill>
                  <a:schemeClr val="tx1">
                    <a:lumMod val="65000"/>
                    <a:lumOff val="35000"/>
                  </a:schemeClr>
                </a:solidFill>
              </a:rPr>
              <a:t> </a:t>
            </a:r>
            <a:r>
              <a:rPr lang="fr-FR" sz="800" err="1">
                <a:solidFill>
                  <a:schemeClr val="tx1">
                    <a:lumMod val="65000"/>
                    <a:lumOff val="35000"/>
                  </a:schemeClr>
                </a:solidFill>
              </a:rPr>
              <a:t>Isalia</a:t>
            </a:r>
            <a:r>
              <a:rPr lang="fr-FR" sz="800">
                <a:solidFill>
                  <a:schemeClr val="tx1">
                    <a:lumMod val="65000"/>
                    <a:lumOff val="35000"/>
                  </a:schemeClr>
                </a:solidFill>
              </a:rPr>
              <a:t> (Espagne)</a:t>
            </a:r>
          </a:p>
        </p:txBody>
      </p:sp>
      <p:sp>
        <p:nvSpPr>
          <p:cNvPr id="84" name="Text Placeholder 3">
            <a:extLst>
              <a:ext uri="{FF2B5EF4-FFF2-40B4-BE49-F238E27FC236}">
                <a16:creationId xmlns:a16="http://schemas.microsoft.com/office/drawing/2014/main" id="{6C071C40-5A6E-7AA2-B68B-7AC47CCCE366}"/>
              </a:ext>
            </a:extLst>
          </p:cNvPr>
          <p:cNvSpPr txBox="1">
            <a:spLocks/>
          </p:cNvSpPr>
          <p:nvPr/>
        </p:nvSpPr>
        <p:spPr>
          <a:xfrm>
            <a:off x="5131454" y="4769056"/>
            <a:ext cx="1113792" cy="98488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171450" lvl="0" indent="-171450" algn="l">
              <a:buFont typeface="Courier New" panose="02070309020205020404" pitchFamily="49" charset="0"/>
              <a:buChar char="o"/>
            </a:pPr>
            <a:r>
              <a:rPr lang="fr-FR" sz="800">
                <a:solidFill>
                  <a:schemeClr val="tx1">
                    <a:lumMod val="65000"/>
                    <a:lumOff val="35000"/>
                  </a:schemeClr>
                </a:solidFill>
              </a:rPr>
              <a:t>Acquisition de </a:t>
            </a:r>
            <a:r>
              <a:rPr lang="fr-FR" sz="800" err="1">
                <a:solidFill>
                  <a:schemeClr val="tx1">
                    <a:lumMod val="65000"/>
                    <a:lumOff val="35000"/>
                  </a:schemeClr>
                </a:solidFill>
              </a:rPr>
              <a:t>Kedros</a:t>
            </a:r>
            <a:r>
              <a:rPr lang="fr-FR" sz="800">
                <a:solidFill>
                  <a:schemeClr val="tx1">
                    <a:lumMod val="65000"/>
                    <a:lumOff val="35000"/>
                  </a:schemeClr>
                </a:solidFill>
              </a:rPr>
              <a:t> (France)</a:t>
            </a:r>
          </a:p>
          <a:p>
            <a:pPr lvl="0" algn="l"/>
            <a:r>
              <a:rPr lang="fr-FR" sz="800">
                <a:solidFill>
                  <a:schemeClr val="tx1">
                    <a:lumMod val="65000"/>
                    <a:lumOff val="35000"/>
                  </a:schemeClr>
                </a:solidFill>
              </a:rPr>
              <a:t> </a:t>
            </a:r>
          </a:p>
          <a:p>
            <a:pPr marL="171450" lvl="0" indent="-171450" algn="l">
              <a:buFont typeface="Courier New" panose="02070309020205020404" pitchFamily="49" charset="0"/>
              <a:buChar char="o"/>
            </a:pPr>
            <a:r>
              <a:rPr lang="fr-FR" sz="800">
                <a:solidFill>
                  <a:schemeClr val="tx1">
                    <a:lumMod val="65000"/>
                    <a:lumOff val="35000"/>
                  </a:schemeClr>
                </a:solidFill>
              </a:rPr>
              <a:t>Acquisition de </a:t>
            </a:r>
            <a:r>
              <a:rPr lang="fr-FR" sz="800" err="1">
                <a:solidFill>
                  <a:schemeClr val="tx1">
                    <a:lumMod val="65000"/>
                    <a:lumOff val="35000"/>
                  </a:schemeClr>
                </a:solidFill>
              </a:rPr>
              <a:t>Why</a:t>
            </a:r>
            <a:r>
              <a:rPr lang="fr-FR" sz="800">
                <a:solidFill>
                  <a:schemeClr val="tx1">
                    <a:lumMod val="65000"/>
                    <a:lumOff val="35000"/>
                  </a:schemeClr>
                </a:solidFill>
              </a:rPr>
              <a:t> Not (France)</a:t>
            </a:r>
          </a:p>
          <a:p>
            <a:pPr marL="171450" lvl="0" indent="-171450" algn="l">
              <a:buFont typeface="Courier New" panose="02070309020205020404" pitchFamily="49" charset="0"/>
              <a:buChar char="o"/>
            </a:pPr>
            <a:endParaRPr lang="fr-FR" sz="800">
              <a:solidFill>
                <a:schemeClr val="tx1">
                  <a:lumMod val="65000"/>
                  <a:lumOff val="35000"/>
                </a:schemeClr>
              </a:solidFill>
            </a:endParaRPr>
          </a:p>
          <a:p>
            <a:pPr marL="171450" lvl="0" indent="-171450" algn="l">
              <a:buFont typeface="Courier New" panose="02070309020205020404" pitchFamily="49" charset="0"/>
              <a:buChar char="o"/>
            </a:pPr>
            <a:r>
              <a:rPr lang="fr-FR" sz="800">
                <a:solidFill>
                  <a:schemeClr val="tx1">
                    <a:lumMod val="65000"/>
                    <a:lumOff val="35000"/>
                  </a:schemeClr>
                </a:solidFill>
              </a:rPr>
              <a:t>Acquisition de Codd &amp; Date (Italie)</a:t>
            </a:r>
          </a:p>
        </p:txBody>
      </p:sp>
      <p:grpSp>
        <p:nvGrpSpPr>
          <p:cNvPr id="15" name="Group 34">
            <a:extLst>
              <a:ext uri="{FF2B5EF4-FFF2-40B4-BE49-F238E27FC236}">
                <a16:creationId xmlns:a16="http://schemas.microsoft.com/office/drawing/2014/main" id="{F92EF216-26C6-FA8D-DF44-B7D9F7403C0F}"/>
              </a:ext>
            </a:extLst>
          </p:cNvPr>
          <p:cNvGrpSpPr/>
          <p:nvPr/>
        </p:nvGrpSpPr>
        <p:grpSpPr>
          <a:xfrm>
            <a:off x="11001647" y="2826211"/>
            <a:ext cx="953900" cy="1653426"/>
            <a:chOff x="2455123" y="2131468"/>
            <a:chExt cx="1091476" cy="1891891"/>
          </a:xfrm>
          <a:effectLst/>
        </p:grpSpPr>
        <p:sp>
          <p:nvSpPr>
            <p:cNvPr id="16" name="Chevron 15">
              <a:extLst>
                <a:ext uri="{FF2B5EF4-FFF2-40B4-BE49-F238E27FC236}">
                  <a16:creationId xmlns:a16="http://schemas.microsoft.com/office/drawing/2014/main" id="{1B265B5D-D149-7672-5D1B-86CC37115F70}"/>
                </a:ext>
              </a:extLst>
            </p:cNvPr>
            <p:cNvSpPr/>
            <p:nvPr/>
          </p:nvSpPr>
          <p:spPr>
            <a:xfrm>
              <a:off x="2455123" y="2131468"/>
              <a:ext cx="1091476" cy="1891891"/>
            </a:xfrm>
            <a:prstGeom prst="chevron">
              <a:avLst/>
            </a:prstGeom>
            <a:solidFill>
              <a:srgbClr val="F5A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ource Sans Pro" panose="020B0503030403020204" pitchFamily="34" charset="0"/>
              </a:endParaRPr>
            </a:p>
          </p:txBody>
        </p:sp>
        <p:sp>
          <p:nvSpPr>
            <p:cNvPr id="19" name="Oval 46">
              <a:extLst>
                <a:ext uri="{FF2B5EF4-FFF2-40B4-BE49-F238E27FC236}">
                  <a16:creationId xmlns:a16="http://schemas.microsoft.com/office/drawing/2014/main" id="{CD08F2BC-06ED-7707-80D8-C88D8D54BBD1}"/>
                </a:ext>
              </a:extLst>
            </p:cNvPr>
            <p:cNvSpPr>
              <a:spLocks noChangeAspect="1"/>
            </p:cNvSpPr>
            <p:nvPr/>
          </p:nvSpPr>
          <p:spPr>
            <a:xfrm>
              <a:off x="2642286" y="2732678"/>
              <a:ext cx="657693" cy="657689"/>
            </a:xfrm>
            <a:prstGeom prst="ellipse">
              <a:avLst/>
            </a:prstGeom>
            <a:solidFill>
              <a:schemeClr val="bg1"/>
            </a:solidFill>
            <a:ln w="38100">
              <a:solidFill>
                <a:srgbClr val="F5A243"/>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700" b="1">
                  <a:solidFill>
                    <a:srgbClr val="F5A243"/>
                  </a:solidFill>
                  <a:latin typeface="+mj-lt"/>
                </a:rPr>
                <a:t>2019</a:t>
              </a:r>
              <a:endParaRPr lang="en-US" sz="700" b="1">
                <a:solidFill>
                  <a:srgbClr val="F5A243"/>
                </a:solidFill>
                <a:latin typeface="+mj-lt"/>
              </a:endParaRPr>
            </a:p>
          </p:txBody>
        </p:sp>
      </p:grpSp>
      <p:sp>
        <p:nvSpPr>
          <p:cNvPr id="28" name="Text Placeholder 3">
            <a:extLst>
              <a:ext uri="{FF2B5EF4-FFF2-40B4-BE49-F238E27FC236}">
                <a16:creationId xmlns:a16="http://schemas.microsoft.com/office/drawing/2014/main" id="{1A9DF4DB-87B5-2432-38F7-274E729BB972}"/>
              </a:ext>
            </a:extLst>
          </p:cNvPr>
          <p:cNvSpPr txBox="1">
            <a:spLocks/>
          </p:cNvSpPr>
          <p:nvPr/>
        </p:nvSpPr>
        <p:spPr>
          <a:xfrm>
            <a:off x="7084043" y="4769056"/>
            <a:ext cx="1113792" cy="246221"/>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171450" lvl="0" indent="-171450" algn="l">
              <a:buFont typeface="Courier New" panose="02070309020205020404" pitchFamily="49" charset="0"/>
              <a:buChar char="o"/>
            </a:pPr>
            <a:r>
              <a:rPr lang="fr-FR" sz="800">
                <a:solidFill>
                  <a:schemeClr val="tx1">
                    <a:lumMod val="65000"/>
                    <a:lumOff val="35000"/>
                  </a:schemeClr>
                </a:solidFill>
              </a:rPr>
              <a:t>Acquisition de </a:t>
            </a:r>
            <a:r>
              <a:rPr lang="fr-FR" sz="800" err="1">
                <a:solidFill>
                  <a:schemeClr val="tx1">
                    <a:lumMod val="65000"/>
                    <a:lumOff val="35000"/>
                  </a:schemeClr>
                </a:solidFill>
              </a:rPr>
              <a:t>Aedian</a:t>
            </a:r>
            <a:r>
              <a:rPr lang="fr-FR" sz="800">
                <a:solidFill>
                  <a:schemeClr val="tx1">
                    <a:lumMod val="65000"/>
                    <a:lumOff val="35000"/>
                  </a:schemeClr>
                </a:solidFill>
              </a:rPr>
              <a:t> </a:t>
            </a:r>
          </a:p>
        </p:txBody>
      </p:sp>
      <p:cxnSp>
        <p:nvCxnSpPr>
          <p:cNvPr id="30" name="Connecteur droit 29">
            <a:extLst>
              <a:ext uri="{FF2B5EF4-FFF2-40B4-BE49-F238E27FC236}">
                <a16:creationId xmlns:a16="http://schemas.microsoft.com/office/drawing/2014/main" id="{D806198F-83E2-A9C9-7442-3C3F98A5FE23}"/>
              </a:ext>
            </a:extLst>
          </p:cNvPr>
          <p:cNvCxnSpPr>
            <a:stCxn id="28" idx="0"/>
            <a:endCxn id="54" idx="2"/>
          </p:cNvCxnSpPr>
          <p:nvPr/>
        </p:nvCxnSpPr>
        <p:spPr>
          <a:xfrm flipH="1" flipV="1">
            <a:off x="7342919" y="4479637"/>
            <a:ext cx="298020" cy="289419"/>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 Placeholder 3">
            <a:extLst>
              <a:ext uri="{FF2B5EF4-FFF2-40B4-BE49-F238E27FC236}">
                <a16:creationId xmlns:a16="http://schemas.microsoft.com/office/drawing/2014/main" id="{84E3CEE0-39D6-D3B4-9CC2-E1C94FD67BF9}"/>
              </a:ext>
            </a:extLst>
          </p:cNvPr>
          <p:cNvSpPr txBox="1">
            <a:spLocks/>
          </p:cNvSpPr>
          <p:nvPr/>
        </p:nvSpPr>
        <p:spPr>
          <a:xfrm>
            <a:off x="8052166" y="2153158"/>
            <a:ext cx="947762" cy="369332"/>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171450" lvl="0" indent="-171450" algn="l">
              <a:buFont typeface="Courier New" panose="02070309020205020404" pitchFamily="49" charset="0"/>
              <a:buChar char="o"/>
            </a:pPr>
            <a:endParaRPr lang="fr-FR" sz="800">
              <a:solidFill>
                <a:schemeClr val="tx1">
                  <a:lumMod val="65000"/>
                  <a:lumOff val="35000"/>
                </a:schemeClr>
              </a:solidFill>
            </a:endParaRPr>
          </a:p>
          <a:p>
            <a:pPr marL="171450" lvl="0" indent="-171450" algn="l">
              <a:buFont typeface="Courier New" panose="02070309020205020404" pitchFamily="49" charset="0"/>
              <a:buChar char="o"/>
            </a:pPr>
            <a:r>
              <a:rPr lang="fr-FR" sz="800">
                <a:solidFill>
                  <a:schemeClr val="tx1">
                    <a:lumMod val="65000"/>
                    <a:lumOff val="35000"/>
                  </a:schemeClr>
                </a:solidFill>
              </a:rPr>
              <a:t>Acquisition de Norma4</a:t>
            </a:r>
          </a:p>
        </p:txBody>
      </p:sp>
      <p:sp>
        <p:nvSpPr>
          <p:cNvPr id="32" name="Text Placeholder 3">
            <a:extLst>
              <a:ext uri="{FF2B5EF4-FFF2-40B4-BE49-F238E27FC236}">
                <a16:creationId xmlns:a16="http://schemas.microsoft.com/office/drawing/2014/main" id="{A5CD117E-6A52-47EB-766F-EFBAC97D4ED6}"/>
              </a:ext>
            </a:extLst>
          </p:cNvPr>
          <p:cNvSpPr txBox="1">
            <a:spLocks/>
          </p:cNvSpPr>
          <p:nvPr/>
        </p:nvSpPr>
        <p:spPr>
          <a:xfrm>
            <a:off x="9053046" y="4769056"/>
            <a:ext cx="947762" cy="246221"/>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171450" lvl="0" indent="-171450" algn="l">
              <a:buFont typeface="Courier New" panose="02070309020205020404" pitchFamily="49" charset="0"/>
              <a:buChar char="o"/>
            </a:pPr>
            <a:r>
              <a:rPr lang="fr-FR" sz="800">
                <a:solidFill>
                  <a:schemeClr val="tx1">
                    <a:lumMod val="65000"/>
                    <a:lumOff val="35000"/>
                  </a:schemeClr>
                </a:solidFill>
              </a:rPr>
              <a:t>Acquisition de Cast info</a:t>
            </a:r>
          </a:p>
        </p:txBody>
      </p:sp>
      <p:sp>
        <p:nvSpPr>
          <p:cNvPr id="39" name="Text Placeholder 3">
            <a:extLst>
              <a:ext uri="{FF2B5EF4-FFF2-40B4-BE49-F238E27FC236}">
                <a16:creationId xmlns:a16="http://schemas.microsoft.com/office/drawing/2014/main" id="{5A4974FB-6896-7D7F-0954-6B422AA26F74}"/>
              </a:ext>
            </a:extLst>
          </p:cNvPr>
          <p:cNvSpPr txBox="1">
            <a:spLocks/>
          </p:cNvSpPr>
          <p:nvPr/>
        </p:nvSpPr>
        <p:spPr>
          <a:xfrm>
            <a:off x="11007785" y="4769056"/>
            <a:ext cx="947762" cy="246221"/>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171450" lvl="0" indent="-171450" algn="l">
              <a:buFont typeface="Courier New" panose="02070309020205020404" pitchFamily="49" charset="0"/>
              <a:buChar char="o"/>
            </a:pPr>
            <a:r>
              <a:rPr lang="fr-FR" sz="800">
                <a:solidFill>
                  <a:schemeClr val="tx1">
                    <a:lumMod val="65000"/>
                    <a:lumOff val="35000"/>
                  </a:schemeClr>
                </a:solidFill>
              </a:rPr>
              <a:t>Acquisition de </a:t>
            </a:r>
            <a:r>
              <a:rPr lang="fr-FR" sz="800" err="1">
                <a:solidFill>
                  <a:schemeClr val="tx1">
                    <a:lumMod val="65000"/>
                    <a:lumOff val="35000"/>
                  </a:schemeClr>
                </a:solidFill>
              </a:rPr>
              <a:t>Quantic</a:t>
            </a:r>
            <a:endParaRPr lang="fr-FR" sz="800">
              <a:solidFill>
                <a:schemeClr val="tx1">
                  <a:lumMod val="65000"/>
                  <a:lumOff val="35000"/>
                </a:schemeClr>
              </a:solidFill>
            </a:endParaRPr>
          </a:p>
        </p:txBody>
      </p:sp>
      <p:cxnSp>
        <p:nvCxnSpPr>
          <p:cNvPr id="41" name="Connecteur droit 40">
            <a:extLst>
              <a:ext uri="{FF2B5EF4-FFF2-40B4-BE49-F238E27FC236}">
                <a16:creationId xmlns:a16="http://schemas.microsoft.com/office/drawing/2014/main" id="{9154AC2D-AA91-60B6-2C8C-9B1B3A38613F}"/>
              </a:ext>
            </a:extLst>
          </p:cNvPr>
          <p:cNvCxnSpPr>
            <a:stCxn id="20" idx="2"/>
            <a:endCxn id="7" idx="0"/>
          </p:cNvCxnSpPr>
          <p:nvPr/>
        </p:nvCxnSpPr>
        <p:spPr>
          <a:xfrm flipH="1">
            <a:off x="522812" y="2352126"/>
            <a:ext cx="305260" cy="474085"/>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7FFB59BE-D524-E111-ADBE-579934F2A882}"/>
              </a:ext>
            </a:extLst>
          </p:cNvPr>
          <p:cNvCxnSpPr>
            <a:stCxn id="82" idx="0"/>
            <a:endCxn id="6" idx="2"/>
          </p:cNvCxnSpPr>
          <p:nvPr/>
        </p:nvCxnSpPr>
        <p:spPr>
          <a:xfrm flipH="1" flipV="1">
            <a:off x="1497113" y="4479637"/>
            <a:ext cx="225005" cy="2894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D7127888-052E-9781-A837-6005B75946B9}"/>
              </a:ext>
            </a:extLst>
          </p:cNvPr>
          <p:cNvCxnSpPr>
            <a:stCxn id="24" idx="0"/>
            <a:endCxn id="77" idx="2"/>
          </p:cNvCxnSpPr>
          <p:nvPr/>
        </p:nvCxnSpPr>
        <p:spPr>
          <a:xfrm flipV="1">
            <a:off x="2471414" y="2536792"/>
            <a:ext cx="365052" cy="2894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30F69223-4F05-EC80-89A2-965E793982C6}"/>
              </a:ext>
            </a:extLst>
          </p:cNvPr>
          <p:cNvCxnSpPr>
            <a:stCxn id="78" idx="2"/>
            <a:endCxn id="37" idx="0"/>
          </p:cNvCxnSpPr>
          <p:nvPr/>
        </p:nvCxnSpPr>
        <p:spPr>
          <a:xfrm flipH="1">
            <a:off x="4420016" y="2522490"/>
            <a:ext cx="267775" cy="303721"/>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D2F2D093-67AC-392B-7763-A8A7D8794A38}"/>
              </a:ext>
            </a:extLst>
          </p:cNvPr>
          <p:cNvCxnSpPr>
            <a:stCxn id="79" idx="2"/>
            <a:endCxn id="47" idx="0"/>
          </p:cNvCxnSpPr>
          <p:nvPr/>
        </p:nvCxnSpPr>
        <p:spPr>
          <a:xfrm flipH="1">
            <a:off x="6368618" y="2522490"/>
            <a:ext cx="241544" cy="303721"/>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Connecteur droit 69">
            <a:extLst>
              <a:ext uri="{FF2B5EF4-FFF2-40B4-BE49-F238E27FC236}">
                <a16:creationId xmlns:a16="http://schemas.microsoft.com/office/drawing/2014/main" id="{6DE80E3A-78D9-F0E7-3389-E9104339DB93}"/>
              </a:ext>
            </a:extLst>
          </p:cNvPr>
          <p:cNvCxnSpPr>
            <a:stCxn id="31" idx="2"/>
            <a:endCxn id="57" idx="0"/>
          </p:cNvCxnSpPr>
          <p:nvPr/>
        </p:nvCxnSpPr>
        <p:spPr>
          <a:xfrm flipH="1">
            <a:off x="8317220" y="2522490"/>
            <a:ext cx="208827" cy="303721"/>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Connecteur droit 71">
            <a:extLst>
              <a:ext uri="{FF2B5EF4-FFF2-40B4-BE49-F238E27FC236}">
                <a16:creationId xmlns:a16="http://schemas.microsoft.com/office/drawing/2014/main" id="{7725CB73-4F48-6ED0-1378-74495D9D2973}"/>
              </a:ext>
            </a:extLst>
          </p:cNvPr>
          <p:cNvCxnSpPr>
            <a:stCxn id="81" idx="2"/>
            <a:endCxn id="68" idx="0"/>
          </p:cNvCxnSpPr>
          <p:nvPr/>
        </p:nvCxnSpPr>
        <p:spPr>
          <a:xfrm flipH="1">
            <a:off x="10265822" y="2522490"/>
            <a:ext cx="221662" cy="30372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Connecteur droit 73">
            <a:extLst>
              <a:ext uri="{FF2B5EF4-FFF2-40B4-BE49-F238E27FC236}">
                <a16:creationId xmlns:a16="http://schemas.microsoft.com/office/drawing/2014/main" id="{92BBFBFD-465C-DC85-9AC4-BF89B8979DD8}"/>
              </a:ext>
            </a:extLst>
          </p:cNvPr>
          <p:cNvCxnSpPr>
            <a:stCxn id="84" idx="0"/>
            <a:endCxn id="44" idx="2"/>
          </p:cNvCxnSpPr>
          <p:nvPr/>
        </p:nvCxnSpPr>
        <p:spPr>
          <a:xfrm flipH="1" flipV="1">
            <a:off x="5394317" y="4479637"/>
            <a:ext cx="294033" cy="289419"/>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Connecteur droit 75">
            <a:extLst>
              <a:ext uri="{FF2B5EF4-FFF2-40B4-BE49-F238E27FC236}">
                <a16:creationId xmlns:a16="http://schemas.microsoft.com/office/drawing/2014/main" id="{4C2F2616-E725-B205-CD48-C60326D463B3}"/>
              </a:ext>
            </a:extLst>
          </p:cNvPr>
          <p:cNvCxnSpPr>
            <a:stCxn id="83" idx="0"/>
            <a:endCxn id="34" idx="2"/>
          </p:cNvCxnSpPr>
          <p:nvPr/>
        </p:nvCxnSpPr>
        <p:spPr>
          <a:xfrm flipH="1" flipV="1">
            <a:off x="3445715" y="4479637"/>
            <a:ext cx="312438" cy="303721"/>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Connecteur droit 89">
            <a:extLst>
              <a:ext uri="{FF2B5EF4-FFF2-40B4-BE49-F238E27FC236}">
                <a16:creationId xmlns:a16="http://schemas.microsoft.com/office/drawing/2014/main" id="{A6D35846-5CB3-385A-761D-9211B57F0BA9}"/>
              </a:ext>
            </a:extLst>
          </p:cNvPr>
          <p:cNvCxnSpPr>
            <a:stCxn id="32" idx="0"/>
            <a:endCxn id="65" idx="2"/>
          </p:cNvCxnSpPr>
          <p:nvPr/>
        </p:nvCxnSpPr>
        <p:spPr>
          <a:xfrm flipH="1" flipV="1">
            <a:off x="9291521" y="4479637"/>
            <a:ext cx="235406" cy="2894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Connecteur droit 93">
            <a:extLst>
              <a:ext uri="{FF2B5EF4-FFF2-40B4-BE49-F238E27FC236}">
                <a16:creationId xmlns:a16="http://schemas.microsoft.com/office/drawing/2014/main" id="{245F3A36-62DE-F8AC-7031-A3AF4642FA15}"/>
              </a:ext>
            </a:extLst>
          </p:cNvPr>
          <p:cNvCxnSpPr>
            <a:stCxn id="39" idx="0"/>
            <a:endCxn id="16" idx="2"/>
          </p:cNvCxnSpPr>
          <p:nvPr/>
        </p:nvCxnSpPr>
        <p:spPr>
          <a:xfrm flipH="1" flipV="1">
            <a:off x="11240122" y="4479637"/>
            <a:ext cx="241544" cy="28941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0469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 coins arrondis 1">
            <a:extLst>
              <a:ext uri="{FF2B5EF4-FFF2-40B4-BE49-F238E27FC236}">
                <a16:creationId xmlns:a16="http://schemas.microsoft.com/office/drawing/2014/main" id="{D02E7214-896F-BCED-5A29-058FAD8E298E}"/>
              </a:ext>
            </a:extLst>
          </p:cNvPr>
          <p:cNvSpPr/>
          <p:nvPr/>
        </p:nvSpPr>
        <p:spPr>
          <a:xfrm>
            <a:off x="2118511" y="2966412"/>
            <a:ext cx="7677339" cy="1602707"/>
          </a:xfrm>
          <a:prstGeom prst="roundRect">
            <a:avLst/>
          </a:prstGeom>
          <a:solidFill>
            <a:schemeClr val="bg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7" name="Rectangle : coins arrondis 106">
            <a:extLst>
              <a:ext uri="{FF2B5EF4-FFF2-40B4-BE49-F238E27FC236}">
                <a16:creationId xmlns:a16="http://schemas.microsoft.com/office/drawing/2014/main" id="{C2AFAAF3-7257-2976-E38D-315E624998A4}"/>
              </a:ext>
            </a:extLst>
          </p:cNvPr>
          <p:cNvSpPr/>
          <p:nvPr/>
        </p:nvSpPr>
        <p:spPr>
          <a:xfrm>
            <a:off x="1439501" y="2745212"/>
            <a:ext cx="9162107" cy="2059236"/>
          </a:xfrm>
          <a:prstGeom prst="roundRect">
            <a:avLst/>
          </a:prstGeom>
          <a:noFill/>
          <a:ln>
            <a:solidFill>
              <a:srgbClr val="E543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texte 64">
            <a:extLst>
              <a:ext uri="{FF2B5EF4-FFF2-40B4-BE49-F238E27FC236}">
                <a16:creationId xmlns:a16="http://schemas.microsoft.com/office/drawing/2014/main" id="{F57DEE68-76FA-3677-B7B1-D0CC2A25FCEE}"/>
              </a:ext>
            </a:extLst>
          </p:cNvPr>
          <p:cNvSpPr>
            <a:spLocks noGrp="1"/>
          </p:cNvSpPr>
          <p:nvPr>
            <p:ph type="body" sz="quarter" idx="10"/>
          </p:nvPr>
        </p:nvSpPr>
        <p:spPr/>
        <p:txBody>
          <a:bodyPr/>
          <a:lstStyle/>
          <a:p>
            <a:r>
              <a:rPr lang="fr-FR"/>
              <a:t>Nos savoir-faire</a:t>
            </a:r>
          </a:p>
        </p:txBody>
      </p:sp>
      <p:sp>
        <p:nvSpPr>
          <p:cNvPr id="5" name="Espace réservé du texte 2">
            <a:extLst>
              <a:ext uri="{FF2B5EF4-FFF2-40B4-BE49-F238E27FC236}">
                <a16:creationId xmlns:a16="http://schemas.microsoft.com/office/drawing/2014/main" id="{E4877171-35CA-38DB-372A-68492AC4C378}"/>
              </a:ext>
            </a:extLst>
          </p:cNvPr>
          <p:cNvSpPr>
            <a:spLocks noGrp="1"/>
          </p:cNvSpPr>
          <p:nvPr>
            <p:ph type="body" sz="quarter" idx="11"/>
          </p:nvPr>
        </p:nvSpPr>
        <p:spPr/>
        <p:txBody>
          <a:bodyPr/>
          <a:lstStyle/>
          <a:p>
            <a:r>
              <a:rPr lang="fr-FR" b="1">
                <a:solidFill>
                  <a:schemeClr val="tx1">
                    <a:lumMod val="75000"/>
                    <a:lumOff val="25000"/>
                  </a:schemeClr>
                </a:solidFill>
              </a:rPr>
              <a:t>Notre offre</a:t>
            </a:r>
          </a:p>
        </p:txBody>
      </p:sp>
      <p:grpSp>
        <p:nvGrpSpPr>
          <p:cNvPr id="66" name="Groupe 65">
            <a:extLst>
              <a:ext uri="{FF2B5EF4-FFF2-40B4-BE49-F238E27FC236}">
                <a16:creationId xmlns:a16="http://schemas.microsoft.com/office/drawing/2014/main" id="{DADA8975-C606-1DE5-7C81-8A5E039143F8}"/>
              </a:ext>
            </a:extLst>
          </p:cNvPr>
          <p:cNvGrpSpPr/>
          <p:nvPr/>
        </p:nvGrpSpPr>
        <p:grpSpPr>
          <a:xfrm>
            <a:off x="9314612" y="2289918"/>
            <a:ext cx="914400" cy="914400"/>
            <a:chOff x="4574911" y="2978850"/>
            <a:chExt cx="914400" cy="914400"/>
          </a:xfrm>
        </p:grpSpPr>
        <p:sp>
          <p:nvSpPr>
            <p:cNvPr id="21" name="Oval 6">
              <a:hlinkHover r:id="" action="ppaction://noaction" highlightClick="1"/>
              <a:extLst>
                <a:ext uri="{FF2B5EF4-FFF2-40B4-BE49-F238E27FC236}">
                  <a16:creationId xmlns:a16="http://schemas.microsoft.com/office/drawing/2014/main" id="{CCE3ED34-02AD-2B5B-A622-C11A1326DDDF}"/>
                </a:ext>
              </a:extLst>
            </p:cNvPr>
            <p:cNvSpPr/>
            <p:nvPr/>
          </p:nvSpPr>
          <p:spPr>
            <a:xfrm>
              <a:off x="4574911" y="2978850"/>
              <a:ext cx="914400" cy="914400"/>
            </a:xfrm>
            <a:prstGeom prst="ellipse">
              <a:avLst/>
            </a:prstGeom>
            <a:solidFill>
              <a:schemeClr val="bg1"/>
            </a:solidFill>
            <a:ln>
              <a:noFill/>
            </a:ln>
            <a:effectLst>
              <a:outerShdw blurRad="50800" dist="38100" dir="2700000" algn="tl" rotWithShape="0">
                <a:prstClr val="black">
                  <a:alpha val="15247"/>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que 15">
              <a:extLst>
                <a:ext uri="{FF2B5EF4-FFF2-40B4-BE49-F238E27FC236}">
                  <a16:creationId xmlns:a16="http://schemas.microsoft.com/office/drawing/2014/main" id="{4AE6CC97-2BA5-22FA-F794-71BCA4A6FFF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820942" y="3224881"/>
              <a:ext cx="422339" cy="422339"/>
            </a:xfrm>
            <a:prstGeom prst="rect">
              <a:avLst/>
            </a:prstGeom>
          </p:spPr>
        </p:pic>
      </p:grpSp>
      <p:grpSp>
        <p:nvGrpSpPr>
          <p:cNvPr id="46" name="Groupe 45">
            <a:extLst>
              <a:ext uri="{FF2B5EF4-FFF2-40B4-BE49-F238E27FC236}">
                <a16:creationId xmlns:a16="http://schemas.microsoft.com/office/drawing/2014/main" id="{F1B2FEF7-3833-EEBE-5CD8-0EEB95DBF7D5}"/>
              </a:ext>
            </a:extLst>
          </p:cNvPr>
          <p:cNvGrpSpPr/>
          <p:nvPr/>
        </p:nvGrpSpPr>
        <p:grpSpPr>
          <a:xfrm>
            <a:off x="4304431" y="4347919"/>
            <a:ext cx="914400" cy="914400"/>
            <a:chOff x="3770774" y="4242234"/>
            <a:chExt cx="914400" cy="914400"/>
          </a:xfrm>
        </p:grpSpPr>
        <p:sp>
          <p:nvSpPr>
            <p:cNvPr id="44" name="Oval 6">
              <a:extLst>
                <a:ext uri="{FF2B5EF4-FFF2-40B4-BE49-F238E27FC236}">
                  <a16:creationId xmlns:a16="http://schemas.microsoft.com/office/drawing/2014/main" id="{22A8B396-741F-2366-9E83-F6724A963F97}"/>
                </a:ext>
              </a:extLst>
            </p:cNvPr>
            <p:cNvSpPr/>
            <p:nvPr/>
          </p:nvSpPr>
          <p:spPr>
            <a:xfrm>
              <a:off x="3770774" y="4242234"/>
              <a:ext cx="914400" cy="914400"/>
            </a:xfrm>
            <a:prstGeom prst="ellipse">
              <a:avLst/>
            </a:prstGeom>
            <a:solidFill>
              <a:schemeClr val="bg1"/>
            </a:solidFill>
            <a:ln>
              <a:noFill/>
            </a:ln>
            <a:effectLst>
              <a:outerShdw blurRad="50800" dist="38100" dir="2700000" algn="tl" rotWithShape="0">
                <a:prstClr val="black">
                  <a:alpha val="15247"/>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Graphique 38">
              <a:extLst>
                <a:ext uri="{FF2B5EF4-FFF2-40B4-BE49-F238E27FC236}">
                  <a16:creationId xmlns:a16="http://schemas.microsoft.com/office/drawing/2014/main" id="{52D007DB-17D5-4B2A-54FC-952CE30CEEAF}"/>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040528" y="4441253"/>
              <a:ext cx="374893" cy="516362"/>
            </a:xfrm>
            <a:prstGeom prst="rect">
              <a:avLst/>
            </a:prstGeom>
          </p:spPr>
        </p:pic>
      </p:grpSp>
      <p:grpSp>
        <p:nvGrpSpPr>
          <p:cNvPr id="51" name="Groupe 50">
            <a:extLst>
              <a:ext uri="{FF2B5EF4-FFF2-40B4-BE49-F238E27FC236}">
                <a16:creationId xmlns:a16="http://schemas.microsoft.com/office/drawing/2014/main" id="{8C175C95-BDEF-3B6E-1746-BD1BB795006A}"/>
              </a:ext>
            </a:extLst>
          </p:cNvPr>
          <p:cNvGrpSpPr/>
          <p:nvPr/>
        </p:nvGrpSpPr>
        <p:grpSpPr>
          <a:xfrm>
            <a:off x="6939193" y="4340103"/>
            <a:ext cx="914400" cy="914400"/>
            <a:chOff x="6096000" y="4170379"/>
            <a:chExt cx="914400" cy="914400"/>
          </a:xfrm>
        </p:grpSpPr>
        <p:sp>
          <p:nvSpPr>
            <p:cNvPr id="49" name="Oval 6">
              <a:extLst>
                <a:ext uri="{FF2B5EF4-FFF2-40B4-BE49-F238E27FC236}">
                  <a16:creationId xmlns:a16="http://schemas.microsoft.com/office/drawing/2014/main" id="{476605ED-0758-0A27-65EB-7BB088125819}"/>
                </a:ext>
              </a:extLst>
            </p:cNvPr>
            <p:cNvSpPr/>
            <p:nvPr/>
          </p:nvSpPr>
          <p:spPr>
            <a:xfrm>
              <a:off x="6096000" y="4170379"/>
              <a:ext cx="914400" cy="914400"/>
            </a:xfrm>
            <a:prstGeom prst="ellipse">
              <a:avLst/>
            </a:prstGeom>
            <a:solidFill>
              <a:schemeClr val="bg1"/>
            </a:solidFill>
            <a:ln>
              <a:noFill/>
            </a:ln>
            <a:effectLst>
              <a:outerShdw blurRad="50800" dist="38100" dir="2700000" algn="tl" rotWithShape="0">
                <a:prstClr val="black">
                  <a:alpha val="15247"/>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que 32">
              <a:extLst>
                <a:ext uri="{FF2B5EF4-FFF2-40B4-BE49-F238E27FC236}">
                  <a16:creationId xmlns:a16="http://schemas.microsoft.com/office/drawing/2014/main" id="{4F347FA2-F046-44B3-8D02-BAC43B2E8755}"/>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359357" y="4415788"/>
              <a:ext cx="387686" cy="423583"/>
            </a:xfrm>
            <a:prstGeom prst="rect">
              <a:avLst/>
            </a:prstGeom>
          </p:spPr>
        </p:pic>
      </p:grpSp>
      <p:grpSp>
        <p:nvGrpSpPr>
          <p:cNvPr id="69" name="Groupe 68">
            <a:extLst>
              <a:ext uri="{FF2B5EF4-FFF2-40B4-BE49-F238E27FC236}">
                <a16:creationId xmlns:a16="http://schemas.microsoft.com/office/drawing/2014/main" id="{FDF299AA-EC53-180D-7948-C4ABB2B47726}"/>
              </a:ext>
            </a:extLst>
          </p:cNvPr>
          <p:cNvGrpSpPr/>
          <p:nvPr/>
        </p:nvGrpSpPr>
        <p:grpSpPr>
          <a:xfrm>
            <a:off x="6957645" y="2289918"/>
            <a:ext cx="914400" cy="914400"/>
            <a:chOff x="4574911" y="1285290"/>
            <a:chExt cx="914400" cy="914400"/>
          </a:xfrm>
        </p:grpSpPr>
        <p:sp>
          <p:nvSpPr>
            <p:cNvPr id="18" name="Oval 6">
              <a:hlinkHover r:id="" action="ppaction://noaction" highlightClick="1"/>
              <a:extLst>
                <a:ext uri="{FF2B5EF4-FFF2-40B4-BE49-F238E27FC236}">
                  <a16:creationId xmlns:a16="http://schemas.microsoft.com/office/drawing/2014/main" id="{88CF4170-490D-598A-4269-6C5D58A5BC7A}"/>
                </a:ext>
              </a:extLst>
            </p:cNvPr>
            <p:cNvSpPr/>
            <p:nvPr/>
          </p:nvSpPr>
          <p:spPr>
            <a:xfrm>
              <a:off x="4574911" y="1285290"/>
              <a:ext cx="914400" cy="914400"/>
            </a:xfrm>
            <a:prstGeom prst="ellipse">
              <a:avLst/>
            </a:prstGeom>
            <a:solidFill>
              <a:schemeClr val="bg1"/>
            </a:solidFill>
            <a:ln>
              <a:noFill/>
            </a:ln>
            <a:effectLst>
              <a:outerShdw blurRad="50800" dist="38100" dir="2700000" algn="tl" rotWithShape="0">
                <a:prstClr val="black">
                  <a:alpha val="15247"/>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que 26">
              <a:extLst>
                <a:ext uri="{FF2B5EF4-FFF2-40B4-BE49-F238E27FC236}">
                  <a16:creationId xmlns:a16="http://schemas.microsoft.com/office/drawing/2014/main" id="{6A933D0D-FA82-5626-7229-64584BE5B3D3}"/>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811862" y="1521287"/>
              <a:ext cx="440497" cy="440497"/>
            </a:xfrm>
            <a:prstGeom prst="rect">
              <a:avLst/>
            </a:prstGeom>
          </p:spPr>
        </p:pic>
      </p:grpSp>
      <p:grpSp>
        <p:nvGrpSpPr>
          <p:cNvPr id="67" name="Groupe 66">
            <a:extLst>
              <a:ext uri="{FF2B5EF4-FFF2-40B4-BE49-F238E27FC236}">
                <a16:creationId xmlns:a16="http://schemas.microsoft.com/office/drawing/2014/main" id="{966E6EAF-E245-0553-B30D-CB4FFC498BCB}"/>
              </a:ext>
            </a:extLst>
          </p:cNvPr>
          <p:cNvGrpSpPr/>
          <p:nvPr/>
        </p:nvGrpSpPr>
        <p:grpSpPr>
          <a:xfrm>
            <a:off x="4299883" y="2289918"/>
            <a:ext cx="914400" cy="914400"/>
            <a:chOff x="2834640" y="1285290"/>
            <a:chExt cx="914400" cy="914400"/>
          </a:xfrm>
        </p:grpSpPr>
        <p:sp>
          <p:nvSpPr>
            <p:cNvPr id="13" name="Oval 6">
              <a:extLst>
                <a:ext uri="{FF2B5EF4-FFF2-40B4-BE49-F238E27FC236}">
                  <a16:creationId xmlns:a16="http://schemas.microsoft.com/office/drawing/2014/main" id="{F33A6F52-F262-9929-295E-673F93D757E3}"/>
                </a:ext>
              </a:extLst>
            </p:cNvPr>
            <p:cNvSpPr/>
            <p:nvPr/>
          </p:nvSpPr>
          <p:spPr>
            <a:xfrm>
              <a:off x="2834640" y="1285290"/>
              <a:ext cx="914400" cy="914400"/>
            </a:xfrm>
            <a:prstGeom prst="ellipse">
              <a:avLst/>
            </a:prstGeom>
            <a:solidFill>
              <a:schemeClr val="bg1"/>
            </a:solidFill>
            <a:ln>
              <a:noFill/>
            </a:ln>
            <a:effectLst>
              <a:outerShdw blurRad="50800" dist="38100" dir="2700000" algn="tl" rotWithShape="0">
                <a:prstClr val="black">
                  <a:alpha val="15247"/>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que 24">
              <a:extLst>
                <a:ext uri="{FF2B5EF4-FFF2-40B4-BE49-F238E27FC236}">
                  <a16:creationId xmlns:a16="http://schemas.microsoft.com/office/drawing/2014/main" id="{E88E87EF-DC76-1652-8C6A-39AE4BCCCFA8}"/>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3030025" y="1578107"/>
              <a:ext cx="523630" cy="349087"/>
            </a:xfrm>
            <a:prstGeom prst="rect">
              <a:avLst/>
            </a:prstGeom>
          </p:spPr>
        </p:pic>
      </p:grpSp>
      <p:grpSp>
        <p:nvGrpSpPr>
          <p:cNvPr id="68" name="Groupe 67">
            <a:extLst>
              <a:ext uri="{FF2B5EF4-FFF2-40B4-BE49-F238E27FC236}">
                <a16:creationId xmlns:a16="http://schemas.microsoft.com/office/drawing/2014/main" id="{FA9279CC-0BAA-BABE-710A-A7BF0F4E64DF}"/>
              </a:ext>
            </a:extLst>
          </p:cNvPr>
          <p:cNvGrpSpPr/>
          <p:nvPr/>
        </p:nvGrpSpPr>
        <p:grpSpPr>
          <a:xfrm>
            <a:off x="1742494" y="2289918"/>
            <a:ext cx="914400" cy="914400"/>
            <a:chOff x="1123625" y="1285290"/>
            <a:chExt cx="914400" cy="914400"/>
          </a:xfrm>
        </p:grpSpPr>
        <p:sp>
          <p:nvSpPr>
            <p:cNvPr id="7" name="Oval 6">
              <a:extLst>
                <a:ext uri="{FF2B5EF4-FFF2-40B4-BE49-F238E27FC236}">
                  <a16:creationId xmlns:a16="http://schemas.microsoft.com/office/drawing/2014/main" id="{23AF1EFC-EFD9-C3BF-7D72-2B47EFAFF1A3}"/>
                </a:ext>
              </a:extLst>
            </p:cNvPr>
            <p:cNvSpPr/>
            <p:nvPr/>
          </p:nvSpPr>
          <p:spPr>
            <a:xfrm>
              <a:off x="1123625" y="1285290"/>
              <a:ext cx="914400" cy="914400"/>
            </a:xfrm>
            <a:prstGeom prst="ellipse">
              <a:avLst/>
            </a:prstGeom>
            <a:solidFill>
              <a:schemeClr val="bg1"/>
            </a:solidFill>
            <a:ln>
              <a:noFill/>
            </a:ln>
            <a:effectLst>
              <a:outerShdw blurRad="50800" dist="38100" dir="2700000" algn="tl" rotWithShape="0">
                <a:prstClr val="black">
                  <a:alpha val="15247"/>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5B21A5F9-7A1E-000A-B290-0AE278DF8F95}"/>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344663" y="1523196"/>
              <a:ext cx="472325" cy="438588"/>
            </a:xfrm>
            <a:prstGeom prst="rect">
              <a:avLst/>
            </a:prstGeom>
          </p:spPr>
        </p:pic>
      </p:grpSp>
      <p:sp>
        <p:nvSpPr>
          <p:cNvPr id="88" name="Oval 6">
            <a:hlinkHover r:id="" action="ppaction://noaction" highlightClick="1"/>
            <a:extLst>
              <a:ext uri="{FF2B5EF4-FFF2-40B4-BE49-F238E27FC236}">
                <a16:creationId xmlns:a16="http://schemas.microsoft.com/office/drawing/2014/main" id="{01205C6F-97E6-93D1-B22D-681956F5437C}"/>
              </a:ext>
            </a:extLst>
          </p:cNvPr>
          <p:cNvSpPr/>
          <p:nvPr/>
        </p:nvSpPr>
        <p:spPr>
          <a:xfrm>
            <a:off x="1742132" y="4362972"/>
            <a:ext cx="914400" cy="914400"/>
          </a:xfrm>
          <a:prstGeom prst="ellipse">
            <a:avLst/>
          </a:prstGeom>
          <a:solidFill>
            <a:schemeClr val="bg1"/>
          </a:solidFill>
          <a:ln>
            <a:noFill/>
          </a:ln>
          <a:effectLst>
            <a:outerShdw blurRad="50800" dist="38100" dir="2700000" algn="tl" rotWithShape="0">
              <a:prstClr val="black">
                <a:alpha val="15247"/>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 name="Graphique 89">
            <a:extLst>
              <a:ext uri="{FF2B5EF4-FFF2-40B4-BE49-F238E27FC236}">
                <a16:creationId xmlns:a16="http://schemas.microsoft.com/office/drawing/2014/main" id="{181FB083-F78E-5889-2735-54449B7B857F}"/>
              </a:ext>
            </a:extLst>
          </p:cNvPr>
          <p:cNvPicPr>
            <a:picLocks noChangeAspect="1"/>
          </p:cNvPicPr>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2051341" y="4549239"/>
            <a:ext cx="295983" cy="390159"/>
          </a:xfrm>
          <a:prstGeom prst="rect">
            <a:avLst/>
          </a:prstGeom>
        </p:spPr>
      </p:pic>
      <p:sp>
        <p:nvSpPr>
          <p:cNvPr id="97" name="Oval 6">
            <a:extLst>
              <a:ext uri="{FF2B5EF4-FFF2-40B4-BE49-F238E27FC236}">
                <a16:creationId xmlns:a16="http://schemas.microsoft.com/office/drawing/2014/main" id="{0BAF104F-07B1-7834-B4C7-A30ECEF91054}"/>
              </a:ext>
            </a:extLst>
          </p:cNvPr>
          <p:cNvSpPr/>
          <p:nvPr/>
        </p:nvSpPr>
        <p:spPr>
          <a:xfrm>
            <a:off x="9296326" y="4340103"/>
            <a:ext cx="914400" cy="914400"/>
          </a:xfrm>
          <a:prstGeom prst="ellipse">
            <a:avLst/>
          </a:prstGeom>
          <a:solidFill>
            <a:schemeClr val="bg1"/>
          </a:solidFill>
          <a:ln>
            <a:noFill/>
          </a:ln>
          <a:effectLst>
            <a:outerShdw blurRad="50800" dist="38100" dir="2700000" algn="tl" rotWithShape="0">
              <a:prstClr val="black">
                <a:alpha val="15247"/>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e 2">
            <a:extLst>
              <a:ext uri="{FF2B5EF4-FFF2-40B4-BE49-F238E27FC236}">
                <a16:creationId xmlns:a16="http://schemas.microsoft.com/office/drawing/2014/main" id="{F633D499-880A-7ED1-8BC3-D729485C482C}"/>
              </a:ext>
            </a:extLst>
          </p:cNvPr>
          <p:cNvGrpSpPr/>
          <p:nvPr/>
        </p:nvGrpSpPr>
        <p:grpSpPr>
          <a:xfrm>
            <a:off x="1128007" y="1146602"/>
            <a:ext cx="9623523" cy="5387488"/>
            <a:chOff x="1128007" y="1146602"/>
            <a:chExt cx="9623523" cy="5387488"/>
          </a:xfrm>
        </p:grpSpPr>
        <p:sp>
          <p:nvSpPr>
            <p:cNvPr id="64" name="Rectangle : coins arrondis 63">
              <a:extLst>
                <a:ext uri="{FF2B5EF4-FFF2-40B4-BE49-F238E27FC236}">
                  <a16:creationId xmlns:a16="http://schemas.microsoft.com/office/drawing/2014/main" id="{8698EEC4-11CF-0DB5-6C63-38E243B45893}"/>
                </a:ext>
              </a:extLst>
            </p:cNvPr>
            <p:cNvSpPr/>
            <p:nvPr/>
          </p:nvSpPr>
          <p:spPr>
            <a:xfrm>
              <a:off x="8916407" y="1146602"/>
              <a:ext cx="1751756" cy="796594"/>
            </a:xfrm>
            <a:prstGeom prst="round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rgbClr val="E5430D"/>
                </a:buClr>
                <a:buFont typeface="Arial" panose="020B0604020202020204" pitchFamily="34" charset="0"/>
                <a:buChar char="•"/>
              </a:pPr>
              <a:r>
                <a:rPr lang="fr-FR" sz="800">
                  <a:solidFill>
                    <a:schemeClr val="tx1">
                      <a:lumMod val="75000"/>
                      <a:lumOff val="25000"/>
                    </a:schemeClr>
                  </a:solidFill>
                </a:rPr>
                <a:t>Stratégie &amp; Conseil Data</a:t>
              </a:r>
            </a:p>
            <a:p>
              <a:pPr marL="171450" indent="-171450">
                <a:buClr>
                  <a:srgbClr val="E5430D"/>
                </a:buClr>
                <a:buFont typeface="Arial" panose="020B0604020202020204" pitchFamily="34" charset="0"/>
                <a:buChar char="•"/>
              </a:pPr>
              <a:r>
                <a:rPr lang="fr-FR" sz="800">
                  <a:solidFill>
                    <a:schemeClr val="tx1">
                      <a:lumMod val="75000"/>
                      <a:lumOff val="25000"/>
                    </a:schemeClr>
                  </a:solidFill>
                </a:rPr>
                <a:t>Data Gouvernance</a:t>
              </a:r>
            </a:p>
            <a:p>
              <a:pPr marL="171450" indent="-171450">
                <a:buClr>
                  <a:srgbClr val="E5430D"/>
                </a:buClr>
                <a:buFont typeface="Arial" panose="020B0604020202020204" pitchFamily="34" charset="0"/>
                <a:buChar char="•"/>
              </a:pPr>
              <a:r>
                <a:rPr lang="fr-FR" sz="800">
                  <a:solidFill>
                    <a:schemeClr val="tx1">
                      <a:lumMod val="75000"/>
                      <a:lumOff val="25000"/>
                    </a:schemeClr>
                  </a:solidFill>
                </a:rPr>
                <a:t>Data Platform &amp; Architecture</a:t>
              </a:r>
            </a:p>
            <a:p>
              <a:pPr marL="171450" indent="-171450">
                <a:buClr>
                  <a:srgbClr val="E5430D"/>
                </a:buClr>
                <a:buFont typeface="Arial" panose="020B0604020202020204" pitchFamily="34" charset="0"/>
                <a:buChar char="•"/>
              </a:pPr>
              <a:r>
                <a:rPr lang="fr-FR" sz="800">
                  <a:solidFill>
                    <a:schemeClr val="tx1">
                      <a:lumMod val="75000"/>
                      <a:lumOff val="25000"/>
                    </a:schemeClr>
                  </a:solidFill>
                </a:rPr>
                <a:t>Data Engineering</a:t>
              </a:r>
            </a:p>
            <a:p>
              <a:pPr marL="171450" indent="-171450">
                <a:buClr>
                  <a:srgbClr val="E5430D"/>
                </a:buClr>
                <a:buFont typeface="Arial" panose="020B0604020202020204" pitchFamily="34" charset="0"/>
                <a:buChar char="•"/>
              </a:pPr>
              <a:r>
                <a:rPr lang="fr-FR" sz="800">
                  <a:solidFill>
                    <a:schemeClr val="tx1">
                      <a:lumMod val="75000"/>
                      <a:lumOff val="25000"/>
                    </a:schemeClr>
                  </a:solidFill>
                </a:rPr>
                <a:t>Modern BI &amp; Analytics</a:t>
              </a:r>
            </a:p>
            <a:p>
              <a:pPr marL="171450" indent="-171450">
                <a:buClr>
                  <a:srgbClr val="E5430D"/>
                </a:buClr>
                <a:buFont typeface="Arial" panose="020B0604020202020204" pitchFamily="34" charset="0"/>
                <a:buChar char="•"/>
              </a:pPr>
              <a:r>
                <a:rPr lang="fr-FR" sz="800">
                  <a:solidFill>
                    <a:schemeClr val="tx1">
                      <a:lumMod val="75000"/>
                      <a:lumOff val="25000"/>
                    </a:schemeClr>
                  </a:solidFill>
                </a:rPr>
                <a:t>Data Science &amp; AI</a:t>
              </a:r>
            </a:p>
          </p:txBody>
        </p:sp>
        <p:sp>
          <p:nvSpPr>
            <p:cNvPr id="81" name="Rectangle : coins arrondis 80">
              <a:extLst>
                <a:ext uri="{FF2B5EF4-FFF2-40B4-BE49-F238E27FC236}">
                  <a16:creationId xmlns:a16="http://schemas.microsoft.com/office/drawing/2014/main" id="{B10D7310-553F-E9AD-65F2-92F7460EB9AC}"/>
                </a:ext>
              </a:extLst>
            </p:cNvPr>
            <p:cNvSpPr/>
            <p:nvPr/>
          </p:nvSpPr>
          <p:spPr>
            <a:xfrm>
              <a:off x="6197683" y="1146603"/>
              <a:ext cx="2501528" cy="796594"/>
            </a:xfrm>
            <a:prstGeom prst="round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rgbClr val="E5430D"/>
                </a:buClr>
                <a:buFont typeface="Arial" panose="020B0604020202020204" pitchFamily="34" charset="0"/>
                <a:buChar char="•"/>
              </a:pPr>
              <a:r>
                <a:rPr lang="fr-FR" sz="800">
                  <a:solidFill>
                    <a:schemeClr val="tx1">
                      <a:lumMod val="75000"/>
                      <a:lumOff val="25000"/>
                    </a:schemeClr>
                  </a:solidFill>
                </a:rPr>
                <a:t>Audit &amp; Optimisation des processus métiers</a:t>
              </a:r>
            </a:p>
            <a:p>
              <a:pPr marL="171450" indent="-171450">
                <a:buClr>
                  <a:srgbClr val="E5430D"/>
                </a:buClr>
                <a:buFont typeface="Arial" panose="020B0604020202020204" pitchFamily="34" charset="0"/>
                <a:buChar char="•"/>
              </a:pPr>
              <a:r>
                <a:rPr lang="fr-FR" sz="800">
                  <a:solidFill>
                    <a:schemeClr val="tx1">
                      <a:lumMod val="75000"/>
                      <a:lumOff val="25000"/>
                    </a:schemeClr>
                  </a:solidFill>
                </a:rPr>
                <a:t>Process </a:t>
              </a:r>
              <a:r>
                <a:rPr lang="fr-FR" sz="800" err="1">
                  <a:solidFill>
                    <a:schemeClr val="tx1">
                      <a:lumMod val="75000"/>
                      <a:lumOff val="25000"/>
                    </a:schemeClr>
                  </a:solidFill>
                </a:rPr>
                <a:t>mining</a:t>
              </a:r>
              <a:r>
                <a:rPr lang="fr-FR" sz="800">
                  <a:solidFill>
                    <a:schemeClr val="tx1">
                      <a:lumMod val="75000"/>
                      <a:lumOff val="25000"/>
                    </a:schemeClr>
                  </a:solidFill>
                </a:rPr>
                <a:t> (analyse des processus à travers les journaux d’évènement)</a:t>
              </a:r>
            </a:p>
            <a:p>
              <a:pPr marL="171450" indent="-171450">
                <a:buClr>
                  <a:srgbClr val="E5430D"/>
                </a:buClr>
                <a:buFont typeface="Arial" panose="020B0604020202020204" pitchFamily="34" charset="0"/>
                <a:buChar char="•"/>
              </a:pPr>
              <a:r>
                <a:rPr lang="fr-FR" sz="800">
                  <a:solidFill>
                    <a:schemeClr val="tx1">
                      <a:lumMod val="75000"/>
                      <a:lumOff val="25000"/>
                    </a:schemeClr>
                  </a:solidFill>
                </a:rPr>
                <a:t>OCR &amp; IDP (Intelligent Document </a:t>
              </a:r>
              <a:r>
                <a:rPr lang="fr-FR" sz="800" err="1">
                  <a:solidFill>
                    <a:schemeClr val="tx1">
                      <a:lumMod val="75000"/>
                      <a:lumOff val="25000"/>
                    </a:schemeClr>
                  </a:solidFill>
                </a:rPr>
                <a:t>Processing</a:t>
              </a:r>
              <a:r>
                <a:rPr lang="fr-FR" sz="800">
                  <a:solidFill>
                    <a:schemeClr val="tx1">
                      <a:lumMod val="75000"/>
                      <a:lumOff val="25000"/>
                    </a:schemeClr>
                  </a:solidFill>
                </a:rPr>
                <a:t>)</a:t>
              </a:r>
            </a:p>
            <a:p>
              <a:pPr marL="171450" indent="-171450">
                <a:buClr>
                  <a:srgbClr val="E5430D"/>
                </a:buClr>
                <a:buFont typeface="Arial" panose="020B0604020202020204" pitchFamily="34" charset="0"/>
                <a:buChar char="•"/>
              </a:pPr>
              <a:r>
                <a:rPr lang="fr-FR" sz="800">
                  <a:solidFill>
                    <a:schemeClr val="tx1">
                      <a:lumMod val="75000"/>
                      <a:lumOff val="25000"/>
                    </a:schemeClr>
                  </a:solidFill>
                </a:rPr>
                <a:t>NLP &amp; NLU</a:t>
              </a:r>
            </a:p>
          </p:txBody>
        </p:sp>
        <p:sp>
          <p:nvSpPr>
            <p:cNvPr id="82" name="Rectangle : coins arrondis 81">
              <a:extLst>
                <a:ext uri="{FF2B5EF4-FFF2-40B4-BE49-F238E27FC236}">
                  <a16:creationId xmlns:a16="http://schemas.microsoft.com/office/drawing/2014/main" id="{0F273527-A0D0-CBF7-5C54-3675C020AF7F}"/>
                </a:ext>
              </a:extLst>
            </p:cNvPr>
            <p:cNvSpPr/>
            <p:nvPr/>
          </p:nvSpPr>
          <p:spPr>
            <a:xfrm>
              <a:off x="3738965" y="1146602"/>
              <a:ext cx="2099282" cy="914400"/>
            </a:xfrm>
            <a:prstGeom prst="round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rgbClr val="E5430D"/>
                </a:buClr>
                <a:buFont typeface="Arial" panose="020B0604020202020204" pitchFamily="34" charset="0"/>
                <a:buChar char="•"/>
              </a:pPr>
              <a:r>
                <a:rPr lang="fr-FR" sz="800">
                  <a:solidFill>
                    <a:schemeClr val="tx1">
                      <a:lumMod val="75000"/>
                      <a:lumOff val="25000"/>
                    </a:schemeClr>
                  </a:solidFill>
                </a:rPr>
                <a:t>Service Design </a:t>
              </a:r>
              <a:r>
                <a:rPr lang="fr-FR" sz="800" err="1">
                  <a:solidFill>
                    <a:schemeClr val="tx1">
                      <a:lumMod val="75000"/>
                      <a:lumOff val="25000"/>
                    </a:schemeClr>
                  </a:solidFill>
                </a:rPr>
                <a:t>Thinking</a:t>
              </a:r>
              <a:r>
                <a:rPr lang="fr-FR" sz="800">
                  <a:solidFill>
                    <a:schemeClr val="tx1">
                      <a:lumMod val="75000"/>
                      <a:lumOff val="25000"/>
                    </a:schemeClr>
                  </a:solidFill>
                </a:rPr>
                <a:t> / Design </a:t>
              </a:r>
              <a:r>
                <a:rPr lang="fr-FR" sz="800" err="1">
                  <a:solidFill>
                    <a:schemeClr val="tx1">
                      <a:lumMod val="75000"/>
                      <a:lumOff val="25000"/>
                    </a:schemeClr>
                  </a:solidFill>
                </a:rPr>
                <a:t>Strategist</a:t>
              </a:r>
              <a:endParaRPr lang="fr-FR" sz="800">
                <a:solidFill>
                  <a:schemeClr val="tx1">
                    <a:lumMod val="75000"/>
                    <a:lumOff val="25000"/>
                  </a:schemeClr>
                </a:solidFill>
              </a:endParaRPr>
            </a:p>
            <a:p>
              <a:pPr marL="171450" indent="-171450">
                <a:buClr>
                  <a:srgbClr val="E5430D"/>
                </a:buClr>
                <a:buFont typeface="Arial" panose="020B0604020202020204" pitchFamily="34" charset="0"/>
                <a:buChar char="•"/>
              </a:pPr>
              <a:r>
                <a:rPr lang="fr-FR" sz="800">
                  <a:solidFill>
                    <a:schemeClr val="tx1">
                      <a:lumMod val="75000"/>
                      <a:lumOff val="25000"/>
                    </a:schemeClr>
                  </a:solidFill>
                </a:rPr>
                <a:t>UX Design / UX designer numérique (Design </a:t>
              </a:r>
              <a:r>
                <a:rPr lang="fr-FR" sz="800" err="1">
                  <a:solidFill>
                    <a:schemeClr val="tx1">
                      <a:lumMod val="75000"/>
                      <a:lumOff val="25000"/>
                    </a:schemeClr>
                  </a:solidFill>
                </a:rPr>
                <a:t>Doing</a:t>
              </a:r>
              <a:r>
                <a:rPr lang="fr-FR" sz="800">
                  <a:solidFill>
                    <a:schemeClr val="tx1">
                      <a:lumMod val="75000"/>
                      <a:lumOff val="25000"/>
                    </a:schemeClr>
                  </a:solidFill>
                </a:rPr>
                <a:t>)</a:t>
              </a:r>
            </a:p>
            <a:p>
              <a:pPr marL="171450" indent="-171450">
                <a:buClr>
                  <a:srgbClr val="E5430D"/>
                </a:buClr>
                <a:buFont typeface="Arial" panose="020B0604020202020204" pitchFamily="34" charset="0"/>
                <a:buChar char="•"/>
              </a:pPr>
              <a:r>
                <a:rPr lang="fr-FR" sz="800">
                  <a:solidFill>
                    <a:schemeClr val="tx1">
                      <a:lumMod val="75000"/>
                      <a:lumOff val="25000"/>
                    </a:schemeClr>
                  </a:solidFill>
                </a:rPr>
                <a:t>UI Design / UI Designer numérique</a:t>
              </a:r>
            </a:p>
            <a:p>
              <a:pPr marL="171450" indent="-171450">
                <a:buClr>
                  <a:srgbClr val="E5430D"/>
                </a:buClr>
                <a:buFont typeface="Arial" panose="020B0604020202020204" pitchFamily="34" charset="0"/>
                <a:buChar char="•"/>
              </a:pPr>
              <a:r>
                <a:rPr lang="fr-FR" sz="800">
                  <a:solidFill>
                    <a:schemeClr val="tx1">
                      <a:lumMod val="75000"/>
                      <a:lumOff val="25000"/>
                    </a:schemeClr>
                  </a:solidFill>
                </a:rPr>
                <a:t>Product Management / Product </a:t>
              </a:r>
              <a:r>
                <a:rPr lang="fr-FR" sz="800" err="1">
                  <a:solidFill>
                    <a:schemeClr val="tx1">
                      <a:lumMod val="75000"/>
                      <a:lumOff val="25000"/>
                    </a:schemeClr>
                  </a:solidFill>
                </a:rPr>
                <a:t>Owner</a:t>
              </a:r>
              <a:r>
                <a:rPr lang="fr-FR" sz="800">
                  <a:solidFill>
                    <a:schemeClr val="tx1">
                      <a:lumMod val="75000"/>
                      <a:lumOff val="25000"/>
                    </a:schemeClr>
                  </a:solidFill>
                </a:rPr>
                <a:t> Digital</a:t>
              </a:r>
            </a:p>
          </p:txBody>
        </p:sp>
        <p:sp>
          <p:nvSpPr>
            <p:cNvPr id="83" name="Rectangle : coins arrondis 82">
              <a:extLst>
                <a:ext uri="{FF2B5EF4-FFF2-40B4-BE49-F238E27FC236}">
                  <a16:creationId xmlns:a16="http://schemas.microsoft.com/office/drawing/2014/main" id="{AEAE84EE-EE02-0C1D-339C-9E1A5C937615}"/>
                </a:ext>
              </a:extLst>
            </p:cNvPr>
            <p:cNvSpPr/>
            <p:nvPr/>
          </p:nvSpPr>
          <p:spPr>
            <a:xfrm>
              <a:off x="1323815" y="1146602"/>
              <a:ext cx="2004733" cy="914400"/>
            </a:xfrm>
            <a:prstGeom prst="round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rgbClr val="E5430D"/>
                </a:buClr>
                <a:buFont typeface="Arial" panose="020B0604020202020204" pitchFamily="34" charset="0"/>
                <a:buChar char="•"/>
              </a:pPr>
              <a:r>
                <a:rPr lang="fr-FR" sz="800">
                  <a:solidFill>
                    <a:schemeClr val="tx1">
                      <a:lumMod val="75000"/>
                      <a:lumOff val="25000"/>
                    </a:schemeClr>
                  </a:solidFill>
                </a:rPr>
                <a:t>Audit / Diagnostic</a:t>
              </a:r>
            </a:p>
            <a:p>
              <a:pPr marL="171450" indent="-171450">
                <a:buClr>
                  <a:srgbClr val="E5430D"/>
                </a:buClr>
                <a:buFont typeface="Arial" panose="020B0604020202020204" pitchFamily="34" charset="0"/>
                <a:buChar char="•"/>
              </a:pPr>
              <a:r>
                <a:rPr lang="fr-FR" sz="800">
                  <a:solidFill>
                    <a:schemeClr val="tx1">
                      <a:lumMod val="75000"/>
                      <a:lumOff val="25000"/>
                    </a:schemeClr>
                  </a:solidFill>
                </a:rPr>
                <a:t>Cadrage de projets</a:t>
              </a:r>
            </a:p>
            <a:p>
              <a:pPr marL="171450" indent="-171450">
                <a:buClr>
                  <a:srgbClr val="E5430D"/>
                </a:buClr>
                <a:buFont typeface="Arial" panose="020B0604020202020204" pitchFamily="34" charset="0"/>
                <a:buChar char="•"/>
              </a:pPr>
              <a:r>
                <a:rPr lang="fr-FR" sz="800">
                  <a:solidFill>
                    <a:schemeClr val="tx1">
                      <a:lumMod val="75000"/>
                      <a:lumOff val="25000"/>
                    </a:schemeClr>
                  </a:solidFill>
                </a:rPr>
                <a:t>Diagnostic organisationnel</a:t>
              </a:r>
            </a:p>
            <a:p>
              <a:pPr marL="171450" indent="-171450">
                <a:buClr>
                  <a:srgbClr val="E5430D"/>
                </a:buClr>
                <a:buFont typeface="Arial" panose="020B0604020202020204" pitchFamily="34" charset="0"/>
                <a:buChar char="•"/>
              </a:pPr>
              <a:r>
                <a:rPr lang="fr-FR" sz="800">
                  <a:solidFill>
                    <a:schemeClr val="tx1">
                      <a:lumMod val="75000"/>
                      <a:lumOff val="25000"/>
                    </a:schemeClr>
                  </a:solidFill>
                </a:rPr>
                <a:t>Architecture d’entreprise et schéma directeur</a:t>
              </a:r>
            </a:p>
            <a:p>
              <a:pPr marL="171450" indent="-171450">
                <a:buClr>
                  <a:srgbClr val="E5430D"/>
                </a:buClr>
                <a:buFont typeface="Arial" panose="020B0604020202020204" pitchFamily="34" charset="0"/>
                <a:buChar char="•"/>
              </a:pPr>
              <a:r>
                <a:rPr lang="fr-FR" sz="800">
                  <a:solidFill>
                    <a:schemeClr val="tx1">
                      <a:lumMod val="75000"/>
                      <a:lumOff val="25000"/>
                    </a:schemeClr>
                  </a:solidFill>
                </a:rPr>
                <a:t>Direction de programme</a:t>
              </a:r>
            </a:p>
            <a:p>
              <a:pPr marL="171450" indent="-171450">
                <a:buClr>
                  <a:srgbClr val="E5430D"/>
                </a:buClr>
                <a:buFont typeface="Arial" panose="020B0604020202020204" pitchFamily="34" charset="0"/>
                <a:buChar char="•"/>
              </a:pPr>
              <a:r>
                <a:rPr lang="fr-FR" sz="800">
                  <a:solidFill>
                    <a:schemeClr val="tx1">
                      <a:lumMod val="75000"/>
                      <a:lumOff val="25000"/>
                    </a:schemeClr>
                  </a:solidFill>
                </a:rPr>
                <a:t>Accompagnement du changement</a:t>
              </a:r>
            </a:p>
          </p:txBody>
        </p:sp>
        <p:sp>
          <p:nvSpPr>
            <p:cNvPr id="85" name="Rectangle : coins arrondis 84">
              <a:extLst>
                <a:ext uri="{FF2B5EF4-FFF2-40B4-BE49-F238E27FC236}">
                  <a16:creationId xmlns:a16="http://schemas.microsoft.com/office/drawing/2014/main" id="{E4ACC71B-A183-EDF8-B2D9-C707892F6231}"/>
                </a:ext>
              </a:extLst>
            </p:cNvPr>
            <p:cNvSpPr/>
            <p:nvPr/>
          </p:nvSpPr>
          <p:spPr>
            <a:xfrm>
              <a:off x="1128007" y="5619690"/>
              <a:ext cx="2200542" cy="914400"/>
            </a:xfrm>
            <a:prstGeom prst="round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rgbClr val="E5430D"/>
                </a:buClr>
                <a:buFont typeface="Arial" panose="020B0604020202020204" pitchFamily="34" charset="0"/>
                <a:buChar char="•"/>
              </a:pPr>
              <a:r>
                <a:rPr lang="fr-FR" sz="800">
                  <a:solidFill>
                    <a:schemeClr val="tx1">
                      <a:lumMod val="75000"/>
                      <a:lumOff val="25000"/>
                    </a:schemeClr>
                  </a:solidFill>
                </a:rPr>
                <a:t>Conseil Gouvernance, Risques, Conformité</a:t>
              </a:r>
            </a:p>
            <a:p>
              <a:pPr marL="171450" indent="-171450">
                <a:buClr>
                  <a:srgbClr val="E5430D"/>
                </a:buClr>
                <a:buFont typeface="Arial" panose="020B0604020202020204" pitchFamily="34" charset="0"/>
                <a:buChar char="•"/>
              </a:pPr>
              <a:r>
                <a:rPr lang="fr-FR" sz="800">
                  <a:solidFill>
                    <a:schemeClr val="tx1">
                      <a:lumMod val="75000"/>
                      <a:lumOff val="25000"/>
                    </a:schemeClr>
                  </a:solidFill>
                </a:rPr>
                <a:t>Sécurité des projets &amp; des développements</a:t>
              </a:r>
            </a:p>
            <a:p>
              <a:pPr marL="171450" indent="-171450">
                <a:buClr>
                  <a:srgbClr val="E5430D"/>
                </a:buClr>
                <a:buFont typeface="Arial" panose="020B0604020202020204" pitchFamily="34" charset="0"/>
                <a:buChar char="•"/>
              </a:pPr>
              <a:r>
                <a:rPr lang="fr-FR" sz="800">
                  <a:solidFill>
                    <a:schemeClr val="tx1">
                      <a:lumMod val="75000"/>
                      <a:lumOff val="25000"/>
                    </a:schemeClr>
                  </a:solidFill>
                </a:rPr>
                <a:t>Architectures sécurisées</a:t>
              </a:r>
            </a:p>
            <a:p>
              <a:pPr marL="171450" indent="-171450">
                <a:buClr>
                  <a:srgbClr val="E5430D"/>
                </a:buClr>
                <a:buFont typeface="Arial" panose="020B0604020202020204" pitchFamily="34" charset="0"/>
                <a:buChar char="•"/>
              </a:pPr>
              <a:r>
                <a:rPr lang="fr-FR" sz="800">
                  <a:solidFill>
                    <a:schemeClr val="tx1">
                      <a:lumMod val="75000"/>
                      <a:lumOff val="25000"/>
                    </a:schemeClr>
                  </a:solidFill>
                </a:rPr>
                <a:t>Maintien en Conditions de Sécurité (MCS)</a:t>
              </a:r>
            </a:p>
            <a:p>
              <a:pPr marL="171450" indent="-171450">
                <a:buClr>
                  <a:srgbClr val="E5430D"/>
                </a:buClr>
                <a:buFont typeface="Arial" panose="020B0604020202020204" pitchFamily="34" charset="0"/>
                <a:buChar char="•"/>
              </a:pPr>
              <a:r>
                <a:rPr lang="fr-FR" sz="800">
                  <a:solidFill>
                    <a:schemeClr val="tx1">
                      <a:lumMod val="75000"/>
                      <a:lumOff val="25000"/>
                    </a:schemeClr>
                  </a:solidFill>
                </a:rPr>
                <a:t>Audits / </a:t>
              </a:r>
              <a:r>
                <a:rPr lang="fr-FR" sz="800" err="1">
                  <a:solidFill>
                    <a:schemeClr val="tx1">
                      <a:lumMod val="75000"/>
                      <a:lumOff val="25000"/>
                    </a:schemeClr>
                  </a:solidFill>
                </a:rPr>
                <a:t>pentesting</a:t>
              </a:r>
              <a:endParaRPr lang="fr-FR" sz="800">
                <a:solidFill>
                  <a:schemeClr val="tx1">
                    <a:lumMod val="75000"/>
                    <a:lumOff val="25000"/>
                  </a:schemeClr>
                </a:solidFill>
              </a:endParaRPr>
            </a:p>
          </p:txBody>
        </p:sp>
        <p:sp>
          <p:nvSpPr>
            <p:cNvPr id="92" name="Rectangle : coins arrondis 91">
              <a:extLst>
                <a:ext uri="{FF2B5EF4-FFF2-40B4-BE49-F238E27FC236}">
                  <a16:creationId xmlns:a16="http://schemas.microsoft.com/office/drawing/2014/main" id="{9D675FB6-C7A4-B078-9FE9-B90DF2FBD237}"/>
                </a:ext>
              </a:extLst>
            </p:cNvPr>
            <p:cNvSpPr/>
            <p:nvPr/>
          </p:nvSpPr>
          <p:spPr>
            <a:xfrm>
              <a:off x="3755936" y="5453106"/>
              <a:ext cx="2215921" cy="914400"/>
            </a:xfrm>
            <a:prstGeom prst="round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rgbClr val="E5430D"/>
                </a:buClr>
                <a:buFont typeface="Arial" panose="020B0604020202020204" pitchFamily="34" charset="0"/>
                <a:buChar char="•"/>
              </a:pPr>
              <a:r>
                <a:rPr lang="fr-FR" sz="800">
                  <a:solidFill>
                    <a:schemeClr val="tx1">
                      <a:lumMod val="75000"/>
                      <a:lumOff val="25000"/>
                    </a:schemeClr>
                  </a:solidFill>
                </a:rPr>
                <a:t>Le Cloud – Hybridation des Infrastructures</a:t>
              </a:r>
            </a:p>
            <a:p>
              <a:pPr marL="171450" indent="-171450">
                <a:buClr>
                  <a:srgbClr val="E5430D"/>
                </a:buClr>
                <a:buFont typeface="Arial" panose="020B0604020202020204" pitchFamily="34" charset="0"/>
                <a:buChar char="•"/>
              </a:pPr>
              <a:r>
                <a:rPr lang="fr-FR" sz="800">
                  <a:solidFill>
                    <a:schemeClr val="tx1">
                      <a:lumMod val="75000"/>
                      <a:lumOff val="25000"/>
                    </a:schemeClr>
                  </a:solidFill>
                </a:rPr>
                <a:t>Le DevOps</a:t>
              </a:r>
            </a:p>
            <a:p>
              <a:pPr marL="171450" indent="-171450">
                <a:buClr>
                  <a:srgbClr val="E5430D"/>
                </a:buClr>
                <a:buFont typeface="Arial" panose="020B0604020202020204" pitchFamily="34" charset="0"/>
                <a:buChar char="•"/>
              </a:pPr>
              <a:r>
                <a:rPr lang="fr-FR" sz="800">
                  <a:solidFill>
                    <a:schemeClr val="tx1">
                      <a:lumMod val="75000"/>
                      <a:lumOff val="25000"/>
                    </a:schemeClr>
                  </a:solidFill>
                </a:rPr>
                <a:t>La Digital Workplace</a:t>
              </a:r>
            </a:p>
            <a:p>
              <a:pPr marL="171450" indent="-171450">
                <a:buClr>
                  <a:srgbClr val="E5430D"/>
                </a:buClr>
                <a:buFont typeface="Arial" panose="020B0604020202020204" pitchFamily="34" charset="0"/>
                <a:buChar char="•"/>
              </a:pPr>
              <a:r>
                <a:rPr lang="fr-FR" sz="800">
                  <a:solidFill>
                    <a:schemeClr val="tx1">
                      <a:lumMod val="75000"/>
                      <a:lumOff val="25000"/>
                    </a:schemeClr>
                  </a:solidFill>
                </a:rPr>
                <a:t>Le Management des applications</a:t>
              </a:r>
            </a:p>
          </p:txBody>
        </p:sp>
        <p:sp>
          <p:nvSpPr>
            <p:cNvPr id="93" name="Rectangle : coins arrondis 92">
              <a:extLst>
                <a:ext uri="{FF2B5EF4-FFF2-40B4-BE49-F238E27FC236}">
                  <a16:creationId xmlns:a16="http://schemas.microsoft.com/office/drawing/2014/main" id="{AF072189-8E95-E042-E4C8-2086B9A19BD4}"/>
                </a:ext>
              </a:extLst>
            </p:cNvPr>
            <p:cNvSpPr/>
            <p:nvPr/>
          </p:nvSpPr>
          <p:spPr>
            <a:xfrm>
              <a:off x="6551474" y="5453106"/>
              <a:ext cx="1751756" cy="780410"/>
            </a:xfrm>
            <a:prstGeom prst="round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rgbClr val="E5430D"/>
                </a:buClr>
                <a:buFont typeface="Arial" panose="020B0604020202020204" pitchFamily="34" charset="0"/>
                <a:buChar char="•"/>
              </a:pPr>
              <a:r>
                <a:rPr lang="fr-FR" sz="800">
                  <a:solidFill>
                    <a:schemeClr val="tx1">
                      <a:lumMod val="75000"/>
                      <a:lumOff val="25000"/>
                    </a:schemeClr>
                  </a:solidFill>
                </a:rPr>
                <a:t>Tests IT &amp; Métier</a:t>
              </a:r>
            </a:p>
            <a:p>
              <a:pPr marL="171450" indent="-171450">
                <a:buClr>
                  <a:srgbClr val="E5430D"/>
                </a:buClr>
                <a:buFont typeface="Arial" panose="020B0604020202020204" pitchFamily="34" charset="0"/>
                <a:buChar char="•"/>
              </a:pPr>
              <a:r>
                <a:rPr lang="fr-FR" sz="800">
                  <a:solidFill>
                    <a:schemeClr val="tx1">
                      <a:lumMod val="75000"/>
                      <a:lumOff val="25000"/>
                    </a:schemeClr>
                  </a:solidFill>
                </a:rPr>
                <a:t>Automatisation</a:t>
              </a:r>
            </a:p>
            <a:p>
              <a:pPr marL="171450" indent="-171450">
                <a:buClr>
                  <a:srgbClr val="E5430D"/>
                </a:buClr>
                <a:buFont typeface="Arial" panose="020B0604020202020204" pitchFamily="34" charset="0"/>
                <a:buChar char="•"/>
              </a:pPr>
              <a:r>
                <a:rPr lang="fr-FR" sz="800">
                  <a:solidFill>
                    <a:schemeClr val="tx1">
                      <a:lumMod val="75000"/>
                      <a:lumOff val="25000"/>
                    </a:schemeClr>
                  </a:solidFill>
                </a:rPr>
                <a:t>Conseil en méthode &amp; outils</a:t>
              </a:r>
            </a:p>
            <a:p>
              <a:pPr marL="171450" indent="-171450">
                <a:buClr>
                  <a:srgbClr val="E5430D"/>
                </a:buClr>
                <a:buFont typeface="Arial" panose="020B0604020202020204" pitchFamily="34" charset="0"/>
                <a:buChar char="•"/>
              </a:pPr>
              <a:r>
                <a:rPr lang="fr-FR" sz="800">
                  <a:solidFill>
                    <a:schemeClr val="tx1">
                      <a:lumMod val="75000"/>
                      <a:lumOff val="25000"/>
                    </a:schemeClr>
                  </a:solidFill>
                </a:rPr>
                <a:t>Tests de performance</a:t>
              </a:r>
            </a:p>
          </p:txBody>
        </p:sp>
        <p:sp>
          <p:nvSpPr>
            <p:cNvPr id="99" name="Rectangle : coins arrondis 98">
              <a:extLst>
                <a:ext uri="{FF2B5EF4-FFF2-40B4-BE49-F238E27FC236}">
                  <a16:creationId xmlns:a16="http://schemas.microsoft.com/office/drawing/2014/main" id="{EB365566-298D-6CD5-C823-440354631C14}"/>
                </a:ext>
              </a:extLst>
            </p:cNvPr>
            <p:cNvSpPr/>
            <p:nvPr/>
          </p:nvSpPr>
          <p:spPr>
            <a:xfrm>
              <a:off x="8826847" y="5453106"/>
              <a:ext cx="1924683" cy="914400"/>
            </a:xfrm>
            <a:prstGeom prst="round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rgbClr val="E5430D"/>
                </a:buClr>
                <a:buFont typeface="Arial" panose="020B0604020202020204" pitchFamily="34" charset="0"/>
                <a:buChar char="•"/>
              </a:pPr>
              <a:r>
                <a:rPr lang="fr-FR" sz="800" err="1">
                  <a:solidFill>
                    <a:schemeClr val="tx1">
                      <a:lumMod val="75000"/>
                      <a:lumOff val="25000"/>
                    </a:schemeClr>
                  </a:solidFill>
                </a:rPr>
                <a:t>SAFe</a:t>
              </a:r>
              <a:r>
                <a:rPr lang="fr-FR" sz="800">
                  <a:solidFill>
                    <a:schemeClr val="tx1">
                      <a:lumMod val="75000"/>
                      <a:lumOff val="25000"/>
                    </a:schemeClr>
                  </a:solidFill>
                </a:rPr>
                <a:t> / </a:t>
              </a:r>
              <a:r>
                <a:rPr lang="fr-FR" sz="800" err="1">
                  <a:solidFill>
                    <a:schemeClr val="tx1">
                      <a:lumMod val="75000"/>
                      <a:lumOff val="25000"/>
                    </a:schemeClr>
                  </a:solidFill>
                </a:rPr>
                <a:t>Less</a:t>
              </a:r>
              <a:r>
                <a:rPr lang="fr-FR" sz="800">
                  <a:solidFill>
                    <a:schemeClr val="tx1">
                      <a:lumMod val="75000"/>
                      <a:lumOff val="25000"/>
                    </a:schemeClr>
                  </a:solidFill>
                </a:rPr>
                <a:t> / </a:t>
              </a:r>
              <a:r>
                <a:rPr lang="fr-FR" sz="800" err="1">
                  <a:solidFill>
                    <a:schemeClr val="tx1">
                      <a:lumMod val="75000"/>
                      <a:lumOff val="25000"/>
                    </a:schemeClr>
                  </a:solidFill>
                </a:rPr>
                <a:t>Scrum@scale</a:t>
              </a:r>
              <a:r>
                <a:rPr lang="fr-FR" sz="800">
                  <a:solidFill>
                    <a:schemeClr val="tx1">
                      <a:lumMod val="75000"/>
                      <a:lumOff val="25000"/>
                    </a:schemeClr>
                  </a:solidFill>
                </a:rPr>
                <a:t> Spotify</a:t>
              </a:r>
            </a:p>
            <a:p>
              <a:pPr marL="171450" indent="-171450">
                <a:buClr>
                  <a:srgbClr val="E5430D"/>
                </a:buClr>
                <a:buFont typeface="Arial" panose="020B0604020202020204" pitchFamily="34" charset="0"/>
                <a:buChar char="•"/>
              </a:pPr>
              <a:r>
                <a:rPr lang="fr-FR" sz="800">
                  <a:solidFill>
                    <a:schemeClr val="tx1">
                      <a:lumMod val="75000"/>
                      <a:lumOff val="25000"/>
                    </a:schemeClr>
                  </a:solidFill>
                </a:rPr>
                <a:t>Audit de maturité</a:t>
              </a:r>
            </a:p>
            <a:p>
              <a:pPr marL="171450" indent="-171450">
                <a:buClr>
                  <a:srgbClr val="E5430D"/>
                </a:buClr>
                <a:buFont typeface="Arial" panose="020B0604020202020204" pitchFamily="34" charset="0"/>
                <a:buChar char="•"/>
              </a:pPr>
              <a:r>
                <a:rPr lang="fr-FR" sz="800">
                  <a:solidFill>
                    <a:schemeClr val="tx1">
                      <a:lumMod val="75000"/>
                      <a:lumOff val="25000"/>
                    </a:schemeClr>
                  </a:solidFill>
                </a:rPr>
                <a:t>Formation &amp; accompagnement</a:t>
              </a:r>
            </a:p>
            <a:p>
              <a:pPr marL="171450" indent="-171450">
                <a:buClr>
                  <a:srgbClr val="E5430D"/>
                </a:buClr>
                <a:buFont typeface="Arial" panose="020B0604020202020204" pitchFamily="34" charset="0"/>
                <a:buChar char="•"/>
              </a:pPr>
              <a:r>
                <a:rPr lang="fr-FR" sz="800">
                  <a:solidFill>
                    <a:schemeClr val="tx1">
                      <a:lumMod val="75000"/>
                      <a:lumOff val="25000"/>
                    </a:schemeClr>
                  </a:solidFill>
                </a:rPr>
                <a:t>Agilité opérationnelle</a:t>
              </a:r>
            </a:p>
          </p:txBody>
        </p:sp>
        <p:pic>
          <p:nvPicPr>
            <p:cNvPr id="100" name="Graphic 1">
              <a:extLst>
                <a:ext uri="{FF2B5EF4-FFF2-40B4-BE49-F238E27FC236}">
                  <a16:creationId xmlns:a16="http://schemas.microsoft.com/office/drawing/2014/main" id="{BE183EBB-3B95-054C-42D1-BC87CBEF57C2}"/>
                </a:ext>
              </a:extLst>
            </p:cNvPr>
            <p:cNvPicPr>
              <a:picLocks noChangeAspect="1"/>
            </p:cNvPicPr>
            <p:nvPr/>
          </p:nvPicPr>
          <p:blipFill>
            <a:blip r:embed="rId17" cstate="screen">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533278" y="4527897"/>
              <a:ext cx="440497" cy="440497"/>
            </a:xfrm>
            <a:prstGeom prst="rect">
              <a:avLst/>
            </a:prstGeom>
          </p:spPr>
        </p:pic>
        <p:sp>
          <p:nvSpPr>
            <p:cNvPr id="58" name="ZoneTexte 57">
              <a:extLst>
                <a:ext uri="{FF2B5EF4-FFF2-40B4-BE49-F238E27FC236}">
                  <a16:creationId xmlns:a16="http://schemas.microsoft.com/office/drawing/2014/main" id="{C389D25E-BB72-8130-A0A6-B396A74F75DA}"/>
                </a:ext>
              </a:extLst>
            </p:cNvPr>
            <p:cNvSpPr txBox="1"/>
            <p:nvPr/>
          </p:nvSpPr>
          <p:spPr>
            <a:xfrm>
              <a:off x="8993851" y="2106055"/>
              <a:ext cx="1465930" cy="246221"/>
            </a:xfrm>
            <a:prstGeom prst="rect">
              <a:avLst/>
            </a:prstGeom>
            <a:solidFill>
              <a:schemeClr val="bg1"/>
            </a:solidFill>
          </p:spPr>
          <p:txBody>
            <a:bodyPr wrap="square" rtlCol="0">
              <a:spAutoFit/>
            </a:bodyPr>
            <a:lstStyle/>
            <a:p>
              <a:pPr algn="ctr"/>
              <a:r>
                <a:rPr lang="fr-FR" sz="1000" b="1">
                  <a:solidFill>
                    <a:schemeClr val="tx1">
                      <a:lumMod val="75000"/>
                      <a:lumOff val="25000"/>
                    </a:schemeClr>
                  </a:solidFill>
                </a:rPr>
                <a:t>DATA &amp; ANALYTICS</a:t>
              </a:r>
            </a:p>
          </p:txBody>
        </p:sp>
        <p:sp>
          <p:nvSpPr>
            <p:cNvPr id="60" name="ZoneTexte 59">
              <a:extLst>
                <a:ext uri="{FF2B5EF4-FFF2-40B4-BE49-F238E27FC236}">
                  <a16:creationId xmlns:a16="http://schemas.microsoft.com/office/drawing/2014/main" id="{86886CE8-56C7-5B3A-D74A-46ED978A167C}"/>
                </a:ext>
              </a:extLst>
            </p:cNvPr>
            <p:cNvSpPr txBox="1"/>
            <p:nvPr/>
          </p:nvSpPr>
          <p:spPr>
            <a:xfrm>
              <a:off x="3755936" y="5288370"/>
              <a:ext cx="2041671" cy="246221"/>
            </a:xfrm>
            <a:prstGeom prst="rect">
              <a:avLst/>
            </a:prstGeom>
            <a:noFill/>
          </p:spPr>
          <p:txBody>
            <a:bodyPr wrap="square" rtlCol="0">
              <a:spAutoFit/>
            </a:bodyPr>
            <a:lstStyle/>
            <a:p>
              <a:pPr algn="ctr"/>
              <a:r>
                <a:rPr lang="fr-FR" sz="1000" b="1">
                  <a:solidFill>
                    <a:schemeClr val="tx1">
                      <a:lumMod val="75000"/>
                      <a:lumOff val="25000"/>
                    </a:schemeClr>
                  </a:solidFill>
                </a:rPr>
                <a:t>INFRASTRUCTURES CLOUD</a:t>
              </a:r>
            </a:p>
          </p:txBody>
        </p:sp>
        <p:sp>
          <p:nvSpPr>
            <p:cNvPr id="61" name="ZoneTexte 60">
              <a:extLst>
                <a:ext uri="{FF2B5EF4-FFF2-40B4-BE49-F238E27FC236}">
                  <a16:creationId xmlns:a16="http://schemas.microsoft.com/office/drawing/2014/main" id="{8F2F3273-A3F2-B309-E530-758A0E133B4E}"/>
                </a:ext>
              </a:extLst>
            </p:cNvPr>
            <p:cNvSpPr txBox="1"/>
            <p:nvPr/>
          </p:nvSpPr>
          <p:spPr>
            <a:xfrm>
              <a:off x="6342092" y="5268006"/>
              <a:ext cx="2157834" cy="246221"/>
            </a:xfrm>
            <a:prstGeom prst="rect">
              <a:avLst/>
            </a:prstGeom>
            <a:noFill/>
          </p:spPr>
          <p:txBody>
            <a:bodyPr wrap="square" rtlCol="0">
              <a:spAutoFit/>
            </a:bodyPr>
            <a:lstStyle/>
            <a:p>
              <a:pPr algn="ctr"/>
              <a:r>
                <a:rPr lang="fr-FR" sz="1000" b="1">
                  <a:solidFill>
                    <a:schemeClr val="tx1">
                      <a:lumMod val="75000"/>
                      <a:lumOff val="25000"/>
                    </a:schemeClr>
                  </a:solidFill>
                </a:rPr>
                <a:t>TEST &amp; AUTOMATISATION</a:t>
              </a:r>
            </a:p>
          </p:txBody>
        </p:sp>
        <p:sp>
          <p:nvSpPr>
            <p:cNvPr id="55" name="ZoneTexte 54">
              <a:extLst>
                <a:ext uri="{FF2B5EF4-FFF2-40B4-BE49-F238E27FC236}">
                  <a16:creationId xmlns:a16="http://schemas.microsoft.com/office/drawing/2014/main" id="{A0319C42-3BAB-D275-E34A-D15442BE4085}"/>
                </a:ext>
              </a:extLst>
            </p:cNvPr>
            <p:cNvSpPr txBox="1"/>
            <p:nvPr/>
          </p:nvSpPr>
          <p:spPr>
            <a:xfrm>
              <a:off x="6258645" y="2106055"/>
              <a:ext cx="2312401" cy="246221"/>
            </a:xfrm>
            <a:prstGeom prst="rect">
              <a:avLst/>
            </a:prstGeom>
            <a:solidFill>
              <a:schemeClr val="bg1"/>
            </a:solidFill>
          </p:spPr>
          <p:txBody>
            <a:bodyPr wrap="square" rtlCol="0">
              <a:spAutoFit/>
            </a:bodyPr>
            <a:lstStyle/>
            <a:p>
              <a:pPr algn="ctr"/>
              <a:r>
                <a:rPr lang="fr-FR" sz="1000" b="1">
                  <a:solidFill>
                    <a:schemeClr val="tx1">
                      <a:lumMod val="75000"/>
                      <a:lumOff val="25000"/>
                    </a:schemeClr>
                  </a:solidFill>
                </a:rPr>
                <a:t>AUTOMATISATION INTELLIGENTE</a:t>
              </a:r>
            </a:p>
          </p:txBody>
        </p:sp>
        <p:sp>
          <p:nvSpPr>
            <p:cNvPr id="54" name="ZoneTexte 53">
              <a:extLst>
                <a:ext uri="{FF2B5EF4-FFF2-40B4-BE49-F238E27FC236}">
                  <a16:creationId xmlns:a16="http://schemas.microsoft.com/office/drawing/2014/main" id="{5BD0B249-4760-EC2C-0410-9901BA7500DB}"/>
                </a:ext>
              </a:extLst>
            </p:cNvPr>
            <p:cNvSpPr txBox="1"/>
            <p:nvPr/>
          </p:nvSpPr>
          <p:spPr>
            <a:xfrm>
              <a:off x="3982907" y="2106055"/>
              <a:ext cx="1548352" cy="246221"/>
            </a:xfrm>
            <a:prstGeom prst="rect">
              <a:avLst/>
            </a:prstGeom>
            <a:solidFill>
              <a:schemeClr val="bg1"/>
            </a:solidFill>
          </p:spPr>
          <p:txBody>
            <a:bodyPr wrap="square" rtlCol="0">
              <a:spAutoFit/>
            </a:bodyPr>
            <a:lstStyle/>
            <a:p>
              <a:pPr algn="ctr"/>
              <a:r>
                <a:rPr lang="fr-FR" sz="1000" b="1">
                  <a:solidFill>
                    <a:schemeClr val="tx1">
                      <a:lumMod val="75000"/>
                      <a:lumOff val="25000"/>
                    </a:schemeClr>
                  </a:solidFill>
                </a:rPr>
                <a:t>DIGITAL EXPERIENCE</a:t>
              </a:r>
            </a:p>
          </p:txBody>
        </p:sp>
        <p:sp>
          <p:nvSpPr>
            <p:cNvPr id="53" name="ZoneTexte 52">
              <a:extLst>
                <a:ext uri="{FF2B5EF4-FFF2-40B4-BE49-F238E27FC236}">
                  <a16:creationId xmlns:a16="http://schemas.microsoft.com/office/drawing/2014/main" id="{E9E26089-1DAC-184F-A5F3-C5147A74AF48}"/>
                </a:ext>
              </a:extLst>
            </p:cNvPr>
            <p:cNvSpPr txBox="1"/>
            <p:nvPr/>
          </p:nvSpPr>
          <p:spPr>
            <a:xfrm>
              <a:off x="1606382" y="2106055"/>
              <a:ext cx="1186624" cy="246221"/>
            </a:xfrm>
            <a:prstGeom prst="rect">
              <a:avLst/>
            </a:prstGeom>
            <a:solidFill>
              <a:schemeClr val="bg1"/>
            </a:solidFill>
          </p:spPr>
          <p:txBody>
            <a:bodyPr wrap="square" rtlCol="0">
              <a:spAutoFit/>
            </a:bodyPr>
            <a:lstStyle/>
            <a:p>
              <a:pPr algn="ctr"/>
              <a:r>
                <a:rPr lang="fr-FR" sz="1000" b="1">
                  <a:solidFill>
                    <a:schemeClr val="tx1">
                      <a:lumMod val="75000"/>
                      <a:lumOff val="25000"/>
                    </a:schemeClr>
                  </a:solidFill>
                </a:rPr>
                <a:t>CONSULTING</a:t>
              </a:r>
            </a:p>
          </p:txBody>
        </p:sp>
        <p:sp>
          <p:nvSpPr>
            <p:cNvPr id="87" name="ZoneTexte 86">
              <a:extLst>
                <a:ext uri="{FF2B5EF4-FFF2-40B4-BE49-F238E27FC236}">
                  <a16:creationId xmlns:a16="http://schemas.microsoft.com/office/drawing/2014/main" id="{08FB5269-4ECC-B4DD-C0CC-1416FC0E1B08}"/>
                </a:ext>
              </a:extLst>
            </p:cNvPr>
            <p:cNvSpPr txBox="1"/>
            <p:nvPr/>
          </p:nvSpPr>
          <p:spPr>
            <a:xfrm>
              <a:off x="1531836" y="5291967"/>
              <a:ext cx="1334992" cy="246221"/>
            </a:xfrm>
            <a:prstGeom prst="rect">
              <a:avLst/>
            </a:prstGeom>
            <a:noFill/>
          </p:spPr>
          <p:txBody>
            <a:bodyPr wrap="square" rtlCol="0">
              <a:spAutoFit/>
            </a:bodyPr>
            <a:lstStyle/>
            <a:p>
              <a:pPr algn="ctr"/>
              <a:r>
                <a:rPr lang="fr-FR" sz="1000" b="1">
                  <a:solidFill>
                    <a:schemeClr val="tx1">
                      <a:lumMod val="75000"/>
                      <a:lumOff val="25000"/>
                    </a:schemeClr>
                  </a:solidFill>
                </a:rPr>
                <a:t>CYBERSÉCURITÉ</a:t>
              </a:r>
            </a:p>
          </p:txBody>
        </p:sp>
        <p:sp>
          <p:nvSpPr>
            <p:cNvPr id="96" name="ZoneTexte 95">
              <a:extLst>
                <a:ext uri="{FF2B5EF4-FFF2-40B4-BE49-F238E27FC236}">
                  <a16:creationId xmlns:a16="http://schemas.microsoft.com/office/drawing/2014/main" id="{BAF32C41-D09F-1137-D8CD-820094F8BCCC}"/>
                </a:ext>
              </a:extLst>
            </p:cNvPr>
            <p:cNvSpPr txBox="1"/>
            <p:nvPr/>
          </p:nvSpPr>
          <p:spPr>
            <a:xfrm>
              <a:off x="9071361" y="5268006"/>
              <a:ext cx="1364330" cy="246221"/>
            </a:xfrm>
            <a:prstGeom prst="rect">
              <a:avLst/>
            </a:prstGeom>
            <a:noFill/>
          </p:spPr>
          <p:txBody>
            <a:bodyPr wrap="square" rtlCol="0">
              <a:spAutoFit/>
            </a:bodyPr>
            <a:lstStyle/>
            <a:p>
              <a:pPr algn="ctr"/>
              <a:r>
                <a:rPr lang="fr-FR" sz="1000" b="1">
                  <a:solidFill>
                    <a:schemeClr val="tx1">
                      <a:lumMod val="75000"/>
                      <a:lumOff val="25000"/>
                    </a:schemeClr>
                  </a:solidFill>
                </a:rPr>
                <a:t>AGILE</a:t>
              </a:r>
            </a:p>
          </p:txBody>
        </p:sp>
      </p:grpSp>
      <p:sp>
        <p:nvSpPr>
          <p:cNvPr id="11" name="Rectangle 10">
            <a:extLst>
              <a:ext uri="{FF2B5EF4-FFF2-40B4-BE49-F238E27FC236}">
                <a16:creationId xmlns:a16="http://schemas.microsoft.com/office/drawing/2014/main" id="{804CB9DB-5B1C-8C71-397C-4CFD8496C63B}"/>
              </a:ext>
            </a:extLst>
          </p:cNvPr>
          <p:cNvSpPr/>
          <p:nvPr/>
        </p:nvSpPr>
        <p:spPr>
          <a:xfrm>
            <a:off x="7318928" y="3399123"/>
            <a:ext cx="2163757" cy="769441"/>
          </a:xfrm>
          <a:prstGeom prst="rect">
            <a:avLst/>
          </a:prstGeom>
        </p:spPr>
        <p:txBody>
          <a:bodyPr wrap="square">
            <a:spAutoFit/>
          </a:bodyPr>
          <a:lstStyle/>
          <a:p>
            <a:pPr lvl="0" algn="ctr" defTabSz="686028" hangingPunct="0"/>
            <a:r>
              <a:rPr lang="fr-FR" sz="1100" err="1">
                <a:solidFill>
                  <a:schemeClr val="tx1">
                    <a:lumMod val="75000"/>
                    <a:lumOff val="25000"/>
                  </a:schemeClr>
                </a:solidFill>
                <a:latin typeface="+mj-lt"/>
                <a:cs typeface="Calibri" panose="020F0502020204030204" pitchFamily="34" charset="0"/>
              </a:rPr>
              <a:t>Front-End</a:t>
            </a:r>
            <a:r>
              <a:rPr lang="fr-FR" sz="1100">
                <a:solidFill>
                  <a:schemeClr val="tx1">
                    <a:lumMod val="75000"/>
                    <a:lumOff val="25000"/>
                  </a:schemeClr>
                </a:solidFill>
                <a:latin typeface="+mj-lt"/>
                <a:cs typeface="Calibri" panose="020F0502020204030204" pitchFamily="34" charset="0"/>
              </a:rPr>
              <a:t> &amp; </a:t>
            </a:r>
            <a:r>
              <a:rPr lang="fr-FR" sz="1100" err="1">
                <a:solidFill>
                  <a:schemeClr val="tx1">
                    <a:lumMod val="75000"/>
                    <a:lumOff val="25000"/>
                  </a:schemeClr>
                </a:solidFill>
                <a:latin typeface="+mj-lt"/>
                <a:cs typeface="Calibri" panose="020F0502020204030204" pitchFamily="34" charset="0"/>
              </a:rPr>
              <a:t>Back-End</a:t>
            </a:r>
            <a:endParaRPr lang="fr-FR" sz="1100">
              <a:solidFill>
                <a:schemeClr val="tx1">
                  <a:lumMod val="75000"/>
                  <a:lumOff val="25000"/>
                </a:schemeClr>
              </a:solidFill>
              <a:latin typeface="+mj-lt"/>
              <a:cs typeface="Calibri" panose="020F0502020204030204" pitchFamily="34" charset="0"/>
            </a:endParaRPr>
          </a:p>
          <a:p>
            <a:pPr lvl="0" algn="ctr" defTabSz="686028" hangingPunct="0"/>
            <a:r>
              <a:rPr lang="fr-FR" sz="1100">
                <a:solidFill>
                  <a:schemeClr val="tx1">
                    <a:lumMod val="75000"/>
                    <a:lumOff val="25000"/>
                  </a:schemeClr>
                </a:solidFill>
                <a:latin typeface="+mj-lt"/>
                <a:cs typeface="Calibri" panose="020F0502020204030204" pitchFamily="34" charset="0"/>
              </a:rPr>
              <a:t>Progressive Web Apps </a:t>
            </a:r>
          </a:p>
          <a:p>
            <a:pPr lvl="0" algn="ctr" defTabSz="686028" hangingPunct="0"/>
            <a:r>
              <a:rPr lang="fr-FR" sz="1100" err="1">
                <a:solidFill>
                  <a:schemeClr val="tx1">
                    <a:lumMod val="75000"/>
                    <a:lumOff val="25000"/>
                  </a:schemeClr>
                </a:solidFill>
                <a:latin typeface="+mj-lt"/>
                <a:cs typeface="Calibri" panose="020F0502020204030204" pitchFamily="34" charset="0"/>
              </a:rPr>
              <a:t>APIsation</a:t>
            </a:r>
            <a:endParaRPr lang="fr-FR" sz="1100">
              <a:solidFill>
                <a:schemeClr val="tx1">
                  <a:lumMod val="75000"/>
                  <a:lumOff val="25000"/>
                </a:schemeClr>
              </a:solidFill>
              <a:latin typeface="+mj-lt"/>
              <a:cs typeface="Calibri" panose="020F0502020204030204" pitchFamily="34" charset="0"/>
            </a:endParaRPr>
          </a:p>
          <a:p>
            <a:pPr lvl="0" algn="ctr" defTabSz="686028" hangingPunct="0"/>
            <a:r>
              <a:rPr lang="fr-FR" sz="1100">
                <a:solidFill>
                  <a:schemeClr val="tx1">
                    <a:lumMod val="75000"/>
                    <a:lumOff val="25000"/>
                  </a:schemeClr>
                </a:solidFill>
                <a:latin typeface="+mj-lt"/>
                <a:cs typeface="Calibri" panose="020F0502020204030204" pitchFamily="34" charset="0"/>
              </a:rPr>
              <a:t>CICD, Secure Coding</a:t>
            </a:r>
          </a:p>
        </p:txBody>
      </p:sp>
      <p:sp>
        <p:nvSpPr>
          <p:cNvPr id="14" name="ZoneTexte 13">
            <a:extLst>
              <a:ext uri="{FF2B5EF4-FFF2-40B4-BE49-F238E27FC236}">
                <a16:creationId xmlns:a16="http://schemas.microsoft.com/office/drawing/2014/main" id="{DCF9A6B3-F418-B276-B7CE-4B374C6C5DC2}"/>
              </a:ext>
            </a:extLst>
          </p:cNvPr>
          <p:cNvSpPr txBox="1"/>
          <p:nvPr/>
        </p:nvSpPr>
        <p:spPr>
          <a:xfrm>
            <a:off x="5137719" y="3581166"/>
            <a:ext cx="1414107" cy="3731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7154" tIns="17154" rIns="17154" bIns="17154" numCol="1" spcCol="38100" rtlCol="0" anchor="t">
            <a:spAutoFit/>
          </a:bodyPr>
          <a:lstStyle/>
          <a:p>
            <a:pPr algn="ctr" defTabSz="686028" hangingPunct="0"/>
            <a:r>
              <a:rPr lang="fr-FR" sz="1100" b="1">
                <a:solidFill>
                  <a:schemeClr val="tx1">
                    <a:lumMod val="65000"/>
                    <a:lumOff val="35000"/>
                  </a:schemeClr>
                </a:solidFill>
                <a:latin typeface="+mj-lt"/>
                <a:ea typeface="Calibri" charset="0"/>
                <a:cs typeface="Arial" panose="020B0604020202020204" pitchFamily="34" charset="0"/>
                <a:sym typeface="Lato Light"/>
              </a:rPr>
              <a:t>SERVICES APPLICATIFS</a:t>
            </a:r>
          </a:p>
        </p:txBody>
      </p:sp>
      <p:pic>
        <p:nvPicPr>
          <p:cNvPr id="15" name="Image 14">
            <a:extLst>
              <a:ext uri="{FF2B5EF4-FFF2-40B4-BE49-F238E27FC236}">
                <a16:creationId xmlns:a16="http://schemas.microsoft.com/office/drawing/2014/main" id="{3ECF6F3F-038A-45CC-E879-D1860FBD6224}"/>
              </a:ext>
            </a:extLst>
          </p:cNvPr>
          <p:cNvPicPr>
            <a:picLocks noChangeAspect="1"/>
          </p:cNvPicPr>
          <p:nvPr/>
        </p:nvPicPr>
        <p:blipFill>
          <a:blip r:embed="rId19">
            <a:duotone>
              <a:prstClr val="black"/>
              <a:srgbClr val="D9C3A5">
                <a:tint val="50000"/>
                <a:satMod val="180000"/>
              </a:srgbClr>
            </a:duotone>
          </a:blip>
          <a:stretch>
            <a:fillRect/>
          </a:stretch>
        </p:blipFill>
        <p:spPr>
          <a:xfrm>
            <a:off x="3132855" y="3417785"/>
            <a:ext cx="726571" cy="726571"/>
          </a:xfrm>
          <a:prstGeom prst="rect">
            <a:avLst/>
          </a:prstGeom>
        </p:spPr>
      </p:pic>
    </p:spTree>
    <p:extLst>
      <p:ext uri="{BB962C8B-B14F-4D97-AF65-F5344CB8AC3E}">
        <p14:creationId xmlns:p14="http://schemas.microsoft.com/office/powerpoint/2010/main" val="4268891010"/>
      </p:ext>
    </p:extLst>
  </p:cSld>
  <p:clrMapOvr>
    <a:masterClrMapping/>
  </p:clrMapOvr>
</p:sld>
</file>

<file path=ppt/theme/theme1.xml><?xml version="1.0" encoding="utf-8"?>
<a:theme xmlns:a="http://schemas.openxmlformats.org/drawingml/2006/main" name="Thème Office">
  <a:themeElements>
    <a:clrScheme name="Charte couleurs AUBAY 2024">
      <a:dk1>
        <a:srgbClr val="000000"/>
      </a:dk1>
      <a:lt1>
        <a:srgbClr val="FFFFFF"/>
      </a:lt1>
      <a:dk2>
        <a:srgbClr val="F1F2F1"/>
      </a:dk2>
      <a:lt2>
        <a:srgbClr val="F1F2F1"/>
      </a:lt2>
      <a:accent1>
        <a:srgbClr val="E74617"/>
      </a:accent1>
      <a:accent2>
        <a:srgbClr val="3F403F"/>
      </a:accent2>
      <a:accent3>
        <a:srgbClr val="FCC765"/>
      </a:accent3>
      <a:accent4>
        <a:srgbClr val="808080"/>
      </a:accent4>
      <a:accent5>
        <a:srgbClr val="5F5F5F"/>
      </a:accent5>
      <a:accent6>
        <a:srgbClr val="4D4D4D"/>
      </a:accent6>
      <a:hlink>
        <a:srgbClr val="5F5F5F"/>
      </a:hlink>
      <a:folHlink>
        <a:srgbClr val="91919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4ae61ccd-bf14-4806-a0ee-aeba9c7095b4">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57FC2D5CD0E6A478419B20E3EA3345B" ma:contentTypeVersion="12" ma:contentTypeDescription="Crée un document." ma:contentTypeScope="" ma:versionID="60c853b6aa6d60d5eebda5dc60b30be7">
  <xsd:schema xmlns:xsd="http://www.w3.org/2001/XMLSchema" xmlns:xs="http://www.w3.org/2001/XMLSchema" xmlns:p="http://schemas.microsoft.com/office/2006/metadata/properties" xmlns:ns2="4ae61ccd-bf14-4806-a0ee-aeba9c7095b4" targetNamespace="http://schemas.microsoft.com/office/2006/metadata/properties" ma:root="true" ma:fieldsID="51b530cbe409430e13eecbe695cb2bfe" ns2:_="">
    <xsd:import namespace="4ae61ccd-bf14-4806-a0ee-aeba9c7095b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2:MediaServiceDateTaken" minOccurs="0"/>
                <xsd:element ref="ns2:MediaServiceOCR" minOccurs="0"/>
                <xsd:element ref="ns2:MediaServiceGenerationTime" minOccurs="0"/>
                <xsd:element ref="ns2:MediaServiceEventHashCode"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e61ccd-bf14-4806-a0ee-aeba9c7095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Balises d’images" ma:readOnly="false" ma:fieldId="{5cf76f15-5ced-4ddc-b409-7134ff3c332f}" ma:taxonomyMulti="true" ma:sspId="e010e19d-a70b-4ab4-8c34-2a8d682950f5"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dexed="true" ma:internalName="MediaServiceLocatio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E422FFE-5567-4110-8A31-384A5B1B26C9}">
  <ds:schemaRefs>
    <ds:schemaRef ds:uri="http://schemas.microsoft.com/sharepoint/v3/contenttype/forms"/>
  </ds:schemaRefs>
</ds:datastoreItem>
</file>

<file path=customXml/itemProps2.xml><?xml version="1.0" encoding="utf-8"?>
<ds:datastoreItem xmlns:ds="http://schemas.openxmlformats.org/officeDocument/2006/customXml" ds:itemID="{5C2BC9AC-DF0F-4340-A5D0-B937F65F9548}">
  <ds:schemaRefs>
    <ds:schemaRef ds:uri="http://schemas.microsoft.com/office/2006/documentManagement/types"/>
    <ds:schemaRef ds:uri="http://schemas.microsoft.com/office/2006/metadata/properties"/>
    <ds:schemaRef ds:uri="30525359-001e-4d7e-8d06-713c41833fa1"/>
    <ds:schemaRef ds:uri="http://schemas.microsoft.com/office/infopath/2007/PartnerControls"/>
    <ds:schemaRef ds:uri="http://schemas.openxmlformats.org/package/2006/metadata/core-properties"/>
    <ds:schemaRef ds:uri="c2081dcd-6a21-4b0e-b572-fabcbd89ce90"/>
    <ds:schemaRef ds:uri="http://www.w3.org/XML/1998/namespace"/>
    <ds:schemaRef ds:uri="http://purl.org/dc/dcmitype/"/>
    <ds:schemaRef ds:uri="http://purl.org/dc/terms/"/>
    <ds:schemaRef ds:uri="http://purl.org/dc/elements/1.1/"/>
  </ds:schemaRefs>
</ds:datastoreItem>
</file>

<file path=customXml/itemProps3.xml><?xml version="1.0" encoding="utf-8"?>
<ds:datastoreItem xmlns:ds="http://schemas.openxmlformats.org/officeDocument/2006/customXml" ds:itemID="{A8DC45DB-B2F6-4243-96E2-489D6AB78600}"/>
</file>

<file path=docProps/app.xml><?xml version="1.0" encoding="utf-8"?>
<Properties xmlns="http://schemas.openxmlformats.org/officeDocument/2006/extended-properties" xmlns:vt="http://schemas.openxmlformats.org/officeDocument/2006/docPropsVTypes">
  <Template/>
  <TotalTime>14</TotalTime>
  <Words>4802</Words>
  <Application>Microsoft Office PowerPoint</Application>
  <PresentationFormat>Grand écran</PresentationFormat>
  <Paragraphs>831</Paragraphs>
  <Slides>33</Slides>
  <Notes>19</Notes>
  <HiddenSlides>0</HiddenSlides>
  <MMClips>0</MMClips>
  <ScaleCrop>false</ScaleCrop>
  <HeadingPairs>
    <vt:vector size="6" baseType="variant">
      <vt:variant>
        <vt:lpstr>Polices utilisées</vt:lpstr>
      </vt:variant>
      <vt:variant>
        <vt:i4>13</vt:i4>
      </vt:variant>
      <vt:variant>
        <vt:lpstr>Thème</vt:lpstr>
      </vt:variant>
      <vt:variant>
        <vt:i4>1</vt:i4>
      </vt:variant>
      <vt:variant>
        <vt:lpstr>Titres des diapositives</vt:lpstr>
      </vt:variant>
      <vt:variant>
        <vt:i4>33</vt:i4>
      </vt:variant>
    </vt:vector>
  </HeadingPairs>
  <TitlesOfParts>
    <vt:vector size="47" baseType="lpstr">
      <vt:lpstr>Aptos</vt:lpstr>
      <vt:lpstr>Arial</vt:lpstr>
      <vt:lpstr>Barlow</vt:lpstr>
      <vt:lpstr>Calibri</vt:lpstr>
      <vt:lpstr>Courier New</vt:lpstr>
      <vt:lpstr>Gill Sans</vt:lpstr>
      <vt:lpstr>Gotham</vt:lpstr>
      <vt:lpstr>Gotham Book</vt:lpstr>
      <vt:lpstr>Open Sans</vt:lpstr>
      <vt:lpstr>Roboto</vt:lpstr>
      <vt:lpstr>Source Sans Pro</vt:lpstr>
      <vt:lpstr>Source Sans Pro Light</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Laetitia DELLUS</dc:creator>
  <cp:lastModifiedBy>Veronique MAGOT</cp:lastModifiedBy>
  <cp:revision>4</cp:revision>
  <dcterms:created xsi:type="dcterms:W3CDTF">2022-06-23T14:28:29Z</dcterms:created>
  <dcterms:modified xsi:type="dcterms:W3CDTF">2024-11-08T09:47:54Z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0x010100157FC2D5CD0E6A478419B20E3EA3345B</vt:lpwstr>
  </property>
  <property fmtid="{D5CDD505-2E9C-101B-9397-08002B2CF9AE}" pid="3" name="MediaServiceImageTags">
    <vt:lpwstr/>
  </property>
</Properties>
</file>